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3" r:id="rId2"/>
    <p:sldMasterId id="2147483696" r:id="rId3"/>
    <p:sldMasterId id="2147483697" r:id="rId4"/>
  </p:sldMasterIdLst>
  <p:notesMasterIdLst>
    <p:notesMasterId r:id="rId25"/>
  </p:notesMasterIdLst>
  <p:handoutMasterIdLst>
    <p:handoutMasterId r:id="rId26"/>
  </p:handoutMasterIdLst>
  <p:sldIdLst>
    <p:sldId id="317" r:id="rId5"/>
    <p:sldId id="264" r:id="rId6"/>
    <p:sldId id="566" r:id="rId7"/>
    <p:sldId id="623" r:id="rId8"/>
    <p:sldId id="613" r:id="rId9"/>
    <p:sldId id="614" r:id="rId10"/>
    <p:sldId id="615" r:id="rId11"/>
    <p:sldId id="616" r:id="rId12"/>
    <p:sldId id="612" r:id="rId13"/>
    <p:sldId id="574" r:id="rId14"/>
    <p:sldId id="620" r:id="rId15"/>
    <p:sldId id="622" r:id="rId16"/>
    <p:sldId id="621" r:id="rId17"/>
    <p:sldId id="624" r:id="rId18"/>
    <p:sldId id="625" r:id="rId19"/>
    <p:sldId id="626" r:id="rId20"/>
    <p:sldId id="627" r:id="rId21"/>
    <p:sldId id="628" r:id="rId22"/>
    <p:sldId id="296" r:id="rId23"/>
    <p:sldId id="560" r:id="rId24"/>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973">
          <p15:clr>
            <a:srgbClr val="A4A3A4"/>
          </p15:clr>
        </p15:guide>
        <p15:guide id="2" pos="11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amer, Marilyn" initials="KM" lastIdx="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6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91" autoAdjust="0"/>
    <p:restoredTop sz="80686" autoAdjust="0"/>
  </p:normalViewPr>
  <p:slideViewPr>
    <p:cSldViewPr snapToGrid="0" snapToObjects="1" showGuides="1">
      <p:cViewPr>
        <p:scale>
          <a:sx n="97" d="100"/>
          <a:sy n="97" d="100"/>
        </p:scale>
        <p:origin x="-2034" y="-72"/>
      </p:cViewPr>
      <p:guideLst>
        <p:guide orient="horz" pos="973"/>
        <p:guide pos="1188"/>
      </p:guideLst>
    </p:cSldViewPr>
  </p:slideViewPr>
  <p:outlineViewPr>
    <p:cViewPr>
      <p:scale>
        <a:sx n="33" d="100"/>
        <a:sy n="33" d="100"/>
      </p:scale>
      <p:origin x="30" y="11532"/>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FF0000"/>
                </a:solidFill>
              </a:defRPr>
            </a:pPr>
            <a:r>
              <a:rPr lang="en-US" sz="1800" dirty="0" smtClean="0">
                <a:solidFill>
                  <a:srgbClr val="FF0000"/>
                </a:solidFill>
              </a:rPr>
              <a:t>Increase</a:t>
            </a:r>
            <a:r>
              <a:rPr lang="en-US" sz="1800" baseline="0" dirty="0" smtClean="0">
                <a:solidFill>
                  <a:srgbClr val="FF0000"/>
                </a:solidFill>
              </a:rPr>
              <a:t> in Release 5.0 Medical Claims Volume by Submission Year </a:t>
            </a:r>
            <a:endParaRPr lang="en-US" sz="1800" dirty="0">
              <a:solidFill>
                <a:srgbClr val="FF0000"/>
              </a:solidFill>
            </a:endParaRPr>
          </a:p>
        </c:rich>
      </c:tx>
      <c:layout>
        <c:manualLayout>
          <c:xMode val="edge"/>
          <c:yMode val="edge"/>
          <c:x val="0.18184848484848484"/>
          <c:y val="6.3492063492063489E-2"/>
        </c:manualLayout>
      </c:layout>
      <c:overlay val="0"/>
    </c:title>
    <c:autoTitleDeleted val="0"/>
    <c:plotArea>
      <c:layout>
        <c:manualLayout>
          <c:layoutTarget val="inner"/>
          <c:xMode val="edge"/>
          <c:yMode val="edge"/>
          <c:x val="0.18078561202576951"/>
          <c:y val="0.12616422947131609"/>
          <c:w val="0.81769923645907894"/>
          <c:h val="0.73077177852768405"/>
        </c:manualLayout>
      </c:layout>
      <c:barChart>
        <c:barDir val="col"/>
        <c:grouping val="clustered"/>
        <c:varyColors val="0"/>
        <c:ser>
          <c:idx val="0"/>
          <c:order val="0"/>
          <c:tx>
            <c:strRef>
              <c:f>Sheet1!$B$1</c:f>
              <c:strCache>
                <c:ptCount val="1"/>
                <c:pt idx="0">
                  <c:v>Release 4.0</c:v>
                </c:pt>
              </c:strCache>
            </c:strRef>
          </c:tx>
          <c:invertIfNegative val="0"/>
          <c:cat>
            <c:strRef>
              <c:f>Sheet1!$A$2:$A$8</c:f>
              <c:strCache>
                <c:ptCount val="7"/>
                <c:pt idx="0">
                  <c:v>2010</c:v>
                </c:pt>
                <c:pt idx="1">
                  <c:v>2011</c:v>
                </c:pt>
                <c:pt idx="2">
                  <c:v>2012</c:v>
                </c:pt>
                <c:pt idx="3">
                  <c:v>2013</c:v>
                </c:pt>
                <c:pt idx="4">
                  <c:v>2014</c:v>
                </c:pt>
                <c:pt idx="5">
                  <c:v>2015</c:v>
                </c:pt>
                <c:pt idx="6">
                  <c:v>2016</c:v>
                </c:pt>
              </c:strCache>
            </c:strRef>
          </c:cat>
          <c:val>
            <c:numRef>
              <c:f>Sheet1!$B$2:$B$8</c:f>
              <c:numCache>
                <c:formatCode>_(* #,##0_);_(* \(#,##0\);_(* "-"??_);_(@_)</c:formatCode>
                <c:ptCount val="7"/>
                <c:pt idx="0">
                  <c:v>281705336</c:v>
                </c:pt>
                <c:pt idx="1">
                  <c:v>297531206</c:v>
                </c:pt>
                <c:pt idx="2">
                  <c:v>298222348</c:v>
                </c:pt>
                <c:pt idx="3">
                  <c:v>327970710</c:v>
                </c:pt>
                <c:pt idx="4">
                  <c:v>350407199</c:v>
                </c:pt>
                <c:pt idx="5">
                  <c:v>179412249</c:v>
                </c:pt>
              </c:numCache>
            </c:numRef>
          </c:val>
        </c:ser>
        <c:ser>
          <c:idx val="1"/>
          <c:order val="1"/>
          <c:tx>
            <c:strRef>
              <c:f>Sheet1!$C$1</c:f>
              <c:strCache>
                <c:ptCount val="1"/>
                <c:pt idx="0">
                  <c:v>Release 5.0</c:v>
                </c:pt>
              </c:strCache>
            </c:strRef>
          </c:tx>
          <c:invertIfNegative val="0"/>
          <c:cat>
            <c:strRef>
              <c:f>Sheet1!$A$2:$A$8</c:f>
              <c:strCache>
                <c:ptCount val="7"/>
                <c:pt idx="0">
                  <c:v>2010</c:v>
                </c:pt>
                <c:pt idx="1">
                  <c:v>2011</c:v>
                </c:pt>
                <c:pt idx="2">
                  <c:v>2012</c:v>
                </c:pt>
                <c:pt idx="3">
                  <c:v>2013</c:v>
                </c:pt>
                <c:pt idx="4">
                  <c:v>2014</c:v>
                </c:pt>
                <c:pt idx="5">
                  <c:v>2015</c:v>
                </c:pt>
                <c:pt idx="6">
                  <c:v>2016</c:v>
                </c:pt>
              </c:strCache>
            </c:strRef>
          </c:cat>
          <c:val>
            <c:numRef>
              <c:f>Sheet1!$C$2:$C$8</c:f>
              <c:numCache>
                <c:formatCode>_(* #,##0_);_(* \(#,##0\);_(* "-"??_);_(@_)</c:formatCode>
                <c:ptCount val="7"/>
                <c:pt idx="0">
                  <c:v>281705336</c:v>
                </c:pt>
                <c:pt idx="1">
                  <c:v>297531206</c:v>
                </c:pt>
                <c:pt idx="2">
                  <c:v>298222348</c:v>
                </c:pt>
                <c:pt idx="3">
                  <c:v>327975819</c:v>
                </c:pt>
                <c:pt idx="4">
                  <c:v>351702643</c:v>
                </c:pt>
                <c:pt idx="5">
                  <c:v>360992719</c:v>
                </c:pt>
                <c:pt idx="6">
                  <c:v>99778699</c:v>
                </c:pt>
              </c:numCache>
            </c:numRef>
          </c:val>
        </c:ser>
        <c:dLbls>
          <c:showLegendKey val="0"/>
          <c:showVal val="0"/>
          <c:showCatName val="0"/>
          <c:showSerName val="0"/>
          <c:showPercent val="0"/>
          <c:showBubbleSize val="0"/>
        </c:dLbls>
        <c:gapWidth val="150"/>
        <c:axId val="165362688"/>
        <c:axId val="46572672"/>
      </c:barChart>
      <c:catAx>
        <c:axId val="165362688"/>
        <c:scaling>
          <c:orientation val="minMax"/>
        </c:scaling>
        <c:delete val="0"/>
        <c:axPos val="b"/>
        <c:numFmt formatCode="&quot;$&quot;#,##0" sourceLinked="0"/>
        <c:majorTickMark val="none"/>
        <c:minorTickMark val="none"/>
        <c:tickLblPos val="nextTo"/>
        <c:crossAx val="46572672"/>
        <c:crosses val="autoZero"/>
        <c:auto val="1"/>
        <c:lblAlgn val="ctr"/>
        <c:lblOffset val="100"/>
        <c:noMultiLvlLbl val="0"/>
      </c:catAx>
      <c:valAx>
        <c:axId val="46572672"/>
        <c:scaling>
          <c:orientation val="minMax"/>
          <c:min val="50000000"/>
        </c:scaling>
        <c:delete val="0"/>
        <c:axPos val="l"/>
        <c:majorGridlines/>
        <c:title>
          <c:tx>
            <c:rich>
              <a:bodyPr/>
              <a:lstStyle/>
              <a:p>
                <a:pPr>
                  <a:defRPr/>
                </a:pPr>
                <a:r>
                  <a:rPr lang="en-US" dirty="0" smtClean="0"/>
                  <a:t>Medical Claims</a:t>
                </a:r>
                <a:r>
                  <a:rPr lang="en-US" baseline="0" dirty="0" smtClean="0"/>
                  <a:t> Volume</a:t>
                </a:r>
                <a:endParaRPr lang="en-US" dirty="0"/>
              </a:p>
            </c:rich>
          </c:tx>
          <c:layout>
            <c:manualLayout>
              <c:xMode val="edge"/>
              <c:yMode val="edge"/>
              <c:x val="9.0909090909090905E-3"/>
              <c:y val="0.25334249885430987"/>
            </c:manualLayout>
          </c:layout>
          <c:overlay val="0"/>
        </c:title>
        <c:numFmt formatCode="#,##0" sourceLinked="0"/>
        <c:majorTickMark val="none"/>
        <c:minorTickMark val="none"/>
        <c:tickLblPos val="nextTo"/>
        <c:txPr>
          <a:bodyPr/>
          <a:lstStyle/>
          <a:p>
            <a:pPr>
              <a:defRPr sz="1200" baseline="0"/>
            </a:pPr>
            <a:endParaRPr lang="en-US"/>
          </a:p>
        </c:txPr>
        <c:crossAx val="165362688"/>
        <c:crosses val="autoZero"/>
        <c:crossBetween val="between"/>
      </c:valAx>
      <c:dTable>
        <c:showHorzBorder val="1"/>
        <c:showVertBorder val="1"/>
        <c:showOutline val="1"/>
        <c:showKeys val="1"/>
        <c:txPr>
          <a:bodyPr/>
          <a:lstStyle/>
          <a:p>
            <a:pPr rtl="0">
              <a:defRPr sz="1000" baseline="0"/>
            </a:pPr>
            <a:endParaRPr lang="en-US"/>
          </a:p>
        </c:txPr>
      </c:dTable>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FF0000"/>
                </a:solidFill>
              </a:defRPr>
            </a:pPr>
            <a:r>
              <a:rPr lang="en-US" sz="1800" dirty="0" smtClean="0">
                <a:solidFill>
                  <a:srgbClr val="FF0000"/>
                </a:solidFill>
              </a:rPr>
              <a:t>Increase</a:t>
            </a:r>
            <a:r>
              <a:rPr lang="en-US" sz="1800" baseline="0" dirty="0" smtClean="0">
                <a:solidFill>
                  <a:srgbClr val="FF0000"/>
                </a:solidFill>
              </a:rPr>
              <a:t> in Release 5.0 Pharmacy Claims Volume by Submission Year </a:t>
            </a:r>
            <a:endParaRPr lang="en-US" sz="1800" dirty="0">
              <a:solidFill>
                <a:srgbClr val="FF0000"/>
              </a:solidFill>
            </a:endParaRPr>
          </a:p>
        </c:rich>
      </c:tx>
      <c:layout>
        <c:manualLayout>
          <c:xMode val="edge"/>
          <c:yMode val="edge"/>
          <c:x val="0.18184848484848484"/>
          <c:y val="6.3492063492063489E-2"/>
        </c:manualLayout>
      </c:layout>
      <c:overlay val="0"/>
    </c:title>
    <c:autoTitleDeleted val="0"/>
    <c:plotArea>
      <c:layout>
        <c:manualLayout>
          <c:layoutTarget val="inner"/>
          <c:xMode val="edge"/>
          <c:yMode val="edge"/>
          <c:x val="0.18078561202576951"/>
          <c:y val="0.12616422947131609"/>
          <c:w val="0.81769923645907894"/>
          <c:h val="0.73077177852768405"/>
        </c:manualLayout>
      </c:layout>
      <c:barChart>
        <c:barDir val="col"/>
        <c:grouping val="clustered"/>
        <c:varyColors val="0"/>
        <c:ser>
          <c:idx val="0"/>
          <c:order val="0"/>
          <c:tx>
            <c:strRef>
              <c:f>Sheet1!$B$1</c:f>
              <c:strCache>
                <c:ptCount val="1"/>
                <c:pt idx="0">
                  <c:v>Release 4.0</c:v>
                </c:pt>
              </c:strCache>
            </c:strRef>
          </c:tx>
          <c:invertIfNegative val="0"/>
          <c:cat>
            <c:strRef>
              <c:f>Sheet1!$A$2:$A$8</c:f>
              <c:strCache>
                <c:ptCount val="7"/>
                <c:pt idx="0">
                  <c:v>2010</c:v>
                </c:pt>
                <c:pt idx="1">
                  <c:v>2011</c:v>
                </c:pt>
                <c:pt idx="2">
                  <c:v>2012</c:v>
                </c:pt>
                <c:pt idx="3">
                  <c:v>2013</c:v>
                </c:pt>
                <c:pt idx="4">
                  <c:v>2014</c:v>
                </c:pt>
                <c:pt idx="5">
                  <c:v>2015</c:v>
                </c:pt>
                <c:pt idx="6">
                  <c:v>2016</c:v>
                </c:pt>
              </c:strCache>
            </c:strRef>
          </c:cat>
          <c:val>
            <c:numRef>
              <c:f>Sheet1!$B$2:$B$8</c:f>
              <c:numCache>
                <c:formatCode>_(* #,##0_);_(* \(#,##0\);_(* "-"??_);_(@_)</c:formatCode>
                <c:ptCount val="7"/>
                <c:pt idx="0">
                  <c:v>145423990</c:v>
                </c:pt>
                <c:pt idx="1">
                  <c:v>157532222</c:v>
                </c:pt>
                <c:pt idx="2">
                  <c:v>161491153</c:v>
                </c:pt>
                <c:pt idx="3">
                  <c:v>156064530</c:v>
                </c:pt>
                <c:pt idx="4">
                  <c:v>156964415</c:v>
                </c:pt>
                <c:pt idx="5">
                  <c:v>80346411</c:v>
                </c:pt>
              </c:numCache>
            </c:numRef>
          </c:val>
        </c:ser>
        <c:ser>
          <c:idx val="1"/>
          <c:order val="1"/>
          <c:tx>
            <c:strRef>
              <c:f>Sheet1!$C$1</c:f>
              <c:strCache>
                <c:ptCount val="1"/>
                <c:pt idx="0">
                  <c:v>Release 5.0</c:v>
                </c:pt>
              </c:strCache>
            </c:strRef>
          </c:tx>
          <c:invertIfNegative val="0"/>
          <c:cat>
            <c:strRef>
              <c:f>Sheet1!$A$2:$A$8</c:f>
              <c:strCache>
                <c:ptCount val="7"/>
                <c:pt idx="0">
                  <c:v>2010</c:v>
                </c:pt>
                <c:pt idx="1">
                  <c:v>2011</c:v>
                </c:pt>
                <c:pt idx="2">
                  <c:v>2012</c:v>
                </c:pt>
                <c:pt idx="3">
                  <c:v>2013</c:v>
                </c:pt>
                <c:pt idx="4">
                  <c:v>2014</c:v>
                </c:pt>
                <c:pt idx="5">
                  <c:v>2015</c:v>
                </c:pt>
                <c:pt idx="6">
                  <c:v>2016</c:v>
                </c:pt>
              </c:strCache>
            </c:strRef>
          </c:cat>
          <c:val>
            <c:numRef>
              <c:f>Sheet1!$C$2:$C$8</c:f>
              <c:numCache>
                <c:formatCode>_(* #,##0_);_(* \(#,##0\);_(* "-"??_);_(@_)</c:formatCode>
                <c:ptCount val="7"/>
                <c:pt idx="0">
                  <c:v>145423990</c:v>
                </c:pt>
                <c:pt idx="1">
                  <c:v>157532222</c:v>
                </c:pt>
                <c:pt idx="2">
                  <c:v>161491153</c:v>
                </c:pt>
                <c:pt idx="3">
                  <c:v>156057829</c:v>
                </c:pt>
                <c:pt idx="4">
                  <c:v>157665510</c:v>
                </c:pt>
                <c:pt idx="5">
                  <c:v>179064004</c:v>
                </c:pt>
                <c:pt idx="6">
                  <c:v>53855224</c:v>
                </c:pt>
              </c:numCache>
            </c:numRef>
          </c:val>
        </c:ser>
        <c:dLbls>
          <c:showLegendKey val="0"/>
          <c:showVal val="0"/>
          <c:showCatName val="0"/>
          <c:showSerName val="0"/>
          <c:showPercent val="0"/>
          <c:showBubbleSize val="0"/>
        </c:dLbls>
        <c:gapWidth val="150"/>
        <c:axId val="165388288"/>
        <c:axId val="46574400"/>
      </c:barChart>
      <c:catAx>
        <c:axId val="165388288"/>
        <c:scaling>
          <c:orientation val="minMax"/>
        </c:scaling>
        <c:delete val="0"/>
        <c:axPos val="b"/>
        <c:numFmt formatCode="&quot;$&quot;#,##0" sourceLinked="0"/>
        <c:majorTickMark val="none"/>
        <c:minorTickMark val="none"/>
        <c:tickLblPos val="nextTo"/>
        <c:crossAx val="46574400"/>
        <c:crosses val="autoZero"/>
        <c:auto val="1"/>
        <c:lblAlgn val="ctr"/>
        <c:lblOffset val="100"/>
        <c:noMultiLvlLbl val="0"/>
      </c:catAx>
      <c:valAx>
        <c:axId val="46574400"/>
        <c:scaling>
          <c:orientation val="minMax"/>
          <c:min val="25000000"/>
        </c:scaling>
        <c:delete val="0"/>
        <c:axPos val="l"/>
        <c:majorGridlines/>
        <c:title>
          <c:tx>
            <c:rich>
              <a:bodyPr/>
              <a:lstStyle/>
              <a:p>
                <a:pPr>
                  <a:defRPr/>
                </a:pPr>
                <a:r>
                  <a:rPr lang="en-US" dirty="0" smtClean="0"/>
                  <a:t>Pharmacy Claims</a:t>
                </a:r>
                <a:r>
                  <a:rPr lang="en-US" baseline="0" dirty="0" smtClean="0"/>
                  <a:t> Volume</a:t>
                </a:r>
                <a:endParaRPr lang="en-US" dirty="0"/>
              </a:p>
            </c:rich>
          </c:tx>
          <c:layout>
            <c:manualLayout>
              <c:xMode val="edge"/>
              <c:yMode val="edge"/>
              <c:x val="9.0909090909090905E-3"/>
              <c:y val="0.25334249885430987"/>
            </c:manualLayout>
          </c:layout>
          <c:overlay val="0"/>
        </c:title>
        <c:numFmt formatCode="#,##0" sourceLinked="0"/>
        <c:majorTickMark val="none"/>
        <c:minorTickMark val="none"/>
        <c:tickLblPos val="nextTo"/>
        <c:txPr>
          <a:bodyPr/>
          <a:lstStyle/>
          <a:p>
            <a:pPr>
              <a:defRPr sz="1200" baseline="0"/>
            </a:pPr>
            <a:endParaRPr lang="en-US"/>
          </a:p>
        </c:txPr>
        <c:crossAx val="165388288"/>
        <c:crosses val="autoZero"/>
        <c:crossBetween val="between"/>
      </c:valAx>
      <c:dTable>
        <c:showHorzBorder val="1"/>
        <c:showVertBorder val="1"/>
        <c:showOutline val="1"/>
        <c:showKeys val="1"/>
        <c:txPr>
          <a:bodyPr/>
          <a:lstStyle/>
          <a:p>
            <a:pPr rtl="0">
              <a:defRPr sz="1000" baseline="0"/>
            </a:pPr>
            <a:endParaRPr lang="en-US"/>
          </a:p>
        </c:txPr>
      </c:dTable>
    </c:plotArea>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Massachusetts Distinct</a:t>
            </a:r>
            <a:r>
              <a:rPr lang="en-US" baseline="0" dirty="0" smtClean="0"/>
              <a:t> MEID Volume by Release</a:t>
            </a:r>
            <a:endParaRPr lang="en-US" dirty="0"/>
          </a:p>
        </c:rich>
      </c:tx>
      <c:layout/>
      <c:overlay val="0"/>
    </c:title>
    <c:autoTitleDeleted val="0"/>
    <c:plotArea>
      <c:layout/>
      <c:barChart>
        <c:barDir val="col"/>
        <c:grouping val="clustered"/>
        <c:varyColors val="0"/>
        <c:ser>
          <c:idx val="0"/>
          <c:order val="0"/>
          <c:tx>
            <c:strRef>
              <c:f>Sheet1!$B$1</c:f>
              <c:strCache>
                <c:ptCount val="1"/>
                <c:pt idx="0">
                  <c:v>Release 3.0</c:v>
                </c:pt>
              </c:strCache>
            </c:strRef>
          </c:tx>
          <c:invertIfNegative val="0"/>
          <c:cat>
            <c:strRef>
              <c:f>Sheet1!$A$2:$A$16</c:f>
              <c:strCache>
                <c:ptCount val="15"/>
                <c:pt idx="0">
                  <c:v>Barnstable</c:v>
                </c:pt>
                <c:pt idx="1">
                  <c:v>Berkshire</c:v>
                </c:pt>
                <c:pt idx="2">
                  <c:v>Bristol</c:v>
                </c:pt>
                <c:pt idx="3">
                  <c:v>Dukes</c:v>
                </c:pt>
                <c:pt idx="4">
                  <c:v>Essex</c:v>
                </c:pt>
                <c:pt idx="5">
                  <c:v>Franklin</c:v>
                </c:pt>
                <c:pt idx="6">
                  <c:v>Hampden</c:v>
                </c:pt>
                <c:pt idx="7">
                  <c:v>Hampshire</c:v>
                </c:pt>
                <c:pt idx="8">
                  <c:v>Middlesex</c:v>
                </c:pt>
                <c:pt idx="9">
                  <c:v>Nantucket</c:v>
                </c:pt>
                <c:pt idx="10">
                  <c:v>Norfolk</c:v>
                </c:pt>
                <c:pt idx="11">
                  <c:v>Plymouth</c:v>
                </c:pt>
                <c:pt idx="12">
                  <c:v>Suffolk</c:v>
                </c:pt>
                <c:pt idx="13">
                  <c:v>Worcester</c:v>
                </c:pt>
                <c:pt idx="14">
                  <c:v>BLANK</c:v>
                </c:pt>
              </c:strCache>
            </c:strRef>
          </c:cat>
          <c:val>
            <c:numRef>
              <c:f>Sheet1!$B$2:$B$16</c:f>
              <c:numCache>
                <c:formatCode>#,##0</c:formatCode>
                <c:ptCount val="15"/>
                <c:pt idx="0">
                  <c:v>346576</c:v>
                </c:pt>
                <c:pt idx="1">
                  <c:v>196627</c:v>
                </c:pt>
                <c:pt idx="2">
                  <c:v>806534</c:v>
                </c:pt>
                <c:pt idx="3">
                  <c:v>29836</c:v>
                </c:pt>
                <c:pt idx="4">
                  <c:v>1155192</c:v>
                </c:pt>
                <c:pt idx="5">
                  <c:v>113456</c:v>
                </c:pt>
                <c:pt idx="6">
                  <c:v>715253</c:v>
                </c:pt>
                <c:pt idx="7">
                  <c:v>255131</c:v>
                </c:pt>
                <c:pt idx="8">
                  <c:v>2423159</c:v>
                </c:pt>
                <c:pt idx="9">
                  <c:v>18953</c:v>
                </c:pt>
                <c:pt idx="10">
                  <c:v>1073429</c:v>
                </c:pt>
                <c:pt idx="11">
                  <c:v>747697</c:v>
                </c:pt>
                <c:pt idx="12">
                  <c:v>1317445</c:v>
                </c:pt>
                <c:pt idx="13">
                  <c:v>1204003</c:v>
                </c:pt>
                <c:pt idx="14">
                  <c:v>33176</c:v>
                </c:pt>
              </c:numCache>
            </c:numRef>
          </c:val>
        </c:ser>
        <c:ser>
          <c:idx val="1"/>
          <c:order val="1"/>
          <c:tx>
            <c:strRef>
              <c:f>Sheet1!$C$1</c:f>
              <c:strCache>
                <c:ptCount val="1"/>
                <c:pt idx="0">
                  <c:v>Release 4.0</c:v>
                </c:pt>
              </c:strCache>
            </c:strRef>
          </c:tx>
          <c:invertIfNegative val="0"/>
          <c:cat>
            <c:strRef>
              <c:f>Sheet1!$A$2:$A$16</c:f>
              <c:strCache>
                <c:ptCount val="15"/>
                <c:pt idx="0">
                  <c:v>Barnstable</c:v>
                </c:pt>
                <c:pt idx="1">
                  <c:v>Berkshire</c:v>
                </c:pt>
                <c:pt idx="2">
                  <c:v>Bristol</c:v>
                </c:pt>
                <c:pt idx="3">
                  <c:v>Dukes</c:v>
                </c:pt>
                <c:pt idx="4">
                  <c:v>Essex</c:v>
                </c:pt>
                <c:pt idx="5">
                  <c:v>Franklin</c:v>
                </c:pt>
                <c:pt idx="6">
                  <c:v>Hampden</c:v>
                </c:pt>
                <c:pt idx="7">
                  <c:v>Hampshire</c:v>
                </c:pt>
                <c:pt idx="8">
                  <c:v>Middlesex</c:v>
                </c:pt>
                <c:pt idx="9">
                  <c:v>Nantucket</c:v>
                </c:pt>
                <c:pt idx="10">
                  <c:v>Norfolk</c:v>
                </c:pt>
                <c:pt idx="11">
                  <c:v>Plymouth</c:v>
                </c:pt>
                <c:pt idx="12">
                  <c:v>Suffolk</c:v>
                </c:pt>
                <c:pt idx="13">
                  <c:v>Worcester</c:v>
                </c:pt>
                <c:pt idx="14">
                  <c:v>BLANK</c:v>
                </c:pt>
              </c:strCache>
            </c:strRef>
          </c:cat>
          <c:val>
            <c:numRef>
              <c:f>Sheet1!$C$2:$C$16</c:f>
              <c:numCache>
                <c:formatCode>#,##0</c:formatCode>
                <c:ptCount val="15"/>
                <c:pt idx="0">
                  <c:v>359769</c:v>
                </c:pt>
                <c:pt idx="1">
                  <c:v>201212</c:v>
                </c:pt>
                <c:pt idx="2">
                  <c:v>836597</c:v>
                </c:pt>
                <c:pt idx="3">
                  <c:v>31653</c:v>
                </c:pt>
                <c:pt idx="4">
                  <c:v>1205143</c:v>
                </c:pt>
                <c:pt idx="5">
                  <c:v>117040</c:v>
                </c:pt>
                <c:pt idx="6">
                  <c:v>731082</c:v>
                </c:pt>
                <c:pt idx="7">
                  <c:v>260510</c:v>
                </c:pt>
                <c:pt idx="8">
                  <c:v>2524756</c:v>
                </c:pt>
                <c:pt idx="9">
                  <c:v>20548</c:v>
                </c:pt>
                <c:pt idx="10">
                  <c:v>1119759</c:v>
                </c:pt>
                <c:pt idx="11">
                  <c:v>775302</c:v>
                </c:pt>
                <c:pt idx="12">
                  <c:v>1405748</c:v>
                </c:pt>
                <c:pt idx="13">
                  <c:v>1243368</c:v>
                </c:pt>
                <c:pt idx="14">
                  <c:v>35484</c:v>
                </c:pt>
              </c:numCache>
            </c:numRef>
          </c:val>
        </c:ser>
        <c:ser>
          <c:idx val="2"/>
          <c:order val="2"/>
          <c:tx>
            <c:strRef>
              <c:f>Sheet1!$D$1</c:f>
              <c:strCache>
                <c:ptCount val="1"/>
                <c:pt idx="0">
                  <c:v>Release 5.0</c:v>
                </c:pt>
              </c:strCache>
            </c:strRef>
          </c:tx>
          <c:invertIfNegative val="0"/>
          <c:cat>
            <c:strRef>
              <c:f>Sheet1!$A$2:$A$16</c:f>
              <c:strCache>
                <c:ptCount val="15"/>
                <c:pt idx="0">
                  <c:v>Barnstable</c:v>
                </c:pt>
                <c:pt idx="1">
                  <c:v>Berkshire</c:v>
                </c:pt>
                <c:pt idx="2">
                  <c:v>Bristol</c:v>
                </c:pt>
                <c:pt idx="3">
                  <c:v>Dukes</c:v>
                </c:pt>
                <c:pt idx="4">
                  <c:v>Essex</c:v>
                </c:pt>
                <c:pt idx="5">
                  <c:v>Franklin</c:v>
                </c:pt>
                <c:pt idx="6">
                  <c:v>Hampden</c:v>
                </c:pt>
                <c:pt idx="7">
                  <c:v>Hampshire</c:v>
                </c:pt>
                <c:pt idx="8">
                  <c:v>Middlesex</c:v>
                </c:pt>
                <c:pt idx="9">
                  <c:v>Nantucket</c:v>
                </c:pt>
                <c:pt idx="10">
                  <c:v>Norfolk</c:v>
                </c:pt>
                <c:pt idx="11">
                  <c:v>Plymouth</c:v>
                </c:pt>
                <c:pt idx="12">
                  <c:v>Suffolk</c:v>
                </c:pt>
                <c:pt idx="13">
                  <c:v>Worcester</c:v>
                </c:pt>
                <c:pt idx="14">
                  <c:v>BLANK</c:v>
                </c:pt>
              </c:strCache>
            </c:strRef>
          </c:cat>
          <c:val>
            <c:numRef>
              <c:f>Sheet1!$D$2:$D$16</c:f>
              <c:numCache>
                <c:formatCode>#,##0</c:formatCode>
                <c:ptCount val="15"/>
                <c:pt idx="0">
                  <c:v>350668</c:v>
                </c:pt>
                <c:pt idx="1">
                  <c:v>194915</c:v>
                </c:pt>
                <c:pt idx="2">
                  <c:v>815488</c:v>
                </c:pt>
                <c:pt idx="3">
                  <c:v>30760</c:v>
                </c:pt>
                <c:pt idx="4">
                  <c:v>1181092</c:v>
                </c:pt>
                <c:pt idx="5">
                  <c:v>113874</c:v>
                </c:pt>
                <c:pt idx="6">
                  <c:v>706274</c:v>
                </c:pt>
                <c:pt idx="7">
                  <c:v>250381</c:v>
                </c:pt>
                <c:pt idx="8">
                  <c:v>2474837</c:v>
                </c:pt>
                <c:pt idx="9">
                  <c:v>20280</c:v>
                </c:pt>
                <c:pt idx="10">
                  <c:v>1100253</c:v>
                </c:pt>
                <c:pt idx="11">
                  <c:v>759486</c:v>
                </c:pt>
                <c:pt idx="12">
                  <c:v>1405922</c:v>
                </c:pt>
                <c:pt idx="13">
                  <c:v>1212395</c:v>
                </c:pt>
                <c:pt idx="14">
                  <c:v>34090</c:v>
                </c:pt>
              </c:numCache>
            </c:numRef>
          </c:val>
        </c:ser>
        <c:dLbls>
          <c:showLegendKey val="0"/>
          <c:showVal val="0"/>
          <c:showCatName val="0"/>
          <c:showSerName val="0"/>
          <c:showPercent val="0"/>
          <c:showBubbleSize val="0"/>
        </c:dLbls>
        <c:gapWidth val="75"/>
        <c:overlap val="-25"/>
        <c:axId val="113007104"/>
        <c:axId val="46578432"/>
      </c:barChart>
      <c:catAx>
        <c:axId val="113007104"/>
        <c:scaling>
          <c:orientation val="minMax"/>
        </c:scaling>
        <c:delete val="0"/>
        <c:axPos val="b"/>
        <c:majorTickMark val="none"/>
        <c:minorTickMark val="none"/>
        <c:tickLblPos val="nextTo"/>
        <c:crossAx val="46578432"/>
        <c:crosses val="autoZero"/>
        <c:auto val="1"/>
        <c:lblAlgn val="ctr"/>
        <c:lblOffset val="100"/>
        <c:noMultiLvlLbl val="0"/>
      </c:catAx>
      <c:valAx>
        <c:axId val="46578432"/>
        <c:scaling>
          <c:orientation val="minMax"/>
        </c:scaling>
        <c:delete val="0"/>
        <c:axPos val="l"/>
        <c:majorGridlines/>
        <c:numFmt formatCode="#,##0" sourceLinked="1"/>
        <c:majorTickMark val="none"/>
        <c:minorTickMark val="none"/>
        <c:tickLblPos val="nextTo"/>
        <c:spPr>
          <a:ln w="9525">
            <a:noFill/>
          </a:ln>
        </c:spPr>
        <c:crossAx val="113007104"/>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E58D03-8E5F-4420-96D0-B4BAAE91DB82}"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668C2C93-8ABB-4BAF-8B0C-28BF78320470}">
      <dgm:prSet phldrT="[Text]"/>
      <dgm:spPr/>
      <dgm:t>
        <a:bodyPr/>
        <a:lstStyle/>
        <a:p>
          <a:r>
            <a:rPr lang="en-US" dirty="0" smtClean="0"/>
            <a:t>Total MEIDs</a:t>
          </a:r>
          <a:endParaRPr lang="en-US" dirty="0"/>
        </a:p>
      </dgm:t>
    </dgm:pt>
    <dgm:pt modelId="{EAA80CC0-7206-4C02-A28F-B482C32CE257}" type="parTrans" cxnId="{D35DB32E-D925-4C20-A979-CE8A96D82B99}">
      <dgm:prSet/>
      <dgm:spPr/>
      <dgm:t>
        <a:bodyPr/>
        <a:lstStyle/>
        <a:p>
          <a:endParaRPr lang="en-US"/>
        </a:p>
      </dgm:t>
    </dgm:pt>
    <dgm:pt modelId="{6E2C3DB1-0B32-4C63-B7ED-5CB3E8131C44}" type="sibTrans" cxnId="{D35DB32E-D925-4C20-A979-CE8A96D82B99}">
      <dgm:prSet/>
      <dgm:spPr/>
      <dgm:t>
        <a:bodyPr/>
        <a:lstStyle/>
        <a:p>
          <a:endParaRPr lang="en-US"/>
        </a:p>
      </dgm:t>
    </dgm:pt>
    <dgm:pt modelId="{BA5F5888-F0CC-4D65-A222-89F30F7F3A00}">
      <dgm:prSet phldrT="[Text]"/>
      <dgm:spPr/>
      <dgm:t>
        <a:bodyPr/>
        <a:lstStyle/>
        <a:p>
          <a:r>
            <a:rPr lang="en-US" dirty="0" smtClean="0"/>
            <a:t>17,295,396</a:t>
          </a:r>
          <a:endParaRPr lang="en-US" dirty="0"/>
        </a:p>
      </dgm:t>
    </dgm:pt>
    <dgm:pt modelId="{43C95D0E-BE27-4660-822D-59F468BEA1AE}" type="parTrans" cxnId="{CB4F88E4-1A1F-4ED3-B104-829A8B0EE459}">
      <dgm:prSet/>
      <dgm:spPr/>
      <dgm:t>
        <a:bodyPr/>
        <a:lstStyle/>
        <a:p>
          <a:endParaRPr lang="en-US"/>
        </a:p>
      </dgm:t>
    </dgm:pt>
    <dgm:pt modelId="{CBA5E924-2868-4342-91FF-031C5E69368D}" type="sibTrans" cxnId="{CB4F88E4-1A1F-4ED3-B104-829A8B0EE459}">
      <dgm:prSet/>
      <dgm:spPr/>
      <dgm:t>
        <a:bodyPr/>
        <a:lstStyle/>
        <a:p>
          <a:endParaRPr lang="en-US"/>
        </a:p>
      </dgm:t>
    </dgm:pt>
    <dgm:pt modelId="{35B816B9-F9AA-4ECD-BF60-9C96A07B5F7B}">
      <dgm:prSet phldrT="[Text]"/>
      <dgm:spPr/>
      <dgm:t>
        <a:bodyPr/>
        <a:lstStyle/>
        <a:p>
          <a:r>
            <a:rPr lang="en-US" dirty="0" smtClean="0"/>
            <a:t>Percent Unknown Gender</a:t>
          </a:r>
          <a:endParaRPr lang="en-US" dirty="0"/>
        </a:p>
      </dgm:t>
    </dgm:pt>
    <dgm:pt modelId="{3B2EC57C-BB43-4934-BE4B-C45700E3821C}" type="parTrans" cxnId="{07856915-E90B-4098-AB17-7207EC956251}">
      <dgm:prSet/>
      <dgm:spPr/>
      <dgm:t>
        <a:bodyPr/>
        <a:lstStyle/>
        <a:p>
          <a:endParaRPr lang="en-US"/>
        </a:p>
      </dgm:t>
    </dgm:pt>
    <dgm:pt modelId="{A335FCC6-3C47-4A1E-B37D-1E5F79044F4A}" type="sibTrans" cxnId="{07856915-E90B-4098-AB17-7207EC956251}">
      <dgm:prSet/>
      <dgm:spPr/>
      <dgm:t>
        <a:bodyPr/>
        <a:lstStyle/>
        <a:p>
          <a:endParaRPr lang="en-US"/>
        </a:p>
      </dgm:t>
    </dgm:pt>
    <dgm:pt modelId="{989FEAA9-44CB-4BEA-9C6B-D180926419CB}">
      <dgm:prSet phldrT="[Text]"/>
      <dgm:spPr/>
      <dgm:t>
        <a:bodyPr/>
        <a:lstStyle/>
        <a:p>
          <a:r>
            <a:rPr lang="en-US" dirty="0" smtClean="0"/>
            <a:t>10.5%</a:t>
          </a:r>
          <a:endParaRPr lang="en-US" dirty="0"/>
        </a:p>
      </dgm:t>
    </dgm:pt>
    <dgm:pt modelId="{9520D6AC-2C8C-4E2F-8CA4-0977BE7D6E32}" type="parTrans" cxnId="{48963FE4-18C1-4F96-A6FE-1B67F609DCAE}">
      <dgm:prSet/>
      <dgm:spPr/>
      <dgm:t>
        <a:bodyPr/>
        <a:lstStyle/>
        <a:p>
          <a:endParaRPr lang="en-US"/>
        </a:p>
      </dgm:t>
    </dgm:pt>
    <dgm:pt modelId="{33FD5C0A-400F-494A-B031-2E6875AA6538}" type="sibTrans" cxnId="{48963FE4-18C1-4F96-A6FE-1B67F609DCAE}">
      <dgm:prSet/>
      <dgm:spPr/>
      <dgm:t>
        <a:bodyPr/>
        <a:lstStyle/>
        <a:p>
          <a:endParaRPr lang="en-US"/>
        </a:p>
      </dgm:t>
    </dgm:pt>
    <dgm:pt modelId="{CE54F5C1-A19D-4D55-BF65-81B1A80281C8}">
      <dgm:prSet phldrT="[Text]"/>
      <dgm:spPr/>
      <dgm:t>
        <a:bodyPr/>
        <a:lstStyle/>
        <a:p>
          <a:r>
            <a:rPr lang="en-US" dirty="0" smtClean="0"/>
            <a:t>Percent Duplicate Gender</a:t>
          </a:r>
          <a:endParaRPr lang="en-US" dirty="0"/>
        </a:p>
      </dgm:t>
    </dgm:pt>
    <dgm:pt modelId="{33161985-6778-4551-BB53-9C9FEA77F1D5}" type="parTrans" cxnId="{5604F006-5A52-41C9-BC8F-570BD93B0A28}">
      <dgm:prSet/>
      <dgm:spPr/>
      <dgm:t>
        <a:bodyPr/>
        <a:lstStyle/>
        <a:p>
          <a:endParaRPr lang="en-US"/>
        </a:p>
      </dgm:t>
    </dgm:pt>
    <dgm:pt modelId="{94976B95-8749-40AC-ADF9-DBA3DBEAA173}" type="sibTrans" cxnId="{5604F006-5A52-41C9-BC8F-570BD93B0A28}">
      <dgm:prSet/>
      <dgm:spPr/>
      <dgm:t>
        <a:bodyPr/>
        <a:lstStyle/>
        <a:p>
          <a:endParaRPr lang="en-US"/>
        </a:p>
      </dgm:t>
    </dgm:pt>
    <dgm:pt modelId="{D49E00BC-670A-40A5-A9B2-140D5BD8858F}">
      <dgm:prSet phldrT="[Text]"/>
      <dgm:spPr/>
      <dgm:t>
        <a:bodyPr/>
        <a:lstStyle/>
        <a:p>
          <a:r>
            <a:rPr lang="en-US" dirty="0" smtClean="0"/>
            <a:t>10%</a:t>
          </a:r>
          <a:endParaRPr lang="en-US" dirty="0"/>
        </a:p>
      </dgm:t>
    </dgm:pt>
    <dgm:pt modelId="{BFE7A033-EF41-4E52-8321-252C9CE73E98}" type="parTrans" cxnId="{4C328E0B-5686-43BD-811E-2FDA4555DA91}">
      <dgm:prSet/>
      <dgm:spPr/>
      <dgm:t>
        <a:bodyPr/>
        <a:lstStyle/>
        <a:p>
          <a:endParaRPr lang="en-US"/>
        </a:p>
      </dgm:t>
    </dgm:pt>
    <dgm:pt modelId="{99C0007F-B67E-4270-87B4-4698064DA679}" type="sibTrans" cxnId="{4C328E0B-5686-43BD-811E-2FDA4555DA91}">
      <dgm:prSet/>
      <dgm:spPr/>
      <dgm:t>
        <a:bodyPr/>
        <a:lstStyle/>
        <a:p>
          <a:endParaRPr lang="en-US"/>
        </a:p>
      </dgm:t>
    </dgm:pt>
    <dgm:pt modelId="{EFCF18AF-DACC-408E-A752-7C1561638B3A}" type="pres">
      <dgm:prSet presAssocID="{0EE58D03-8E5F-4420-96D0-B4BAAE91DB82}" presName="rootnode" presStyleCnt="0">
        <dgm:presLayoutVars>
          <dgm:chMax/>
          <dgm:chPref/>
          <dgm:dir/>
          <dgm:animLvl val="lvl"/>
        </dgm:presLayoutVars>
      </dgm:prSet>
      <dgm:spPr/>
      <dgm:t>
        <a:bodyPr/>
        <a:lstStyle/>
        <a:p>
          <a:endParaRPr lang="en-US"/>
        </a:p>
      </dgm:t>
    </dgm:pt>
    <dgm:pt modelId="{17D4788F-6D5C-40D8-AB30-95C2A47B1119}" type="pres">
      <dgm:prSet presAssocID="{668C2C93-8ABB-4BAF-8B0C-28BF78320470}" presName="composite" presStyleCnt="0"/>
      <dgm:spPr/>
    </dgm:pt>
    <dgm:pt modelId="{6363182C-44AB-4B95-8367-2DE06C206D6D}" type="pres">
      <dgm:prSet presAssocID="{668C2C93-8ABB-4BAF-8B0C-28BF78320470}" presName="LShape" presStyleLbl="alignNode1" presStyleIdx="0" presStyleCnt="5"/>
      <dgm:spPr/>
    </dgm:pt>
    <dgm:pt modelId="{81289C8F-FDAA-4946-BACD-64179AD47E01}" type="pres">
      <dgm:prSet presAssocID="{668C2C93-8ABB-4BAF-8B0C-28BF78320470}" presName="ParentText" presStyleLbl="revTx" presStyleIdx="0" presStyleCnt="3">
        <dgm:presLayoutVars>
          <dgm:chMax val="0"/>
          <dgm:chPref val="0"/>
          <dgm:bulletEnabled val="1"/>
        </dgm:presLayoutVars>
      </dgm:prSet>
      <dgm:spPr/>
      <dgm:t>
        <a:bodyPr/>
        <a:lstStyle/>
        <a:p>
          <a:endParaRPr lang="en-US"/>
        </a:p>
      </dgm:t>
    </dgm:pt>
    <dgm:pt modelId="{647CE014-7EFB-4566-9D0F-36A46A3A8485}" type="pres">
      <dgm:prSet presAssocID="{668C2C93-8ABB-4BAF-8B0C-28BF78320470}" presName="Triangle" presStyleLbl="alignNode1" presStyleIdx="1" presStyleCnt="5"/>
      <dgm:spPr/>
    </dgm:pt>
    <dgm:pt modelId="{DB54A22E-1648-4491-8508-347B17D9645D}" type="pres">
      <dgm:prSet presAssocID="{6E2C3DB1-0B32-4C63-B7ED-5CB3E8131C44}" presName="sibTrans" presStyleCnt="0"/>
      <dgm:spPr/>
    </dgm:pt>
    <dgm:pt modelId="{E6EB8DC3-23FD-4F1B-AB46-7EC88BE7E537}" type="pres">
      <dgm:prSet presAssocID="{6E2C3DB1-0B32-4C63-B7ED-5CB3E8131C44}" presName="space" presStyleCnt="0"/>
      <dgm:spPr/>
    </dgm:pt>
    <dgm:pt modelId="{72F931F8-593E-45A6-9824-0CA51029C250}" type="pres">
      <dgm:prSet presAssocID="{35B816B9-F9AA-4ECD-BF60-9C96A07B5F7B}" presName="composite" presStyleCnt="0"/>
      <dgm:spPr/>
    </dgm:pt>
    <dgm:pt modelId="{C5B47DC1-EF43-4D1E-B484-CCC56EB56A0C}" type="pres">
      <dgm:prSet presAssocID="{35B816B9-F9AA-4ECD-BF60-9C96A07B5F7B}" presName="LShape" presStyleLbl="alignNode1" presStyleIdx="2" presStyleCnt="5"/>
      <dgm:spPr/>
    </dgm:pt>
    <dgm:pt modelId="{630065B4-1677-4F80-87A3-C727EC52B70A}" type="pres">
      <dgm:prSet presAssocID="{35B816B9-F9AA-4ECD-BF60-9C96A07B5F7B}" presName="ParentText" presStyleLbl="revTx" presStyleIdx="1" presStyleCnt="3">
        <dgm:presLayoutVars>
          <dgm:chMax val="0"/>
          <dgm:chPref val="0"/>
          <dgm:bulletEnabled val="1"/>
        </dgm:presLayoutVars>
      </dgm:prSet>
      <dgm:spPr/>
      <dgm:t>
        <a:bodyPr/>
        <a:lstStyle/>
        <a:p>
          <a:endParaRPr lang="en-US"/>
        </a:p>
      </dgm:t>
    </dgm:pt>
    <dgm:pt modelId="{E6A83D6E-F96C-449D-A180-52B311BF653D}" type="pres">
      <dgm:prSet presAssocID="{35B816B9-F9AA-4ECD-BF60-9C96A07B5F7B}" presName="Triangle" presStyleLbl="alignNode1" presStyleIdx="3" presStyleCnt="5"/>
      <dgm:spPr/>
    </dgm:pt>
    <dgm:pt modelId="{58F54859-DA5E-4D3A-A67F-868F7A4C128B}" type="pres">
      <dgm:prSet presAssocID="{A335FCC6-3C47-4A1E-B37D-1E5F79044F4A}" presName="sibTrans" presStyleCnt="0"/>
      <dgm:spPr/>
    </dgm:pt>
    <dgm:pt modelId="{516DFCB5-3FC5-4559-AA03-A8C579D0879F}" type="pres">
      <dgm:prSet presAssocID="{A335FCC6-3C47-4A1E-B37D-1E5F79044F4A}" presName="space" presStyleCnt="0"/>
      <dgm:spPr/>
    </dgm:pt>
    <dgm:pt modelId="{5732B402-339A-47EB-AE2C-D275625D72F0}" type="pres">
      <dgm:prSet presAssocID="{CE54F5C1-A19D-4D55-BF65-81B1A80281C8}" presName="composite" presStyleCnt="0"/>
      <dgm:spPr/>
    </dgm:pt>
    <dgm:pt modelId="{E76E8005-0CCA-47A7-BC43-25FBCE137AF8}" type="pres">
      <dgm:prSet presAssocID="{CE54F5C1-A19D-4D55-BF65-81B1A80281C8}" presName="LShape" presStyleLbl="alignNode1" presStyleIdx="4" presStyleCnt="5"/>
      <dgm:spPr/>
    </dgm:pt>
    <dgm:pt modelId="{26CDBE11-9861-496B-AB61-57F418154DF8}" type="pres">
      <dgm:prSet presAssocID="{CE54F5C1-A19D-4D55-BF65-81B1A80281C8}" presName="ParentText" presStyleLbl="revTx" presStyleIdx="2" presStyleCnt="3">
        <dgm:presLayoutVars>
          <dgm:chMax val="0"/>
          <dgm:chPref val="0"/>
          <dgm:bulletEnabled val="1"/>
        </dgm:presLayoutVars>
      </dgm:prSet>
      <dgm:spPr/>
      <dgm:t>
        <a:bodyPr/>
        <a:lstStyle/>
        <a:p>
          <a:endParaRPr lang="en-US"/>
        </a:p>
      </dgm:t>
    </dgm:pt>
  </dgm:ptLst>
  <dgm:cxnLst>
    <dgm:cxn modelId="{D35DB32E-D925-4C20-A979-CE8A96D82B99}" srcId="{0EE58D03-8E5F-4420-96D0-B4BAAE91DB82}" destId="{668C2C93-8ABB-4BAF-8B0C-28BF78320470}" srcOrd="0" destOrd="0" parTransId="{EAA80CC0-7206-4C02-A28F-B482C32CE257}" sibTransId="{6E2C3DB1-0B32-4C63-B7ED-5CB3E8131C44}"/>
    <dgm:cxn modelId="{4C328E0B-5686-43BD-811E-2FDA4555DA91}" srcId="{CE54F5C1-A19D-4D55-BF65-81B1A80281C8}" destId="{D49E00BC-670A-40A5-A9B2-140D5BD8858F}" srcOrd="0" destOrd="0" parTransId="{BFE7A033-EF41-4E52-8321-252C9CE73E98}" sibTransId="{99C0007F-B67E-4270-87B4-4698064DA679}"/>
    <dgm:cxn modelId="{8CE9A998-C025-446C-BE15-A15AB6EAE1EA}" type="presOf" srcId="{D49E00BC-670A-40A5-A9B2-140D5BD8858F}" destId="{26CDBE11-9861-496B-AB61-57F418154DF8}" srcOrd="0" destOrd="1" presId="urn:microsoft.com/office/officeart/2009/3/layout/StepUpProcess"/>
    <dgm:cxn modelId="{5604F006-5A52-41C9-BC8F-570BD93B0A28}" srcId="{0EE58D03-8E5F-4420-96D0-B4BAAE91DB82}" destId="{CE54F5C1-A19D-4D55-BF65-81B1A80281C8}" srcOrd="2" destOrd="0" parTransId="{33161985-6778-4551-BB53-9C9FEA77F1D5}" sibTransId="{94976B95-8749-40AC-ADF9-DBA3DBEAA173}"/>
    <dgm:cxn modelId="{0C02DECD-0200-4CD2-81BC-E1340E9C7D90}" type="presOf" srcId="{0EE58D03-8E5F-4420-96D0-B4BAAE91DB82}" destId="{EFCF18AF-DACC-408E-A752-7C1561638B3A}" srcOrd="0" destOrd="0" presId="urn:microsoft.com/office/officeart/2009/3/layout/StepUpProcess"/>
    <dgm:cxn modelId="{D90AD5FA-74CB-41B2-8760-D8E7598F4C24}" type="presOf" srcId="{989FEAA9-44CB-4BEA-9C6B-D180926419CB}" destId="{630065B4-1677-4F80-87A3-C727EC52B70A}" srcOrd="0" destOrd="1" presId="urn:microsoft.com/office/officeart/2009/3/layout/StepUpProcess"/>
    <dgm:cxn modelId="{CB4F88E4-1A1F-4ED3-B104-829A8B0EE459}" srcId="{668C2C93-8ABB-4BAF-8B0C-28BF78320470}" destId="{BA5F5888-F0CC-4D65-A222-89F30F7F3A00}" srcOrd="0" destOrd="0" parTransId="{43C95D0E-BE27-4660-822D-59F468BEA1AE}" sibTransId="{CBA5E924-2868-4342-91FF-031C5E69368D}"/>
    <dgm:cxn modelId="{07856915-E90B-4098-AB17-7207EC956251}" srcId="{0EE58D03-8E5F-4420-96D0-B4BAAE91DB82}" destId="{35B816B9-F9AA-4ECD-BF60-9C96A07B5F7B}" srcOrd="1" destOrd="0" parTransId="{3B2EC57C-BB43-4934-BE4B-C45700E3821C}" sibTransId="{A335FCC6-3C47-4A1E-B37D-1E5F79044F4A}"/>
    <dgm:cxn modelId="{D2998AFF-2651-4B48-8086-E9FD4F2B394C}" type="presOf" srcId="{CE54F5C1-A19D-4D55-BF65-81B1A80281C8}" destId="{26CDBE11-9861-496B-AB61-57F418154DF8}" srcOrd="0" destOrd="0" presId="urn:microsoft.com/office/officeart/2009/3/layout/StepUpProcess"/>
    <dgm:cxn modelId="{44BB92A0-9F04-41EF-BED9-1F9B107A1817}" type="presOf" srcId="{BA5F5888-F0CC-4D65-A222-89F30F7F3A00}" destId="{81289C8F-FDAA-4946-BACD-64179AD47E01}" srcOrd="0" destOrd="1" presId="urn:microsoft.com/office/officeart/2009/3/layout/StepUpProcess"/>
    <dgm:cxn modelId="{C93E2BE7-4574-4961-AACA-DC89481F9F87}" type="presOf" srcId="{668C2C93-8ABB-4BAF-8B0C-28BF78320470}" destId="{81289C8F-FDAA-4946-BACD-64179AD47E01}" srcOrd="0" destOrd="0" presId="urn:microsoft.com/office/officeart/2009/3/layout/StepUpProcess"/>
    <dgm:cxn modelId="{759779B4-26CB-4AD7-8E7B-6474DD426936}" type="presOf" srcId="{35B816B9-F9AA-4ECD-BF60-9C96A07B5F7B}" destId="{630065B4-1677-4F80-87A3-C727EC52B70A}" srcOrd="0" destOrd="0" presId="urn:microsoft.com/office/officeart/2009/3/layout/StepUpProcess"/>
    <dgm:cxn modelId="{48963FE4-18C1-4F96-A6FE-1B67F609DCAE}" srcId="{35B816B9-F9AA-4ECD-BF60-9C96A07B5F7B}" destId="{989FEAA9-44CB-4BEA-9C6B-D180926419CB}" srcOrd="0" destOrd="0" parTransId="{9520D6AC-2C8C-4E2F-8CA4-0977BE7D6E32}" sibTransId="{33FD5C0A-400F-494A-B031-2E6875AA6538}"/>
    <dgm:cxn modelId="{0E78F490-DCB4-4A28-AB11-722929DE753D}" type="presParOf" srcId="{EFCF18AF-DACC-408E-A752-7C1561638B3A}" destId="{17D4788F-6D5C-40D8-AB30-95C2A47B1119}" srcOrd="0" destOrd="0" presId="urn:microsoft.com/office/officeart/2009/3/layout/StepUpProcess"/>
    <dgm:cxn modelId="{4F610DBD-ABA3-480D-9D95-1A341501D31E}" type="presParOf" srcId="{17D4788F-6D5C-40D8-AB30-95C2A47B1119}" destId="{6363182C-44AB-4B95-8367-2DE06C206D6D}" srcOrd="0" destOrd="0" presId="urn:microsoft.com/office/officeart/2009/3/layout/StepUpProcess"/>
    <dgm:cxn modelId="{A9D0DCE7-D290-47E9-9F85-9EEFD4F915A1}" type="presParOf" srcId="{17D4788F-6D5C-40D8-AB30-95C2A47B1119}" destId="{81289C8F-FDAA-4946-BACD-64179AD47E01}" srcOrd="1" destOrd="0" presId="urn:microsoft.com/office/officeart/2009/3/layout/StepUpProcess"/>
    <dgm:cxn modelId="{254C9625-DE79-41AA-B92D-AB5BB800DB59}" type="presParOf" srcId="{17D4788F-6D5C-40D8-AB30-95C2A47B1119}" destId="{647CE014-7EFB-4566-9D0F-36A46A3A8485}" srcOrd="2" destOrd="0" presId="urn:microsoft.com/office/officeart/2009/3/layout/StepUpProcess"/>
    <dgm:cxn modelId="{50599208-EEF1-4346-8A60-FBFFB9B25B42}" type="presParOf" srcId="{EFCF18AF-DACC-408E-A752-7C1561638B3A}" destId="{DB54A22E-1648-4491-8508-347B17D9645D}" srcOrd="1" destOrd="0" presId="urn:microsoft.com/office/officeart/2009/3/layout/StepUpProcess"/>
    <dgm:cxn modelId="{B39174C0-74CD-4686-BCE8-FE113CCEE93F}" type="presParOf" srcId="{DB54A22E-1648-4491-8508-347B17D9645D}" destId="{E6EB8DC3-23FD-4F1B-AB46-7EC88BE7E537}" srcOrd="0" destOrd="0" presId="urn:microsoft.com/office/officeart/2009/3/layout/StepUpProcess"/>
    <dgm:cxn modelId="{3293FC90-24D6-4824-B37D-802D9F83B3FA}" type="presParOf" srcId="{EFCF18AF-DACC-408E-A752-7C1561638B3A}" destId="{72F931F8-593E-45A6-9824-0CA51029C250}" srcOrd="2" destOrd="0" presId="urn:microsoft.com/office/officeart/2009/3/layout/StepUpProcess"/>
    <dgm:cxn modelId="{EE6962E4-973C-434B-92CD-46F373622D18}" type="presParOf" srcId="{72F931F8-593E-45A6-9824-0CA51029C250}" destId="{C5B47DC1-EF43-4D1E-B484-CCC56EB56A0C}" srcOrd="0" destOrd="0" presId="urn:microsoft.com/office/officeart/2009/3/layout/StepUpProcess"/>
    <dgm:cxn modelId="{24FF2FBE-16D0-45FA-A0D1-517C9D7B0300}" type="presParOf" srcId="{72F931F8-593E-45A6-9824-0CA51029C250}" destId="{630065B4-1677-4F80-87A3-C727EC52B70A}" srcOrd="1" destOrd="0" presId="urn:microsoft.com/office/officeart/2009/3/layout/StepUpProcess"/>
    <dgm:cxn modelId="{682F2646-EDBB-4957-B71E-ADD385148C60}" type="presParOf" srcId="{72F931F8-593E-45A6-9824-0CA51029C250}" destId="{E6A83D6E-F96C-449D-A180-52B311BF653D}" srcOrd="2" destOrd="0" presId="urn:microsoft.com/office/officeart/2009/3/layout/StepUpProcess"/>
    <dgm:cxn modelId="{AA9AACA5-632E-4B1A-A00C-F81A35BA5AB2}" type="presParOf" srcId="{EFCF18AF-DACC-408E-A752-7C1561638B3A}" destId="{58F54859-DA5E-4D3A-A67F-868F7A4C128B}" srcOrd="3" destOrd="0" presId="urn:microsoft.com/office/officeart/2009/3/layout/StepUpProcess"/>
    <dgm:cxn modelId="{CCA2CB96-5B3D-4444-A2E8-90643A104F32}" type="presParOf" srcId="{58F54859-DA5E-4D3A-A67F-868F7A4C128B}" destId="{516DFCB5-3FC5-4559-AA03-A8C579D0879F}" srcOrd="0" destOrd="0" presId="urn:microsoft.com/office/officeart/2009/3/layout/StepUpProcess"/>
    <dgm:cxn modelId="{D680B019-51A4-421D-B0FC-4257D75874EA}" type="presParOf" srcId="{EFCF18AF-DACC-408E-A752-7C1561638B3A}" destId="{5732B402-339A-47EB-AE2C-D275625D72F0}" srcOrd="4" destOrd="0" presId="urn:microsoft.com/office/officeart/2009/3/layout/StepUpProcess"/>
    <dgm:cxn modelId="{33AE411D-ADB4-4B50-97DA-23FAAAA556BE}" type="presParOf" srcId="{5732B402-339A-47EB-AE2C-D275625D72F0}" destId="{E76E8005-0CCA-47A7-BC43-25FBCE137AF8}" srcOrd="0" destOrd="0" presId="urn:microsoft.com/office/officeart/2009/3/layout/StepUpProcess"/>
    <dgm:cxn modelId="{3F765D43-F5A8-41E4-BD92-7835711BBEF4}" type="presParOf" srcId="{5732B402-339A-47EB-AE2C-D275625D72F0}" destId="{26CDBE11-9861-496B-AB61-57F418154DF8}"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E58D03-8E5F-4420-96D0-B4BAAE91DB82}" type="doc">
      <dgm:prSet loTypeId="urn:microsoft.com/office/officeart/2009/3/layout/StepUpProcess" loCatId="process" qsTypeId="urn:microsoft.com/office/officeart/2005/8/quickstyle/simple1" qsCatId="simple" csTypeId="urn:microsoft.com/office/officeart/2005/8/colors/accent2_2" csCatId="accent2" phldr="1"/>
      <dgm:spPr/>
      <dgm:t>
        <a:bodyPr/>
        <a:lstStyle/>
        <a:p>
          <a:endParaRPr lang="en-US"/>
        </a:p>
      </dgm:t>
    </dgm:pt>
    <dgm:pt modelId="{668C2C93-8ABB-4BAF-8B0C-28BF78320470}">
      <dgm:prSet phldrT="[Text]"/>
      <dgm:spPr/>
      <dgm:t>
        <a:bodyPr/>
        <a:lstStyle/>
        <a:p>
          <a:r>
            <a:rPr lang="en-US" dirty="0" smtClean="0"/>
            <a:t>Total MEIDs</a:t>
          </a:r>
          <a:endParaRPr lang="en-US" dirty="0"/>
        </a:p>
      </dgm:t>
    </dgm:pt>
    <dgm:pt modelId="{EAA80CC0-7206-4C02-A28F-B482C32CE257}" type="parTrans" cxnId="{D35DB32E-D925-4C20-A979-CE8A96D82B99}">
      <dgm:prSet/>
      <dgm:spPr/>
      <dgm:t>
        <a:bodyPr/>
        <a:lstStyle/>
        <a:p>
          <a:endParaRPr lang="en-US"/>
        </a:p>
      </dgm:t>
    </dgm:pt>
    <dgm:pt modelId="{6E2C3DB1-0B32-4C63-B7ED-5CB3E8131C44}" type="sibTrans" cxnId="{D35DB32E-D925-4C20-A979-CE8A96D82B99}">
      <dgm:prSet/>
      <dgm:spPr/>
      <dgm:t>
        <a:bodyPr/>
        <a:lstStyle/>
        <a:p>
          <a:endParaRPr lang="en-US"/>
        </a:p>
      </dgm:t>
    </dgm:pt>
    <dgm:pt modelId="{BA5F5888-F0CC-4D65-A222-89F30F7F3A00}">
      <dgm:prSet phldrT="[Text]"/>
      <dgm:spPr/>
      <dgm:t>
        <a:bodyPr/>
        <a:lstStyle/>
        <a:p>
          <a:r>
            <a:rPr lang="en-US" dirty="0" smtClean="0"/>
            <a:t>17,367,223</a:t>
          </a:r>
          <a:endParaRPr lang="en-US" dirty="0"/>
        </a:p>
      </dgm:t>
    </dgm:pt>
    <dgm:pt modelId="{43C95D0E-BE27-4660-822D-59F468BEA1AE}" type="parTrans" cxnId="{CB4F88E4-1A1F-4ED3-B104-829A8B0EE459}">
      <dgm:prSet/>
      <dgm:spPr/>
      <dgm:t>
        <a:bodyPr/>
        <a:lstStyle/>
        <a:p>
          <a:endParaRPr lang="en-US"/>
        </a:p>
      </dgm:t>
    </dgm:pt>
    <dgm:pt modelId="{CBA5E924-2868-4342-91FF-031C5E69368D}" type="sibTrans" cxnId="{CB4F88E4-1A1F-4ED3-B104-829A8B0EE459}">
      <dgm:prSet/>
      <dgm:spPr/>
      <dgm:t>
        <a:bodyPr/>
        <a:lstStyle/>
        <a:p>
          <a:endParaRPr lang="en-US"/>
        </a:p>
      </dgm:t>
    </dgm:pt>
    <dgm:pt modelId="{35B816B9-F9AA-4ECD-BF60-9C96A07B5F7B}">
      <dgm:prSet phldrT="[Text]"/>
      <dgm:spPr/>
      <dgm:t>
        <a:bodyPr/>
        <a:lstStyle/>
        <a:p>
          <a:r>
            <a:rPr lang="en-US" dirty="0" smtClean="0"/>
            <a:t>Percent Unknown Gender</a:t>
          </a:r>
          <a:endParaRPr lang="en-US" dirty="0"/>
        </a:p>
      </dgm:t>
    </dgm:pt>
    <dgm:pt modelId="{3B2EC57C-BB43-4934-BE4B-C45700E3821C}" type="parTrans" cxnId="{07856915-E90B-4098-AB17-7207EC956251}">
      <dgm:prSet/>
      <dgm:spPr/>
      <dgm:t>
        <a:bodyPr/>
        <a:lstStyle/>
        <a:p>
          <a:endParaRPr lang="en-US"/>
        </a:p>
      </dgm:t>
    </dgm:pt>
    <dgm:pt modelId="{A335FCC6-3C47-4A1E-B37D-1E5F79044F4A}" type="sibTrans" cxnId="{07856915-E90B-4098-AB17-7207EC956251}">
      <dgm:prSet/>
      <dgm:spPr/>
      <dgm:t>
        <a:bodyPr/>
        <a:lstStyle/>
        <a:p>
          <a:endParaRPr lang="en-US"/>
        </a:p>
      </dgm:t>
    </dgm:pt>
    <dgm:pt modelId="{989FEAA9-44CB-4BEA-9C6B-D180926419CB}">
      <dgm:prSet phldrT="[Text]"/>
      <dgm:spPr/>
      <dgm:t>
        <a:bodyPr/>
        <a:lstStyle/>
        <a:p>
          <a:r>
            <a:rPr lang="en-US" dirty="0" smtClean="0"/>
            <a:t>10.3%</a:t>
          </a:r>
          <a:endParaRPr lang="en-US" dirty="0"/>
        </a:p>
      </dgm:t>
    </dgm:pt>
    <dgm:pt modelId="{9520D6AC-2C8C-4E2F-8CA4-0977BE7D6E32}" type="parTrans" cxnId="{48963FE4-18C1-4F96-A6FE-1B67F609DCAE}">
      <dgm:prSet/>
      <dgm:spPr/>
      <dgm:t>
        <a:bodyPr/>
        <a:lstStyle/>
        <a:p>
          <a:endParaRPr lang="en-US"/>
        </a:p>
      </dgm:t>
    </dgm:pt>
    <dgm:pt modelId="{33FD5C0A-400F-494A-B031-2E6875AA6538}" type="sibTrans" cxnId="{48963FE4-18C1-4F96-A6FE-1B67F609DCAE}">
      <dgm:prSet/>
      <dgm:spPr/>
      <dgm:t>
        <a:bodyPr/>
        <a:lstStyle/>
        <a:p>
          <a:endParaRPr lang="en-US"/>
        </a:p>
      </dgm:t>
    </dgm:pt>
    <dgm:pt modelId="{CE54F5C1-A19D-4D55-BF65-81B1A80281C8}">
      <dgm:prSet phldrT="[Text]"/>
      <dgm:spPr/>
      <dgm:t>
        <a:bodyPr/>
        <a:lstStyle/>
        <a:p>
          <a:r>
            <a:rPr lang="en-US" dirty="0" smtClean="0"/>
            <a:t>Percent Duplicate Gender</a:t>
          </a:r>
          <a:endParaRPr lang="en-US" dirty="0"/>
        </a:p>
      </dgm:t>
    </dgm:pt>
    <dgm:pt modelId="{33161985-6778-4551-BB53-9C9FEA77F1D5}" type="parTrans" cxnId="{5604F006-5A52-41C9-BC8F-570BD93B0A28}">
      <dgm:prSet/>
      <dgm:spPr/>
      <dgm:t>
        <a:bodyPr/>
        <a:lstStyle/>
        <a:p>
          <a:endParaRPr lang="en-US"/>
        </a:p>
      </dgm:t>
    </dgm:pt>
    <dgm:pt modelId="{94976B95-8749-40AC-ADF9-DBA3DBEAA173}" type="sibTrans" cxnId="{5604F006-5A52-41C9-BC8F-570BD93B0A28}">
      <dgm:prSet/>
      <dgm:spPr/>
      <dgm:t>
        <a:bodyPr/>
        <a:lstStyle/>
        <a:p>
          <a:endParaRPr lang="en-US"/>
        </a:p>
      </dgm:t>
    </dgm:pt>
    <dgm:pt modelId="{D49E00BC-670A-40A5-A9B2-140D5BD8858F}">
      <dgm:prSet phldrT="[Text]"/>
      <dgm:spPr/>
      <dgm:t>
        <a:bodyPr/>
        <a:lstStyle/>
        <a:p>
          <a:r>
            <a:rPr lang="en-US" dirty="0" smtClean="0"/>
            <a:t>9%</a:t>
          </a:r>
          <a:endParaRPr lang="en-US" dirty="0"/>
        </a:p>
      </dgm:t>
    </dgm:pt>
    <dgm:pt modelId="{BFE7A033-EF41-4E52-8321-252C9CE73E98}" type="parTrans" cxnId="{4C328E0B-5686-43BD-811E-2FDA4555DA91}">
      <dgm:prSet/>
      <dgm:spPr/>
      <dgm:t>
        <a:bodyPr/>
        <a:lstStyle/>
        <a:p>
          <a:endParaRPr lang="en-US"/>
        </a:p>
      </dgm:t>
    </dgm:pt>
    <dgm:pt modelId="{99C0007F-B67E-4270-87B4-4698064DA679}" type="sibTrans" cxnId="{4C328E0B-5686-43BD-811E-2FDA4555DA91}">
      <dgm:prSet/>
      <dgm:spPr/>
      <dgm:t>
        <a:bodyPr/>
        <a:lstStyle/>
        <a:p>
          <a:endParaRPr lang="en-US"/>
        </a:p>
      </dgm:t>
    </dgm:pt>
    <dgm:pt modelId="{EFCF18AF-DACC-408E-A752-7C1561638B3A}" type="pres">
      <dgm:prSet presAssocID="{0EE58D03-8E5F-4420-96D0-B4BAAE91DB82}" presName="rootnode" presStyleCnt="0">
        <dgm:presLayoutVars>
          <dgm:chMax/>
          <dgm:chPref/>
          <dgm:dir/>
          <dgm:animLvl val="lvl"/>
        </dgm:presLayoutVars>
      </dgm:prSet>
      <dgm:spPr/>
      <dgm:t>
        <a:bodyPr/>
        <a:lstStyle/>
        <a:p>
          <a:endParaRPr lang="en-US"/>
        </a:p>
      </dgm:t>
    </dgm:pt>
    <dgm:pt modelId="{17D4788F-6D5C-40D8-AB30-95C2A47B1119}" type="pres">
      <dgm:prSet presAssocID="{668C2C93-8ABB-4BAF-8B0C-28BF78320470}" presName="composite" presStyleCnt="0"/>
      <dgm:spPr/>
    </dgm:pt>
    <dgm:pt modelId="{6363182C-44AB-4B95-8367-2DE06C206D6D}" type="pres">
      <dgm:prSet presAssocID="{668C2C93-8ABB-4BAF-8B0C-28BF78320470}" presName="LShape" presStyleLbl="alignNode1" presStyleIdx="0" presStyleCnt="5"/>
      <dgm:spPr/>
    </dgm:pt>
    <dgm:pt modelId="{81289C8F-FDAA-4946-BACD-64179AD47E01}" type="pres">
      <dgm:prSet presAssocID="{668C2C93-8ABB-4BAF-8B0C-28BF78320470}" presName="ParentText" presStyleLbl="revTx" presStyleIdx="0" presStyleCnt="3">
        <dgm:presLayoutVars>
          <dgm:chMax val="0"/>
          <dgm:chPref val="0"/>
          <dgm:bulletEnabled val="1"/>
        </dgm:presLayoutVars>
      </dgm:prSet>
      <dgm:spPr/>
      <dgm:t>
        <a:bodyPr/>
        <a:lstStyle/>
        <a:p>
          <a:endParaRPr lang="en-US"/>
        </a:p>
      </dgm:t>
    </dgm:pt>
    <dgm:pt modelId="{647CE014-7EFB-4566-9D0F-36A46A3A8485}" type="pres">
      <dgm:prSet presAssocID="{668C2C93-8ABB-4BAF-8B0C-28BF78320470}" presName="Triangle" presStyleLbl="alignNode1" presStyleIdx="1" presStyleCnt="5"/>
      <dgm:spPr/>
    </dgm:pt>
    <dgm:pt modelId="{DB54A22E-1648-4491-8508-347B17D9645D}" type="pres">
      <dgm:prSet presAssocID="{6E2C3DB1-0B32-4C63-B7ED-5CB3E8131C44}" presName="sibTrans" presStyleCnt="0"/>
      <dgm:spPr/>
    </dgm:pt>
    <dgm:pt modelId="{E6EB8DC3-23FD-4F1B-AB46-7EC88BE7E537}" type="pres">
      <dgm:prSet presAssocID="{6E2C3DB1-0B32-4C63-B7ED-5CB3E8131C44}" presName="space" presStyleCnt="0"/>
      <dgm:spPr/>
    </dgm:pt>
    <dgm:pt modelId="{72F931F8-593E-45A6-9824-0CA51029C250}" type="pres">
      <dgm:prSet presAssocID="{35B816B9-F9AA-4ECD-BF60-9C96A07B5F7B}" presName="composite" presStyleCnt="0"/>
      <dgm:spPr/>
    </dgm:pt>
    <dgm:pt modelId="{C5B47DC1-EF43-4D1E-B484-CCC56EB56A0C}" type="pres">
      <dgm:prSet presAssocID="{35B816B9-F9AA-4ECD-BF60-9C96A07B5F7B}" presName="LShape" presStyleLbl="alignNode1" presStyleIdx="2" presStyleCnt="5"/>
      <dgm:spPr/>
    </dgm:pt>
    <dgm:pt modelId="{630065B4-1677-4F80-87A3-C727EC52B70A}" type="pres">
      <dgm:prSet presAssocID="{35B816B9-F9AA-4ECD-BF60-9C96A07B5F7B}" presName="ParentText" presStyleLbl="revTx" presStyleIdx="1" presStyleCnt="3">
        <dgm:presLayoutVars>
          <dgm:chMax val="0"/>
          <dgm:chPref val="0"/>
          <dgm:bulletEnabled val="1"/>
        </dgm:presLayoutVars>
      </dgm:prSet>
      <dgm:spPr/>
      <dgm:t>
        <a:bodyPr/>
        <a:lstStyle/>
        <a:p>
          <a:endParaRPr lang="en-US"/>
        </a:p>
      </dgm:t>
    </dgm:pt>
    <dgm:pt modelId="{E6A83D6E-F96C-449D-A180-52B311BF653D}" type="pres">
      <dgm:prSet presAssocID="{35B816B9-F9AA-4ECD-BF60-9C96A07B5F7B}" presName="Triangle" presStyleLbl="alignNode1" presStyleIdx="3" presStyleCnt="5"/>
      <dgm:spPr/>
    </dgm:pt>
    <dgm:pt modelId="{58F54859-DA5E-4D3A-A67F-868F7A4C128B}" type="pres">
      <dgm:prSet presAssocID="{A335FCC6-3C47-4A1E-B37D-1E5F79044F4A}" presName="sibTrans" presStyleCnt="0"/>
      <dgm:spPr/>
    </dgm:pt>
    <dgm:pt modelId="{516DFCB5-3FC5-4559-AA03-A8C579D0879F}" type="pres">
      <dgm:prSet presAssocID="{A335FCC6-3C47-4A1E-B37D-1E5F79044F4A}" presName="space" presStyleCnt="0"/>
      <dgm:spPr/>
    </dgm:pt>
    <dgm:pt modelId="{5732B402-339A-47EB-AE2C-D275625D72F0}" type="pres">
      <dgm:prSet presAssocID="{CE54F5C1-A19D-4D55-BF65-81B1A80281C8}" presName="composite" presStyleCnt="0"/>
      <dgm:spPr/>
    </dgm:pt>
    <dgm:pt modelId="{E76E8005-0CCA-47A7-BC43-25FBCE137AF8}" type="pres">
      <dgm:prSet presAssocID="{CE54F5C1-A19D-4D55-BF65-81B1A80281C8}" presName="LShape" presStyleLbl="alignNode1" presStyleIdx="4" presStyleCnt="5"/>
      <dgm:spPr/>
    </dgm:pt>
    <dgm:pt modelId="{26CDBE11-9861-496B-AB61-57F418154DF8}" type="pres">
      <dgm:prSet presAssocID="{CE54F5C1-A19D-4D55-BF65-81B1A80281C8}" presName="ParentText" presStyleLbl="revTx" presStyleIdx="2" presStyleCnt="3">
        <dgm:presLayoutVars>
          <dgm:chMax val="0"/>
          <dgm:chPref val="0"/>
          <dgm:bulletEnabled val="1"/>
        </dgm:presLayoutVars>
      </dgm:prSet>
      <dgm:spPr/>
      <dgm:t>
        <a:bodyPr/>
        <a:lstStyle/>
        <a:p>
          <a:endParaRPr lang="en-US"/>
        </a:p>
      </dgm:t>
    </dgm:pt>
  </dgm:ptLst>
  <dgm:cxnLst>
    <dgm:cxn modelId="{A95847C7-EC77-490C-975A-9A3042161178}" type="presOf" srcId="{BA5F5888-F0CC-4D65-A222-89F30F7F3A00}" destId="{81289C8F-FDAA-4946-BACD-64179AD47E01}" srcOrd="0" destOrd="1" presId="urn:microsoft.com/office/officeart/2009/3/layout/StepUpProcess"/>
    <dgm:cxn modelId="{D35DB32E-D925-4C20-A979-CE8A96D82B99}" srcId="{0EE58D03-8E5F-4420-96D0-B4BAAE91DB82}" destId="{668C2C93-8ABB-4BAF-8B0C-28BF78320470}" srcOrd="0" destOrd="0" parTransId="{EAA80CC0-7206-4C02-A28F-B482C32CE257}" sibTransId="{6E2C3DB1-0B32-4C63-B7ED-5CB3E8131C44}"/>
    <dgm:cxn modelId="{4C328E0B-5686-43BD-811E-2FDA4555DA91}" srcId="{CE54F5C1-A19D-4D55-BF65-81B1A80281C8}" destId="{D49E00BC-670A-40A5-A9B2-140D5BD8858F}" srcOrd="0" destOrd="0" parTransId="{BFE7A033-EF41-4E52-8321-252C9CE73E98}" sibTransId="{99C0007F-B67E-4270-87B4-4698064DA679}"/>
    <dgm:cxn modelId="{C8E70E9F-7CC6-4FB2-9209-1D50C3A13A7D}" type="presOf" srcId="{CE54F5C1-A19D-4D55-BF65-81B1A80281C8}" destId="{26CDBE11-9861-496B-AB61-57F418154DF8}" srcOrd="0" destOrd="0" presId="urn:microsoft.com/office/officeart/2009/3/layout/StepUpProcess"/>
    <dgm:cxn modelId="{5604F006-5A52-41C9-BC8F-570BD93B0A28}" srcId="{0EE58D03-8E5F-4420-96D0-B4BAAE91DB82}" destId="{CE54F5C1-A19D-4D55-BF65-81B1A80281C8}" srcOrd="2" destOrd="0" parTransId="{33161985-6778-4551-BB53-9C9FEA77F1D5}" sibTransId="{94976B95-8749-40AC-ADF9-DBA3DBEAA173}"/>
    <dgm:cxn modelId="{32BC3CDD-56D4-4111-8D8B-7ABBB6206636}" type="presOf" srcId="{668C2C93-8ABB-4BAF-8B0C-28BF78320470}" destId="{81289C8F-FDAA-4946-BACD-64179AD47E01}" srcOrd="0" destOrd="0" presId="urn:microsoft.com/office/officeart/2009/3/layout/StepUpProcess"/>
    <dgm:cxn modelId="{CB4F88E4-1A1F-4ED3-B104-829A8B0EE459}" srcId="{668C2C93-8ABB-4BAF-8B0C-28BF78320470}" destId="{BA5F5888-F0CC-4D65-A222-89F30F7F3A00}" srcOrd="0" destOrd="0" parTransId="{43C95D0E-BE27-4660-822D-59F468BEA1AE}" sibTransId="{CBA5E924-2868-4342-91FF-031C5E69368D}"/>
    <dgm:cxn modelId="{F4016214-4C71-4A82-9926-DF7662942F6B}" type="presOf" srcId="{989FEAA9-44CB-4BEA-9C6B-D180926419CB}" destId="{630065B4-1677-4F80-87A3-C727EC52B70A}" srcOrd="0" destOrd="1" presId="urn:microsoft.com/office/officeart/2009/3/layout/StepUpProcess"/>
    <dgm:cxn modelId="{07856915-E90B-4098-AB17-7207EC956251}" srcId="{0EE58D03-8E5F-4420-96D0-B4BAAE91DB82}" destId="{35B816B9-F9AA-4ECD-BF60-9C96A07B5F7B}" srcOrd="1" destOrd="0" parTransId="{3B2EC57C-BB43-4934-BE4B-C45700E3821C}" sibTransId="{A335FCC6-3C47-4A1E-B37D-1E5F79044F4A}"/>
    <dgm:cxn modelId="{7E804497-442F-4443-A75A-34D35143CD53}" type="presOf" srcId="{0EE58D03-8E5F-4420-96D0-B4BAAE91DB82}" destId="{EFCF18AF-DACC-408E-A752-7C1561638B3A}" srcOrd="0" destOrd="0" presId="urn:microsoft.com/office/officeart/2009/3/layout/StepUpProcess"/>
    <dgm:cxn modelId="{E9D90892-5E33-4CB8-BA8C-AFFC656042B9}" type="presOf" srcId="{35B816B9-F9AA-4ECD-BF60-9C96A07B5F7B}" destId="{630065B4-1677-4F80-87A3-C727EC52B70A}" srcOrd="0" destOrd="0" presId="urn:microsoft.com/office/officeart/2009/3/layout/StepUpProcess"/>
    <dgm:cxn modelId="{A3A0079E-560B-45C7-A483-2CAD709D197C}" type="presOf" srcId="{D49E00BC-670A-40A5-A9B2-140D5BD8858F}" destId="{26CDBE11-9861-496B-AB61-57F418154DF8}" srcOrd="0" destOrd="1" presId="urn:microsoft.com/office/officeart/2009/3/layout/StepUpProcess"/>
    <dgm:cxn modelId="{48963FE4-18C1-4F96-A6FE-1B67F609DCAE}" srcId="{35B816B9-F9AA-4ECD-BF60-9C96A07B5F7B}" destId="{989FEAA9-44CB-4BEA-9C6B-D180926419CB}" srcOrd="0" destOrd="0" parTransId="{9520D6AC-2C8C-4E2F-8CA4-0977BE7D6E32}" sibTransId="{33FD5C0A-400F-494A-B031-2E6875AA6538}"/>
    <dgm:cxn modelId="{5FAC2CB5-5798-4E98-87A7-53DE0102D8D3}" type="presParOf" srcId="{EFCF18AF-DACC-408E-A752-7C1561638B3A}" destId="{17D4788F-6D5C-40D8-AB30-95C2A47B1119}" srcOrd="0" destOrd="0" presId="urn:microsoft.com/office/officeart/2009/3/layout/StepUpProcess"/>
    <dgm:cxn modelId="{A567F67B-8D58-4C66-9D2E-4E30B76209C6}" type="presParOf" srcId="{17D4788F-6D5C-40D8-AB30-95C2A47B1119}" destId="{6363182C-44AB-4B95-8367-2DE06C206D6D}" srcOrd="0" destOrd="0" presId="urn:microsoft.com/office/officeart/2009/3/layout/StepUpProcess"/>
    <dgm:cxn modelId="{14E889EC-DE5B-4268-B22E-5528B3F3E600}" type="presParOf" srcId="{17D4788F-6D5C-40D8-AB30-95C2A47B1119}" destId="{81289C8F-FDAA-4946-BACD-64179AD47E01}" srcOrd="1" destOrd="0" presId="urn:microsoft.com/office/officeart/2009/3/layout/StepUpProcess"/>
    <dgm:cxn modelId="{8BA1C5D6-5E49-4257-9B4B-FDEF38F2DF4A}" type="presParOf" srcId="{17D4788F-6D5C-40D8-AB30-95C2A47B1119}" destId="{647CE014-7EFB-4566-9D0F-36A46A3A8485}" srcOrd="2" destOrd="0" presId="urn:microsoft.com/office/officeart/2009/3/layout/StepUpProcess"/>
    <dgm:cxn modelId="{5164FFA5-37D6-4E1A-9254-A4B7B4818884}" type="presParOf" srcId="{EFCF18AF-DACC-408E-A752-7C1561638B3A}" destId="{DB54A22E-1648-4491-8508-347B17D9645D}" srcOrd="1" destOrd="0" presId="urn:microsoft.com/office/officeart/2009/3/layout/StepUpProcess"/>
    <dgm:cxn modelId="{1610C77E-FFB0-4012-8AC8-0DEED86EC196}" type="presParOf" srcId="{DB54A22E-1648-4491-8508-347B17D9645D}" destId="{E6EB8DC3-23FD-4F1B-AB46-7EC88BE7E537}" srcOrd="0" destOrd="0" presId="urn:microsoft.com/office/officeart/2009/3/layout/StepUpProcess"/>
    <dgm:cxn modelId="{1F7CCB09-2CB3-4BC6-BC23-C5253677509F}" type="presParOf" srcId="{EFCF18AF-DACC-408E-A752-7C1561638B3A}" destId="{72F931F8-593E-45A6-9824-0CA51029C250}" srcOrd="2" destOrd="0" presId="urn:microsoft.com/office/officeart/2009/3/layout/StepUpProcess"/>
    <dgm:cxn modelId="{AB705404-DF9A-4245-AEE8-E5021653A9C3}" type="presParOf" srcId="{72F931F8-593E-45A6-9824-0CA51029C250}" destId="{C5B47DC1-EF43-4D1E-B484-CCC56EB56A0C}" srcOrd="0" destOrd="0" presId="urn:microsoft.com/office/officeart/2009/3/layout/StepUpProcess"/>
    <dgm:cxn modelId="{CBD2473D-8CE8-488C-9FC7-5C3641063C4F}" type="presParOf" srcId="{72F931F8-593E-45A6-9824-0CA51029C250}" destId="{630065B4-1677-4F80-87A3-C727EC52B70A}" srcOrd="1" destOrd="0" presId="urn:microsoft.com/office/officeart/2009/3/layout/StepUpProcess"/>
    <dgm:cxn modelId="{D1AE2BF7-EEE0-4E0B-8620-74337ABEF8BC}" type="presParOf" srcId="{72F931F8-593E-45A6-9824-0CA51029C250}" destId="{E6A83D6E-F96C-449D-A180-52B311BF653D}" srcOrd="2" destOrd="0" presId="urn:microsoft.com/office/officeart/2009/3/layout/StepUpProcess"/>
    <dgm:cxn modelId="{3671176C-B098-4011-B1B5-E9FD7626EB15}" type="presParOf" srcId="{EFCF18AF-DACC-408E-A752-7C1561638B3A}" destId="{58F54859-DA5E-4D3A-A67F-868F7A4C128B}" srcOrd="3" destOrd="0" presId="urn:microsoft.com/office/officeart/2009/3/layout/StepUpProcess"/>
    <dgm:cxn modelId="{5C64DF7A-1600-4C76-9D45-E2FAC5A2DFBB}" type="presParOf" srcId="{58F54859-DA5E-4D3A-A67F-868F7A4C128B}" destId="{516DFCB5-3FC5-4559-AA03-A8C579D0879F}" srcOrd="0" destOrd="0" presId="urn:microsoft.com/office/officeart/2009/3/layout/StepUpProcess"/>
    <dgm:cxn modelId="{4ECC0F19-778C-49FA-8BC5-E123C8780DAF}" type="presParOf" srcId="{EFCF18AF-DACC-408E-A752-7C1561638B3A}" destId="{5732B402-339A-47EB-AE2C-D275625D72F0}" srcOrd="4" destOrd="0" presId="urn:microsoft.com/office/officeart/2009/3/layout/StepUpProcess"/>
    <dgm:cxn modelId="{053CE7CC-BD7A-4194-B772-4F296FBE3894}" type="presParOf" srcId="{5732B402-339A-47EB-AE2C-D275625D72F0}" destId="{E76E8005-0CCA-47A7-BC43-25FBCE137AF8}" srcOrd="0" destOrd="0" presId="urn:microsoft.com/office/officeart/2009/3/layout/StepUpProcess"/>
    <dgm:cxn modelId="{C7BBF0C8-A100-44A4-8711-7212B41EA12E}" type="presParOf" srcId="{5732B402-339A-47EB-AE2C-D275625D72F0}" destId="{26CDBE11-9861-496B-AB61-57F418154DF8}" srcOrd="1" destOrd="0" presId="urn:microsoft.com/office/officeart/2009/3/layout/StepUp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63182C-44AB-4B95-8367-2DE06C206D6D}">
      <dsp:nvSpPr>
        <dsp:cNvPr id="0" name=""/>
        <dsp:cNvSpPr/>
      </dsp:nvSpPr>
      <dsp:spPr>
        <a:xfrm rot="5400000">
          <a:off x="329121" y="612095"/>
          <a:ext cx="982512" cy="1634878"/>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289C8F-FDAA-4946-BACD-64179AD47E01}">
      <dsp:nvSpPr>
        <dsp:cNvPr id="0" name=""/>
        <dsp:cNvSpPr/>
      </dsp:nvSpPr>
      <dsp:spPr>
        <a:xfrm>
          <a:off x="165115" y="1100571"/>
          <a:ext cx="1475977" cy="1293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Total MEIDs</a:t>
          </a:r>
          <a:endParaRPr lang="en-US" sz="1900" kern="1200" dirty="0"/>
        </a:p>
        <a:p>
          <a:pPr marL="114300" lvl="1" indent="-114300" algn="l" defTabSz="666750">
            <a:lnSpc>
              <a:spcPct val="90000"/>
            </a:lnSpc>
            <a:spcBef>
              <a:spcPct val="0"/>
            </a:spcBef>
            <a:spcAft>
              <a:spcPct val="15000"/>
            </a:spcAft>
            <a:buChar char="••"/>
          </a:pPr>
          <a:r>
            <a:rPr lang="en-US" sz="1500" kern="1200" dirty="0" smtClean="0"/>
            <a:t>17,295,396</a:t>
          </a:r>
          <a:endParaRPr lang="en-US" sz="1500" kern="1200" dirty="0"/>
        </a:p>
      </dsp:txBody>
      <dsp:txXfrm>
        <a:off x="165115" y="1100571"/>
        <a:ext cx="1475977" cy="1293780"/>
      </dsp:txXfrm>
    </dsp:sp>
    <dsp:sp modelId="{647CE014-7EFB-4566-9D0F-36A46A3A8485}">
      <dsp:nvSpPr>
        <dsp:cNvPr id="0" name=""/>
        <dsp:cNvSpPr/>
      </dsp:nvSpPr>
      <dsp:spPr>
        <a:xfrm>
          <a:off x="1362606" y="491733"/>
          <a:ext cx="278486" cy="278486"/>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B47DC1-EF43-4D1E-B484-CCC56EB56A0C}">
      <dsp:nvSpPr>
        <dsp:cNvPr id="0" name=""/>
        <dsp:cNvSpPr/>
      </dsp:nvSpPr>
      <dsp:spPr>
        <a:xfrm rot="5400000">
          <a:off x="2136005" y="164979"/>
          <a:ext cx="982512" cy="1634878"/>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0065B4-1677-4F80-87A3-C727EC52B70A}">
      <dsp:nvSpPr>
        <dsp:cNvPr id="0" name=""/>
        <dsp:cNvSpPr/>
      </dsp:nvSpPr>
      <dsp:spPr>
        <a:xfrm>
          <a:off x="1971999" y="653456"/>
          <a:ext cx="1475977" cy="1293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Percent Unknown Gender</a:t>
          </a:r>
          <a:endParaRPr lang="en-US" sz="1900" kern="1200" dirty="0"/>
        </a:p>
        <a:p>
          <a:pPr marL="114300" lvl="1" indent="-114300" algn="l" defTabSz="666750">
            <a:lnSpc>
              <a:spcPct val="90000"/>
            </a:lnSpc>
            <a:spcBef>
              <a:spcPct val="0"/>
            </a:spcBef>
            <a:spcAft>
              <a:spcPct val="15000"/>
            </a:spcAft>
            <a:buChar char="••"/>
          </a:pPr>
          <a:r>
            <a:rPr lang="en-US" sz="1500" kern="1200" dirty="0" smtClean="0"/>
            <a:t>10.5%</a:t>
          </a:r>
          <a:endParaRPr lang="en-US" sz="1500" kern="1200" dirty="0"/>
        </a:p>
      </dsp:txBody>
      <dsp:txXfrm>
        <a:off x="1971999" y="653456"/>
        <a:ext cx="1475977" cy="1293780"/>
      </dsp:txXfrm>
    </dsp:sp>
    <dsp:sp modelId="{E6A83D6E-F96C-449D-A180-52B311BF653D}">
      <dsp:nvSpPr>
        <dsp:cNvPr id="0" name=""/>
        <dsp:cNvSpPr/>
      </dsp:nvSpPr>
      <dsp:spPr>
        <a:xfrm>
          <a:off x="3169491" y="44618"/>
          <a:ext cx="278486" cy="278486"/>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6E8005-0CCA-47A7-BC43-25FBCE137AF8}">
      <dsp:nvSpPr>
        <dsp:cNvPr id="0" name=""/>
        <dsp:cNvSpPr/>
      </dsp:nvSpPr>
      <dsp:spPr>
        <a:xfrm rot="5400000">
          <a:off x="3942890" y="-282135"/>
          <a:ext cx="982512" cy="1634878"/>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CDBE11-9861-496B-AB61-57F418154DF8}">
      <dsp:nvSpPr>
        <dsp:cNvPr id="0" name=""/>
        <dsp:cNvSpPr/>
      </dsp:nvSpPr>
      <dsp:spPr>
        <a:xfrm>
          <a:off x="3778884" y="206340"/>
          <a:ext cx="1475977" cy="1293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Percent Duplicate Gender</a:t>
          </a:r>
          <a:endParaRPr lang="en-US" sz="1900" kern="1200" dirty="0"/>
        </a:p>
        <a:p>
          <a:pPr marL="114300" lvl="1" indent="-114300" algn="l" defTabSz="666750">
            <a:lnSpc>
              <a:spcPct val="90000"/>
            </a:lnSpc>
            <a:spcBef>
              <a:spcPct val="0"/>
            </a:spcBef>
            <a:spcAft>
              <a:spcPct val="15000"/>
            </a:spcAft>
            <a:buChar char="••"/>
          </a:pPr>
          <a:r>
            <a:rPr lang="en-US" sz="1500" kern="1200" dirty="0" smtClean="0"/>
            <a:t>10%</a:t>
          </a:r>
          <a:endParaRPr lang="en-US" sz="1500" kern="1200" dirty="0"/>
        </a:p>
      </dsp:txBody>
      <dsp:txXfrm>
        <a:off x="3778884" y="206340"/>
        <a:ext cx="1475977" cy="12937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63182C-44AB-4B95-8367-2DE06C206D6D}">
      <dsp:nvSpPr>
        <dsp:cNvPr id="0" name=""/>
        <dsp:cNvSpPr/>
      </dsp:nvSpPr>
      <dsp:spPr>
        <a:xfrm rot="5400000">
          <a:off x="329121" y="612095"/>
          <a:ext cx="982512" cy="1634878"/>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289C8F-FDAA-4946-BACD-64179AD47E01}">
      <dsp:nvSpPr>
        <dsp:cNvPr id="0" name=""/>
        <dsp:cNvSpPr/>
      </dsp:nvSpPr>
      <dsp:spPr>
        <a:xfrm>
          <a:off x="165115" y="1100571"/>
          <a:ext cx="1475977" cy="1293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Total MEIDs</a:t>
          </a:r>
          <a:endParaRPr lang="en-US" sz="1900" kern="1200" dirty="0"/>
        </a:p>
        <a:p>
          <a:pPr marL="114300" lvl="1" indent="-114300" algn="l" defTabSz="666750">
            <a:lnSpc>
              <a:spcPct val="90000"/>
            </a:lnSpc>
            <a:spcBef>
              <a:spcPct val="0"/>
            </a:spcBef>
            <a:spcAft>
              <a:spcPct val="15000"/>
            </a:spcAft>
            <a:buChar char="••"/>
          </a:pPr>
          <a:r>
            <a:rPr lang="en-US" sz="1500" kern="1200" dirty="0" smtClean="0"/>
            <a:t>17,367,223</a:t>
          </a:r>
          <a:endParaRPr lang="en-US" sz="1500" kern="1200" dirty="0"/>
        </a:p>
      </dsp:txBody>
      <dsp:txXfrm>
        <a:off x="165115" y="1100571"/>
        <a:ext cx="1475977" cy="1293780"/>
      </dsp:txXfrm>
    </dsp:sp>
    <dsp:sp modelId="{647CE014-7EFB-4566-9D0F-36A46A3A8485}">
      <dsp:nvSpPr>
        <dsp:cNvPr id="0" name=""/>
        <dsp:cNvSpPr/>
      </dsp:nvSpPr>
      <dsp:spPr>
        <a:xfrm>
          <a:off x="1362606" y="491733"/>
          <a:ext cx="278486" cy="278486"/>
        </a:xfrm>
        <a:prstGeom prst="triangle">
          <a:avLst>
            <a:gd name="adj" fmla="val 100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B47DC1-EF43-4D1E-B484-CCC56EB56A0C}">
      <dsp:nvSpPr>
        <dsp:cNvPr id="0" name=""/>
        <dsp:cNvSpPr/>
      </dsp:nvSpPr>
      <dsp:spPr>
        <a:xfrm rot="5400000">
          <a:off x="2136005" y="164979"/>
          <a:ext cx="982512" cy="1634878"/>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0065B4-1677-4F80-87A3-C727EC52B70A}">
      <dsp:nvSpPr>
        <dsp:cNvPr id="0" name=""/>
        <dsp:cNvSpPr/>
      </dsp:nvSpPr>
      <dsp:spPr>
        <a:xfrm>
          <a:off x="1971999" y="653456"/>
          <a:ext cx="1475977" cy="1293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Percent Unknown Gender</a:t>
          </a:r>
          <a:endParaRPr lang="en-US" sz="1900" kern="1200" dirty="0"/>
        </a:p>
        <a:p>
          <a:pPr marL="114300" lvl="1" indent="-114300" algn="l" defTabSz="666750">
            <a:lnSpc>
              <a:spcPct val="90000"/>
            </a:lnSpc>
            <a:spcBef>
              <a:spcPct val="0"/>
            </a:spcBef>
            <a:spcAft>
              <a:spcPct val="15000"/>
            </a:spcAft>
            <a:buChar char="••"/>
          </a:pPr>
          <a:r>
            <a:rPr lang="en-US" sz="1500" kern="1200" dirty="0" smtClean="0"/>
            <a:t>10.3%</a:t>
          </a:r>
          <a:endParaRPr lang="en-US" sz="1500" kern="1200" dirty="0"/>
        </a:p>
      </dsp:txBody>
      <dsp:txXfrm>
        <a:off x="1971999" y="653456"/>
        <a:ext cx="1475977" cy="1293780"/>
      </dsp:txXfrm>
    </dsp:sp>
    <dsp:sp modelId="{E6A83D6E-F96C-449D-A180-52B311BF653D}">
      <dsp:nvSpPr>
        <dsp:cNvPr id="0" name=""/>
        <dsp:cNvSpPr/>
      </dsp:nvSpPr>
      <dsp:spPr>
        <a:xfrm>
          <a:off x="3169491" y="44618"/>
          <a:ext cx="278486" cy="278486"/>
        </a:xfrm>
        <a:prstGeom prst="triangle">
          <a:avLst>
            <a:gd name="adj" fmla="val 100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6E8005-0CCA-47A7-BC43-25FBCE137AF8}">
      <dsp:nvSpPr>
        <dsp:cNvPr id="0" name=""/>
        <dsp:cNvSpPr/>
      </dsp:nvSpPr>
      <dsp:spPr>
        <a:xfrm rot="5400000">
          <a:off x="3942890" y="-282135"/>
          <a:ext cx="982512" cy="1634878"/>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CDBE11-9861-496B-AB61-57F418154DF8}">
      <dsp:nvSpPr>
        <dsp:cNvPr id="0" name=""/>
        <dsp:cNvSpPr/>
      </dsp:nvSpPr>
      <dsp:spPr>
        <a:xfrm>
          <a:off x="3778884" y="206340"/>
          <a:ext cx="1475977" cy="1293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Percent Duplicate Gender</a:t>
          </a:r>
          <a:endParaRPr lang="en-US" sz="1900" kern="1200" dirty="0"/>
        </a:p>
        <a:p>
          <a:pPr marL="114300" lvl="1" indent="-114300" algn="l" defTabSz="666750">
            <a:lnSpc>
              <a:spcPct val="90000"/>
            </a:lnSpc>
            <a:spcBef>
              <a:spcPct val="0"/>
            </a:spcBef>
            <a:spcAft>
              <a:spcPct val="15000"/>
            </a:spcAft>
            <a:buChar char="••"/>
          </a:pPr>
          <a:r>
            <a:rPr lang="en-US" sz="1500" kern="1200" dirty="0" smtClean="0"/>
            <a:t>9%</a:t>
          </a:r>
          <a:endParaRPr lang="en-US" sz="1500" kern="1200" dirty="0"/>
        </a:p>
      </dsp:txBody>
      <dsp:txXfrm>
        <a:off x="3778884" y="206340"/>
        <a:ext cx="1475977" cy="1293780"/>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0.18182</cdr:x>
      <cdr:y>0.28571</cdr:y>
    </cdr:from>
    <cdr:to>
      <cdr:x>0.52727</cdr:x>
      <cdr:y>0.44444</cdr:y>
    </cdr:to>
    <cdr:grpSp>
      <cdr:nvGrpSpPr>
        <cdr:cNvPr id="5" name="Group 4"/>
        <cdr:cNvGrpSpPr/>
      </cdr:nvGrpSpPr>
      <cdr:grpSpPr>
        <a:xfrm xmlns:a="http://schemas.openxmlformats.org/drawingml/2006/main">
          <a:off x="1524015" y="1371579"/>
          <a:ext cx="2895562" cy="762000"/>
          <a:chOff x="1524000" y="1219200"/>
          <a:chExt cx="2895600" cy="762000"/>
        </a:xfrm>
      </cdr:grpSpPr>
      <cdr:sp macro="" textlink="">
        <cdr:nvSpPr>
          <cdr:cNvPr id="2" name="TextBox 1"/>
          <cdr:cNvSpPr txBox="1"/>
        </cdr:nvSpPr>
        <cdr:spPr>
          <a:xfrm xmlns:a="http://schemas.openxmlformats.org/drawingml/2006/main">
            <a:off x="1524000" y="1219200"/>
            <a:ext cx="914400" cy="762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smtClean="0">
                <a:solidFill>
                  <a:srgbClr val="FF0000"/>
                </a:solidFill>
              </a:rPr>
              <a:t>Same  Volume</a:t>
            </a:r>
            <a:endParaRPr lang="en-US" sz="1100" b="1" dirty="0">
              <a:solidFill>
                <a:srgbClr val="FF0000"/>
              </a:solidFill>
            </a:endParaRPr>
          </a:p>
        </cdr:txBody>
      </cdr:sp>
      <cdr:sp macro="" textlink="">
        <cdr:nvSpPr>
          <cdr:cNvPr id="3" name="TextBox 1"/>
          <cdr:cNvSpPr txBox="1"/>
        </cdr:nvSpPr>
        <cdr:spPr>
          <a:xfrm xmlns:a="http://schemas.openxmlformats.org/drawingml/2006/main">
            <a:off x="2514600" y="1219200"/>
            <a:ext cx="914400" cy="7620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smtClean="0">
                <a:solidFill>
                  <a:srgbClr val="FF0000"/>
                </a:solidFill>
              </a:rPr>
              <a:t>Same  Volume</a:t>
            </a:r>
            <a:endParaRPr lang="en-US" sz="1100" b="1" dirty="0">
              <a:solidFill>
                <a:srgbClr val="FF0000"/>
              </a:solidFill>
            </a:endParaRPr>
          </a:p>
        </cdr:txBody>
      </cdr:sp>
      <cdr:sp macro="" textlink="">
        <cdr:nvSpPr>
          <cdr:cNvPr id="4" name="TextBox 1"/>
          <cdr:cNvSpPr txBox="1"/>
        </cdr:nvSpPr>
        <cdr:spPr>
          <a:xfrm xmlns:a="http://schemas.openxmlformats.org/drawingml/2006/main">
            <a:off x="3505200" y="1219200"/>
            <a:ext cx="914400" cy="7620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smtClean="0">
                <a:solidFill>
                  <a:srgbClr val="FF0000"/>
                </a:solidFill>
              </a:rPr>
              <a:t>Same  Volume</a:t>
            </a:r>
            <a:endParaRPr lang="en-US" sz="1100" b="1" dirty="0">
              <a:solidFill>
                <a:srgbClr val="FF0000"/>
              </a:solidFill>
            </a:endParaRPr>
          </a:p>
        </cdr:txBody>
      </cdr:sp>
    </cdr:grpSp>
  </cdr:relSizeAnchor>
</c:userShapes>
</file>

<file path=ppt/drawings/drawing2.xml><?xml version="1.0" encoding="utf-8"?>
<c:userShapes xmlns:c="http://schemas.openxmlformats.org/drawingml/2006/chart">
  <cdr:relSizeAnchor xmlns:cdr="http://schemas.openxmlformats.org/drawingml/2006/chartDrawing">
    <cdr:from>
      <cdr:x>0.18182</cdr:x>
      <cdr:y>0.2381</cdr:y>
    </cdr:from>
    <cdr:to>
      <cdr:x>0.52727</cdr:x>
      <cdr:y>0.39683</cdr:y>
    </cdr:to>
    <cdr:grpSp>
      <cdr:nvGrpSpPr>
        <cdr:cNvPr id="5" name="Group 4"/>
        <cdr:cNvGrpSpPr/>
      </cdr:nvGrpSpPr>
      <cdr:grpSpPr>
        <a:xfrm xmlns:a="http://schemas.openxmlformats.org/drawingml/2006/main">
          <a:off x="1524015" y="1143023"/>
          <a:ext cx="2895562" cy="761999"/>
          <a:chOff x="1523985" y="1066821"/>
          <a:chExt cx="2895626" cy="762000"/>
        </a:xfrm>
      </cdr:grpSpPr>
      <cdr:sp macro="" textlink="">
        <cdr:nvSpPr>
          <cdr:cNvPr id="2" name="TextBox 1"/>
          <cdr:cNvSpPr txBox="1"/>
        </cdr:nvSpPr>
        <cdr:spPr>
          <a:xfrm xmlns:a="http://schemas.openxmlformats.org/drawingml/2006/main">
            <a:off x="1523985" y="1066821"/>
            <a:ext cx="914400" cy="762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smtClean="0">
                <a:solidFill>
                  <a:srgbClr val="FF0000"/>
                </a:solidFill>
              </a:rPr>
              <a:t>Same  Volume</a:t>
            </a:r>
            <a:endParaRPr lang="en-US" sz="1100" b="1" dirty="0">
              <a:solidFill>
                <a:srgbClr val="FF0000"/>
              </a:solidFill>
            </a:endParaRPr>
          </a:p>
        </cdr:txBody>
      </cdr:sp>
      <cdr:sp macro="" textlink="">
        <cdr:nvSpPr>
          <cdr:cNvPr id="3" name="TextBox 1"/>
          <cdr:cNvSpPr txBox="1"/>
        </cdr:nvSpPr>
        <cdr:spPr>
          <a:xfrm xmlns:a="http://schemas.openxmlformats.org/drawingml/2006/main">
            <a:off x="2514598" y="1066821"/>
            <a:ext cx="914400" cy="7620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smtClean="0">
                <a:solidFill>
                  <a:srgbClr val="FF0000"/>
                </a:solidFill>
              </a:rPr>
              <a:t>Same  Volume</a:t>
            </a:r>
            <a:endParaRPr lang="en-US" sz="1100" b="1" dirty="0">
              <a:solidFill>
                <a:srgbClr val="FF0000"/>
              </a:solidFill>
            </a:endParaRPr>
          </a:p>
        </cdr:txBody>
      </cdr:sp>
      <cdr:sp macro="" textlink="">
        <cdr:nvSpPr>
          <cdr:cNvPr id="4" name="TextBox 1"/>
          <cdr:cNvSpPr txBox="1"/>
        </cdr:nvSpPr>
        <cdr:spPr>
          <a:xfrm xmlns:a="http://schemas.openxmlformats.org/drawingml/2006/main">
            <a:off x="3505211" y="1066821"/>
            <a:ext cx="914400" cy="7620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smtClean="0">
                <a:solidFill>
                  <a:srgbClr val="FF0000"/>
                </a:solidFill>
              </a:rPr>
              <a:t>Same  Volume</a:t>
            </a:r>
            <a:endParaRPr lang="en-US" sz="1100" b="1" dirty="0">
              <a:solidFill>
                <a:srgbClr val="FF0000"/>
              </a:solidFill>
            </a:endParaRP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980"/>
          </a:xfrm>
          <a:prstGeom prst="rect">
            <a:avLst/>
          </a:prstGeom>
        </p:spPr>
        <p:txBody>
          <a:bodyPr vert="horz" lIns="92647" tIns="46324" rIns="92647" bIns="46324"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4980"/>
          </a:xfrm>
          <a:prstGeom prst="rect">
            <a:avLst/>
          </a:prstGeom>
        </p:spPr>
        <p:txBody>
          <a:bodyPr vert="horz" lIns="92647" tIns="46324" rIns="92647" bIns="46324" rtlCol="0"/>
          <a:lstStyle>
            <a:lvl1pPr algn="r">
              <a:defRPr sz="1200"/>
            </a:lvl1pPr>
          </a:lstStyle>
          <a:p>
            <a:fld id="{68947E9A-3C6F-41DD-BBC5-2694D84AAA9E}" type="datetimeFigureOut">
              <a:rPr lang="en-US" smtClean="0"/>
              <a:t>8/22/2016</a:t>
            </a:fld>
            <a:endParaRPr lang="en-US"/>
          </a:p>
        </p:txBody>
      </p:sp>
      <p:sp>
        <p:nvSpPr>
          <p:cNvPr id="4" name="Footer Placeholder 3"/>
          <p:cNvSpPr>
            <a:spLocks noGrp="1"/>
          </p:cNvSpPr>
          <p:nvPr>
            <p:ph type="ftr" sz="quarter" idx="2"/>
          </p:nvPr>
        </p:nvSpPr>
        <p:spPr>
          <a:xfrm>
            <a:off x="0" y="8829823"/>
            <a:ext cx="3037840" cy="464980"/>
          </a:xfrm>
          <a:prstGeom prst="rect">
            <a:avLst/>
          </a:prstGeom>
        </p:spPr>
        <p:txBody>
          <a:bodyPr vert="horz" lIns="92647" tIns="46324" rIns="92647" bIns="46324"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823"/>
            <a:ext cx="3037840" cy="464980"/>
          </a:xfrm>
          <a:prstGeom prst="rect">
            <a:avLst/>
          </a:prstGeom>
        </p:spPr>
        <p:txBody>
          <a:bodyPr vert="horz" lIns="92647" tIns="46324" rIns="92647" bIns="46324" rtlCol="0" anchor="b"/>
          <a:lstStyle>
            <a:lvl1pPr algn="r">
              <a:defRPr sz="1200"/>
            </a:lvl1pPr>
          </a:lstStyle>
          <a:p>
            <a:fld id="{85CE1E24-110A-4009-8ADF-6D5C1F3C4D72}" type="slidenum">
              <a:rPr lang="en-US" smtClean="0"/>
              <a:t>‹#›</a:t>
            </a:fld>
            <a:endParaRPr lang="en-US"/>
          </a:p>
        </p:txBody>
      </p:sp>
    </p:spTree>
    <p:extLst>
      <p:ext uri="{BB962C8B-B14F-4D97-AF65-F5344CB8AC3E}">
        <p14:creationId xmlns:p14="http://schemas.microsoft.com/office/powerpoint/2010/main" val="658796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6" rIns="93170"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0" tIns="46586" rIns="93170" bIns="46586" rtlCol="0"/>
          <a:lstStyle>
            <a:lvl1pPr algn="r">
              <a:defRPr sz="1200"/>
            </a:lvl1pPr>
          </a:lstStyle>
          <a:p>
            <a:fld id="{2EB98B30-1BD2-4536-9459-AC41928C2B41}" type="datetimeFigureOut">
              <a:rPr lang="en-US" smtClean="0"/>
              <a:pPr/>
              <a:t>8/22/2016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0" tIns="46586" rIns="93170" bIns="46586"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0" tIns="46586" rIns="93170"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0" tIns="46586" rIns="93170"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0" tIns="46586" rIns="93170" bIns="46586" rtlCol="0" anchor="b"/>
          <a:lstStyle>
            <a:lvl1pPr algn="r">
              <a:defRPr sz="1200"/>
            </a:lvl1pPr>
          </a:lstStyle>
          <a:p>
            <a:fld id="{8904872D-EBD7-405C-8347-3ECF78F40970}" type="slidenum">
              <a:rPr lang="en-US" smtClean="0"/>
              <a:pPr/>
              <a:t>‹#›</a:t>
            </a:fld>
            <a:endParaRPr lang="en-US"/>
          </a:p>
        </p:txBody>
      </p:sp>
    </p:spTree>
    <p:extLst>
      <p:ext uri="{BB962C8B-B14F-4D97-AF65-F5344CB8AC3E}">
        <p14:creationId xmlns:p14="http://schemas.microsoft.com/office/powerpoint/2010/main" val="1636115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4872D-EBD7-405C-8347-3ECF78F4097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918110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11</a:t>
            </a:fld>
            <a:endParaRPr lang="en-US"/>
          </a:p>
        </p:txBody>
      </p:sp>
    </p:spTree>
    <p:extLst>
      <p:ext uri="{BB962C8B-B14F-4D97-AF65-F5344CB8AC3E}">
        <p14:creationId xmlns:p14="http://schemas.microsoft.com/office/powerpoint/2010/main" val="3677684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13</a:t>
            </a:fld>
            <a:endParaRPr lang="en-US"/>
          </a:p>
        </p:txBody>
      </p:sp>
    </p:spTree>
    <p:extLst>
      <p:ext uri="{BB962C8B-B14F-4D97-AF65-F5344CB8AC3E}">
        <p14:creationId xmlns:p14="http://schemas.microsoft.com/office/powerpoint/2010/main" val="3677684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830589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20</a:t>
            </a:fld>
            <a:endParaRPr lang="en-US"/>
          </a:p>
        </p:txBody>
      </p:sp>
    </p:spTree>
    <p:extLst>
      <p:ext uri="{BB962C8B-B14F-4D97-AF65-F5344CB8AC3E}">
        <p14:creationId xmlns:p14="http://schemas.microsoft.com/office/powerpoint/2010/main" val="1195577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4872D-EBD7-405C-8347-3ECF78F40970}" type="slidenum">
              <a:rPr lang="en-US" smtClean="0"/>
              <a:pPr/>
              <a:t>2</a:t>
            </a:fld>
            <a:endParaRPr lang="en-US" dirty="0"/>
          </a:p>
        </p:txBody>
      </p:sp>
    </p:spTree>
    <p:extLst>
      <p:ext uri="{BB962C8B-B14F-4D97-AF65-F5344CB8AC3E}">
        <p14:creationId xmlns:p14="http://schemas.microsoft.com/office/powerpoint/2010/main" val="2882920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3</a:t>
            </a:fld>
            <a:endParaRPr lang="en-US"/>
          </a:p>
        </p:txBody>
      </p:sp>
    </p:spTree>
    <p:extLst>
      <p:ext uri="{BB962C8B-B14F-4D97-AF65-F5344CB8AC3E}">
        <p14:creationId xmlns:p14="http://schemas.microsoft.com/office/powerpoint/2010/main" val="4079895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5</a:t>
            </a:fld>
            <a:endParaRPr lang="en-US"/>
          </a:p>
        </p:txBody>
      </p:sp>
    </p:spTree>
    <p:extLst>
      <p:ext uri="{BB962C8B-B14F-4D97-AF65-F5344CB8AC3E}">
        <p14:creationId xmlns:p14="http://schemas.microsoft.com/office/powerpoint/2010/main" val="3230767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6</a:t>
            </a:fld>
            <a:endParaRPr lang="en-US"/>
          </a:p>
        </p:txBody>
      </p:sp>
    </p:spTree>
    <p:extLst>
      <p:ext uri="{BB962C8B-B14F-4D97-AF65-F5344CB8AC3E}">
        <p14:creationId xmlns:p14="http://schemas.microsoft.com/office/powerpoint/2010/main" val="1148597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293349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558525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386180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10</a:t>
            </a:fld>
            <a:endParaRPr lang="en-US"/>
          </a:p>
        </p:txBody>
      </p:sp>
    </p:spTree>
    <p:extLst>
      <p:ext uri="{BB962C8B-B14F-4D97-AF65-F5344CB8AC3E}">
        <p14:creationId xmlns:p14="http://schemas.microsoft.com/office/powerpoint/2010/main" val="1202816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text A">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4638" y="1195700"/>
            <a:ext cx="8147660" cy="455459"/>
          </a:xfrm>
          <a:prstGeom prst="rect">
            <a:avLst/>
          </a:prstGeom>
        </p:spPr>
        <p:txBody>
          <a:bodyPr rtlCol="0">
            <a:normAutofit/>
          </a:bodyPr>
          <a:lstStyle/>
          <a:p>
            <a:r>
              <a:rPr lang="en-US" dirty="0" smtClean="0"/>
              <a:t>Click to edit Master title style</a:t>
            </a:r>
            <a:endParaRPr lang="en-US" dirty="0"/>
          </a:p>
        </p:txBody>
      </p:sp>
      <p:sp>
        <p:nvSpPr>
          <p:cNvPr id="5" name="Text Placeholder 4"/>
          <p:cNvSpPr>
            <a:spLocks noGrp="1"/>
          </p:cNvSpPr>
          <p:nvPr>
            <p:ph type="body" sz="quarter" idx="11"/>
          </p:nvPr>
        </p:nvSpPr>
        <p:spPr>
          <a:xfrm>
            <a:off x="704638" y="1900590"/>
            <a:ext cx="7611814" cy="2687792"/>
          </a:xfrm>
        </p:spPr>
        <p:txBody>
          <a:bodyPr/>
          <a:lstStyle>
            <a:lvl2pPr>
              <a:defRPr>
                <a:latin typeface="Arial"/>
                <a:cs typeface="Arial"/>
              </a:defRPr>
            </a:lvl2pPr>
          </a:lstStyle>
          <a:p>
            <a:pPr lvl="0"/>
            <a:r>
              <a:rPr lang="en-US" dirty="0" smtClean="0"/>
              <a:t>Click to edit Master text styles</a:t>
            </a:r>
          </a:p>
          <a:p>
            <a:pPr lvl="1"/>
            <a:r>
              <a:rPr lang="en-US" dirty="0" smtClean="0"/>
              <a:t>Bullet</a:t>
            </a:r>
          </a:p>
        </p:txBody>
      </p:sp>
      <p:sp>
        <p:nvSpPr>
          <p:cNvPr id="4" name="Footer Placeholder 3"/>
          <p:cNvSpPr>
            <a:spLocks noGrp="1"/>
          </p:cNvSpPr>
          <p:nvPr>
            <p:ph type="ftr" sz="quarter" idx="12"/>
          </p:nvPr>
        </p:nvSpPr>
        <p:spPr/>
        <p:txBody>
          <a:bodyPr/>
          <a:lstStyle>
            <a:lvl1pPr>
              <a:defRPr/>
            </a:lvl1pPr>
          </a:lstStyle>
          <a:p>
            <a:pPr>
              <a:defRPr/>
            </a:pPr>
            <a:r>
              <a:rPr lang="en-US"/>
              <a:t>Title  |  Name, Position Title  |  Date       </a:t>
            </a:r>
            <a:fld id="{2548CC2D-D126-AE45-A823-B3BC8C3553AC}" type="slidenum">
              <a:rPr lang="en-US"/>
              <a:pPr>
                <a:defRPr/>
              </a:pPr>
              <a:t>‹#›</a:t>
            </a:fld>
            <a:endParaRPr lang="en-US"/>
          </a:p>
          <a:p>
            <a:pPr>
              <a:defRPr/>
            </a:pPr>
            <a:endParaRPr lang="en-US"/>
          </a:p>
        </p:txBody>
      </p:sp>
    </p:spTree>
    <p:extLst>
      <p:ext uri="{BB962C8B-B14F-4D97-AF65-F5344CB8AC3E}">
        <p14:creationId xmlns:p14="http://schemas.microsoft.com/office/powerpoint/2010/main" val="941616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699B3E-2E30-4C63-828B-958B7D9E0D7B}" type="datetimeFigureOut">
              <a:rPr lang="en-US" smtClean="0">
                <a:solidFill>
                  <a:prstClr val="black">
                    <a:tint val="75000"/>
                  </a:prstClr>
                </a:solidFill>
              </a:rPr>
              <a:pPr/>
              <a:t>8/23/2016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F7D626D-6E0E-4182-BD21-BA0FADE8AE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525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699B3E-2E30-4C63-828B-958B7D9E0D7B}" type="datetimeFigureOut">
              <a:rPr lang="en-US" smtClean="0">
                <a:solidFill>
                  <a:prstClr val="black">
                    <a:tint val="75000"/>
                  </a:prstClr>
                </a:solidFill>
              </a:rPr>
              <a:pPr/>
              <a:t>8/23/2016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F7D626D-6E0E-4182-BD21-BA0FADE8AE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076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699B3E-2E30-4C63-828B-958B7D9E0D7B}" type="datetimeFigureOut">
              <a:rPr lang="en-US" smtClean="0">
                <a:solidFill>
                  <a:prstClr val="black">
                    <a:tint val="75000"/>
                  </a:prstClr>
                </a:solidFill>
              </a:rPr>
              <a:pPr/>
              <a:t>8/23/2016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7D626D-6E0E-4182-BD21-BA0FADE8AE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3164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699B3E-2E30-4C63-828B-958B7D9E0D7B}" type="datetimeFigureOut">
              <a:rPr lang="en-US" smtClean="0">
                <a:solidFill>
                  <a:prstClr val="black">
                    <a:tint val="75000"/>
                  </a:prstClr>
                </a:solidFill>
              </a:rPr>
              <a:pPr/>
              <a:t>8/23/2016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7D626D-6E0E-4182-BD21-BA0FADE8AE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710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699B3E-2E30-4C63-828B-958B7D9E0D7B}" type="datetimeFigureOut">
              <a:rPr lang="en-US" smtClean="0">
                <a:solidFill>
                  <a:prstClr val="black">
                    <a:tint val="75000"/>
                  </a:prstClr>
                </a:solidFill>
              </a:rPr>
              <a:pPr/>
              <a:t>8/23/2016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7D626D-6E0E-4182-BD21-BA0FADE8AE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7426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699B3E-2E30-4C63-828B-958B7D9E0D7B}" type="datetimeFigureOut">
              <a:rPr lang="en-US" smtClean="0">
                <a:solidFill>
                  <a:prstClr val="black">
                    <a:tint val="75000"/>
                  </a:prstClr>
                </a:solidFill>
              </a:rPr>
              <a:pPr/>
              <a:t>8/23/2016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7D626D-6E0E-4182-BD21-BA0FADE8AE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933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text chart A">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704638" y="1195700"/>
            <a:ext cx="8147660" cy="455459"/>
          </a:xfrm>
          <a:prstGeom prst="rect">
            <a:avLst/>
          </a:prstGeom>
        </p:spPr>
        <p:txBody>
          <a:bodyPr rtlCol="0">
            <a:normAutofit/>
          </a:bodyPr>
          <a:lstStyle/>
          <a:p>
            <a:r>
              <a:rPr lang="en-US" dirty="0" smtClean="0"/>
              <a:t>Click to edit Master title style</a:t>
            </a:r>
            <a:endParaRPr lang="en-US" dirty="0"/>
          </a:p>
        </p:txBody>
      </p:sp>
      <p:sp>
        <p:nvSpPr>
          <p:cNvPr id="5" name="Text Placeholder 4"/>
          <p:cNvSpPr>
            <a:spLocks noGrp="1"/>
          </p:cNvSpPr>
          <p:nvPr>
            <p:ph type="body" sz="quarter" idx="11"/>
          </p:nvPr>
        </p:nvSpPr>
        <p:spPr>
          <a:xfrm>
            <a:off x="704638" y="1866138"/>
            <a:ext cx="7734717" cy="1231023"/>
          </a:xfrm>
        </p:spPr>
        <p:txBody>
          <a:bodyPr/>
          <a:lstStyle/>
          <a:p>
            <a:pPr lvl="0"/>
            <a:r>
              <a:rPr lang="en-US" dirty="0" smtClean="0"/>
              <a:t>Click to edit Master text styles</a:t>
            </a:r>
          </a:p>
          <a:p>
            <a:pPr lvl="1"/>
            <a:r>
              <a:rPr lang="en-US" dirty="0" smtClean="0"/>
              <a:t>Bullet</a:t>
            </a:r>
          </a:p>
        </p:txBody>
      </p:sp>
      <p:sp>
        <p:nvSpPr>
          <p:cNvPr id="9" name="Chart Placeholder 8"/>
          <p:cNvSpPr>
            <a:spLocks noGrp="1"/>
          </p:cNvSpPr>
          <p:nvPr>
            <p:ph type="chart" sz="quarter" idx="12"/>
          </p:nvPr>
        </p:nvSpPr>
        <p:spPr>
          <a:xfrm>
            <a:off x="959155" y="3195638"/>
            <a:ext cx="6915150" cy="2720975"/>
          </a:xfrm>
        </p:spPr>
        <p:txBody>
          <a:bodyPr rtlCol="0">
            <a:normAutofit/>
          </a:bodyPr>
          <a:lstStyle/>
          <a:p>
            <a:pPr lvl="0"/>
            <a:endParaRPr lang="en-US" noProof="0"/>
          </a:p>
        </p:txBody>
      </p:sp>
      <p:sp>
        <p:nvSpPr>
          <p:cNvPr id="6" name="Footer Placeholder 3"/>
          <p:cNvSpPr>
            <a:spLocks noGrp="1"/>
          </p:cNvSpPr>
          <p:nvPr>
            <p:ph type="ftr" sz="quarter" idx="13"/>
          </p:nvPr>
        </p:nvSpPr>
        <p:spPr/>
        <p:txBody>
          <a:bodyPr/>
          <a:lstStyle>
            <a:lvl1pPr>
              <a:defRPr/>
            </a:lvl1pPr>
          </a:lstStyle>
          <a:p>
            <a:pPr>
              <a:defRPr/>
            </a:pPr>
            <a:r>
              <a:rPr lang="en-US"/>
              <a:t>Title  |  Name, Position Title  |  Date       </a:t>
            </a:r>
            <a:fld id="{177842BD-5C13-F640-91D6-10A494791A7D}" type="slidenum">
              <a:rPr lang="en-US"/>
              <a:pPr>
                <a:defRPr/>
              </a:pPr>
              <a:t>‹#›</a:t>
            </a:fld>
            <a:endParaRPr lang="en-US"/>
          </a:p>
          <a:p>
            <a:pPr>
              <a:defRPr/>
            </a:pPr>
            <a:endParaRPr lang="en-US"/>
          </a:p>
        </p:txBody>
      </p:sp>
    </p:spTree>
    <p:extLst>
      <p:ext uri="{BB962C8B-B14F-4D97-AF65-F5344CB8AC3E}">
        <p14:creationId xmlns:p14="http://schemas.microsoft.com/office/powerpoint/2010/main" val="988816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A">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46100" y="2497138"/>
            <a:ext cx="8039100" cy="1143000"/>
          </a:xfrm>
          <a:prstGeom prst="rect">
            <a:avLst/>
          </a:prstGeom>
        </p:spPr>
        <p:txBody>
          <a:bodyPr vert="horz" lIns="91440" tIns="45720" rIns="91440" bIns="45720" rtlCol="0" anchor="ctr">
            <a:noAutofit/>
          </a:bodyPr>
          <a:lstStyle/>
          <a:p>
            <a:r>
              <a:rPr lang="en-US" dirty="0" smtClean="0"/>
              <a:t>Title</a:t>
            </a:r>
            <a:br>
              <a:rPr lang="en-US" dirty="0" smtClean="0"/>
            </a:br>
            <a:r>
              <a:rPr lang="en-US" dirty="0" smtClean="0"/>
              <a:t>Title 2</a:t>
            </a:r>
            <a:br>
              <a:rPr lang="en-US" dirty="0" smtClean="0"/>
            </a:br>
            <a:endParaRPr lang="en-US" dirty="0" smtClean="0"/>
          </a:p>
        </p:txBody>
      </p:sp>
      <p:sp>
        <p:nvSpPr>
          <p:cNvPr id="3" name="Text Placeholder 2"/>
          <p:cNvSpPr>
            <a:spLocks noGrp="1"/>
          </p:cNvSpPr>
          <p:nvPr>
            <p:ph type="body" sz="quarter" idx="10" hasCustomPrompt="1"/>
          </p:nvPr>
        </p:nvSpPr>
        <p:spPr>
          <a:xfrm>
            <a:off x="546100" y="3752850"/>
            <a:ext cx="8221663" cy="1065213"/>
          </a:xfrm>
        </p:spPr>
        <p:txBody>
          <a:bodyPr/>
          <a:lstStyle/>
          <a:p>
            <a:pPr lvl="0"/>
            <a:r>
              <a:rPr lang="en-US" dirty="0" smtClean="0"/>
              <a:t>Name, Position Title  |  Date</a:t>
            </a:r>
            <a:endParaRPr lang="en-US" dirty="0"/>
          </a:p>
        </p:txBody>
      </p:sp>
    </p:spTree>
    <p:extLst>
      <p:ext uri="{BB962C8B-B14F-4D97-AF65-F5344CB8AC3E}">
        <p14:creationId xmlns:p14="http://schemas.microsoft.com/office/powerpoint/2010/main" val="432529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Slide Title-Text">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460375" y="570991"/>
            <a:ext cx="7772400" cy="1017981"/>
          </a:xfrm>
          <a:prstGeom prst="rect">
            <a:avLst/>
          </a:prstGeom>
        </p:spPr>
        <p:txBody>
          <a:bodyPr>
            <a:normAutofit/>
          </a:bodyPr>
          <a:lstStyle>
            <a:lvl1pPr algn="l">
              <a:defRPr sz="3600" b="1" i="0">
                <a:solidFill>
                  <a:srgbClr val="004178"/>
                </a:solidFill>
                <a:latin typeface="Arial"/>
                <a:cs typeface="Arial"/>
              </a:defRPr>
            </a:lvl1pPr>
          </a:lstStyle>
          <a:p>
            <a:r>
              <a:rPr lang="en-US" dirty="0" smtClean="0"/>
              <a:t>Click to add slide title</a:t>
            </a:r>
            <a:endParaRPr lang="en-US" dirty="0"/>
          </a:p>
        </p:txBody>
      </p:sp>
      <p:sp>
        <p:nvSpPr>
          <p:cNvPr id="9" name="Subtitle 2"/>
          <p:cNvSpPr>
            <a:spLocks noGrp="1"/>
          </p:cNvSpPr>
          <p:nvPr>
            <p:ph type="subTitle" idx="1" hasCustomPrompt="1"/>
          </p:nvPr>
        </p:nvSpPr>
        <p:spPr>
          <a:xfrm>
            <a:off x="485415" y="1895499"/>
            <a:ext cx="7761815" cy="4118804"/>
          </a:xfrm>
          <a:prstGeom prst="rect">
            <a:avLst/>
          </a:prstGeom>
        </p:spPr>
        <p:txBody>
          <a:bodyPr/>
          <a:lstStyle>
            <a:lvl1pPr marL="0" indent="0" algn="l">
              <a:buNone/>
              <a:defRPr b="0" i="0">
                <a:solidFill>
                  <a:srgbClr val="004178"/>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text</a:t>
            </a:r>
            <a:endParaRPr lang="en-US" dirty="0"/>
          </a:p>
        </p:txBody>
      </p:sp>
      <p:cxnSp>
        <p:nvCxnSpPr>
          <p:cNvPr id="10" name="Straight Connector 9"/>
          <p:cNvCxnSpPr/>
          <p:nvPr userDrawn="1"/>
        </p:nvCxnSpPr>
        <p:spPr>
          <a:xfrm>
            <a:off x="573088" y="1692669"/>
            <a:ext cx="7654925" cy="0"/>
          </a:xfrm>
          <a:prstGeom prst="line">
            <a:avLst/>
          </a:prstGeom>
          <a:ln w="50800" cmpd="dbl"/>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7068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699B3E-2E30-4C63-828B-958B7D9E0D7B}" type="datetimeFigureOut">
              <a:rPr lang="en-US" smtClean="0">
                <a:solidFill>
                  <a:prstClr val="black">
                    <a:tint val="75000"/>
                  </a:prstClr>
                </a:solidFill>
              </a:rPr>
              <a:pPr/>
              <a:t>8/23/2016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7D626D-6E0E-4182-BD21-BA0FADE8AE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0620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699B3E-2E30-4C63-828B-958B7D9E0D7B}" type="datetimeFigureOut">
              <a:rPr lang="en-US" smtClean="0">
                <a:solidFill>
                  <a:prstClr val="black">
                    <a:tint val="75000"/>
                  </a:prstClr>
                </a:solidFill>
              </a:rPr>
              <a:pPr/>
              <a:t>8/23/2016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7D626D-6E0E-4182-BD21-BA0FADE8AE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0311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699B3E-2E30-4C63-828B-958B7D9E0D7B}" type="datetimeFigureOut">
              <a:rPr lang="en-US" smtClean="0">
                <a:solidFill>
                  <a:prstClr val="black">
                    <a:tint val="75000"/>
                  </a:prstClr>
                </a:solidFill>
              </a:rPr>
              <a:pPr/>
              <a:t>8/23/2016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7D626D-6E0E-4182-BD21-BA0FADE8AE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945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699B3E-2E30-4C63-828B-958B7D9E0D7B}" type="datetimeFigureOut">
              <a:rPr lang="en-US" smtClean="0">
                <a:solidFill>
                  <a:prstClr val="black">
                    <a:tint val="75000"/>
                  </a:prstClr>
                </a:solidFill>
              </a:rPr>
              <a:pPr/>
              <a:t>8/23/2016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7D626D-6E0E-4182-BD21-BA0FADE8AE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2326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699B3E-2E30-4C63-828B-958B7D9E0D7B}" type="datetimeFigureOut">
              <a:rPr lang="en-US" smtClean="0">
                <a:solidFill>
                  <a:prstClr val="black">
                    <a:tint val="75000"/>
                  </a:prstClr>
                </a:solidFill>
              </a:rPr>
              <a:pPr/>
              <a:t>8/23/2016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F7D626D-6E0E-4182-BD21-BA0FADE8AE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77165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signaturelogoSQ.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97763" y="455613"/>
            <a:ext cx="1227137"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17"/>
          <p:cNvCxnSpPr/>
          <p:nvPr/>
        </p:nvCxnSpPr>
        <p:spPr>
          <a:xfrm flipV="1">
            <a:off x="704850" y="6351588"/>
            <a:ext cx="8020050" cy="3810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2052" name="Title Placeholder 1"/>
          <p:cNvSpPr>
            <a:spLocks noGrp="1"/>
          </p:cNvSpPr>
          <p:nvPr>
            <p:ph type="title"/>
          </p:nvPr>
        </p:nvSpPr>
        <p:spPr bwMode="auto">
          <a:xfrm>
            <a:off x="704850" y="1195388"/>
            <a:ext cx="814705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mv="urn:schemas-microsoft-com:mac:vml" xmlns:mc="http://schemas.openxmlformats.org/markup-compatibility/2006"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3" name="Text Placeholder 2"/>
          <p:cNvSpPr>
            <a:spLocks noGrp="1"/>
          </p:cNvSpPr>
          <p:nvPr>
            <p:ph type="body" idx="1"/>
          </p:nvPr>
        </p:nvSpPr>
        <p:spPr bwMode="auto">
          <a:xfrm>
            <a:off x="704850" y="1903413"/>
            <a:ext cx="82296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Bullet</a:t>
            </a:r>
          </a:p>
        </p:txBody>
      </p:sp>
      <p:sp>
        <p:nvSpPr>
          <p:cNvPr id="4" name="Footer Placeholder 3"/>
          <p:cNvSpPr>
            <a:spLocks noGrp="1"/>
          </p:cNvSpPr>
          <p:nvPr>
            <p:ph type="ftr" sz="quarter" idx="3"/>
          </p:nvPr>
        </p:nvSpPr>
        <p:spPr>
          <a:xfrm>
            <a:off x="5829300" y="6350000"/>
            <a:ext cx="28956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tx1">
                    <a:tint val="75000"/>
                  </a:schemeClr>
                </a:solidFill>
                <a:latin typeface="+mn-lt"/>
                <a:ea typeface="+mn-ea"/>
                <a:cs typeface="+mn-cs"/>
              </a:defRPr>
            </a:lvl1pPr>
          </a:lstStyle>
          <a:p>
            <a:pPr>
              <a:defRPr/>
            </a:pPr>
            <a:r>
              <a:rPr lang="en-US"/>
              <a:t>Title  |  Name, Position Title  |  Date       </a:t>
            </a:r>
            <a:fld id="{991A67FE-21E2-BA4B-95F0-61DAAE58B1B4}" type="slidenum">
              <a:rPr lang="en-US"/>
              <a:pPr>
                <a:defRPr/>
              </a:pPr>
              <a:t>‹#›</a:t>
            </a:fld>
            <a:endParaRPr lang="en-US"/>
          </a:p>
          <a:p>
            <a:pPr>
              <a:defRPr/>
            </a:pPr>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l" defTabSz="457200" rtl="0" fontAlgn="base">
        <a:spcBef>
          <a:spcPct val="0"/>
        </a:spcBef>
        <a:spcAft>
          <a:spcPct val="0"/>
        </a:spcAft>
        <a:defRPr sz="2400" b="1" kern="1200">
          <a:solidFill>
            <a:schemeClr val="tx1"/>
          </a:solidFill>
          <a:latin typeface="Times"/>
          <a:ea typeface="ＭＳ Ｐゴシック" charset="0"/>
          <a:cs typeface="Times"/>
        </a:defRPr>
      </a:lvl1pPr>
      <a:lvl2pPr algn="l" defTabSz="457200" rtl="0" fontAlgn="base">
        <a:spcBef>
          <a:spcPct val="0"/>
        </a:spcBef>
        <a:spcAft>
          <a:spcPct val="0"/>
        </a:spcAft>
        <a:defRPr sz="2400" b="1">
          <a:solidFill>
            <a:schemeClr val="tx1"/>
          </a:solidFill>
          <a:latin typeface="Times" charset="0"/>
          <a:ea typeface="ＭＳ Ｐゴシック" charset="0"/>
        </a:defRPr>
      </a:lvl2pPr>
      <a:lvl3pPr algn="l" defTabSz="457200" rtl="0" fontAlgn="base">
        <a:spcBef>
          <a:spcPct val="0"/>
        </a:spcBef>
        <a:spcAft>
          <a:spcPct val="0"/>
        </a:spcAft>
        <a:defRPr sz="2400" b="1">
          <a:solidFill>
            <a:schemeClr val="tx1"/>
          </a:solidFill>
          <a:latin typeface="Times" charset="0"/>
          <a:ea typeface="ＭＳ Ｐゴシック" charset="0"/>
        </a:defRPr>
      </a:lvl3pPr>
      <a:lvl4pPr algn="l" defTabSz="457200" rtl="0" fontAlgn="base">
        <a:spcBef>
          <a:spcPct val="0"/>
        </a:spcBef>
        <a:spcAft>
          <a:spcPct val="0"/>
        </a:spcAft>
        <a:defRPr sz="2400" b="1">
          <a:solidFill>
            <a:schemeClr val="tx1"/>
          </a:solidFill>
          <a:latin typeface="Times" charset="0"/>
          <a:ea typeface="ＭＳ Ｐゴシック" charset="0"/>
        </a:defRPr>
      </a:lvl4pPr>
      <a:lvl5pPr algn="l" defTabSz="457200" rtl="0" fontAlgn="base">
        <a:spcBef>
          <a:spcPct val="0"/>
        </a:spcBef>
        <a:spcAft>
          <a:spcPct val="0"/>
        </a:spcAft>
        <a:defRPr sz="2400" b="1">
          <a:solidFill>
            <a:schemeClr val="tx1"/>
          </a:solidFill>
          <a:latin typeface="Times" charset="0"/>
          <a:ea typeface="ＭＳ Ｐゴシック" charset="0"/>
        </a:defRPr>
      </a:lvl5pPr>
      <a:lvl6pPr marL="457200" algn="l" defTabSz="457200" rtl="0" fontAlgn="base">
        <a:spcBef>
          <a:spcPct val="0"/>
        </a:spcBef>
        <a:spcAft>
          <a:spcPct val="0"/>
        </a:spcAft>
        <a:defRPr sz="2400" b="1">
          <a:solidFill>
            <a:schemeClr val="tx1"/>
          </a:solidFill>
          <a:latin typeface="Times" charset="0"/>
          <a:ea typeface="ＭＳ Ｐゴシック" charset="0"/>
        </a:defRPr>
      </a:lvl6pPr>
      <a:lvl7pPr marL="914400" algn="l" defTabSz="457200" rtl="0" fontAlgn="base">
        <a:spcBef>
          <a:spcPct val="0"/>
        </a:spcBef>
        <a:spcAft>
          <a:spcPct val="0"/>
        </a:spcAft>
        <a:defRPr sz="2400" b="1">
          <a:solidFill>
            <a:schemeClr val="tx1"/>
          </a:solidFill>
          <a:latin typeface="Times" charset="0"/>
          <a:ea typeface="ＭＳ Ｐゴシック" charset="0"/>
        </a:defRPr>
      </a:lvl7pPr>
      <a:lvl8pPr marL="1371600" algn="l" defTabSz="457200" rtl="0" fontAlgn="base">
        <a:spcBef>
          <a:spcPct val="0"/>
        </a:spcBef>
        <a:spcAft>
          <a:spcPct val="0"/>
        </a:spcAft>
        <a:defRPr sz="2400" b="1">
          <a:solidFill>
            <a:schemeClr val="tx1"/>
          </a:solidFill>
          <a:latin typeface="Times" charset="0"/>
          <a:ea typeface="ＭＳ Ｐゴシック" charset="0"/>
        </a:defRPr>
      </a:lvl8pPr>
      <a:lvl9pPr marL="1828800" algn="l" defTabSz="457200" rtl="0" fontAlgn="base">
        <a:spcBef>
          <a:spcPct val="0"/>
        </a:spcBef>
        <a:spcAft>
          <a:spcPct val="0"/>
        </a:spcAft>
        <a:defRPr sz="2400" b="1">
          <a:solidFill>
            <a:schemeClr val="tx1"/>
          </a:solidFill>
          <a:latin typeface="Times" charset="0"/>
          <a:ea typeface="ＭＳ Ｐゴシック" charset="0"/>
        </a:defRPr>
      </a:lvl9pPr>
    </p:titleStyle>
    <p:bodyStyle>
      <a:lvl1pPr algn="l" defTabSz="457200" rtl="0" fontAlgn="base">
        <a:spcBef>
          <a:spcPct val="20000"/>
        </a:spcBef>
        <a:spcAft>
          <a:spcPct val="0"/>
        </a:spcAft>
        <a:buFont typeface="Arial" charset="0"/>
        <a:defRPr sz="2000" kern="1200">
          <a:solidFill>
            <a:schemeClr val="tx1"/>
          </a:solidFill>
          <a:latin typeface="Arial"/>
          <a:ea typeface="ＭＳ Ｐゴシック" charset="0"/>
          <a:cs typeface="Arial"/>
        </a:defRPr>
      </a:lvl1pPr>
      <a:lvl2pPr marL="914400" indent="-457200" algn="l" defTabSz="457200" rtl="0" fontAlgn="base">
        <a:spcBef>
          <a:spcPts val="1500"/>
        </a:spcBef>
        <a:spcAft>
          <a:spcPct val="0"/>
        </a:spcAft>
        <a:buFont typeface="Wingdings" charset="0"/>
        <a:buChar char="§"/>
        <a:defRPr kern="1200">
          <a:solidFill>
            <a:schemeClr val="tx1"/>
          </a:solidFill>
          <a:latin typeface="Arial"/>
          <a:ea typeface="ＭＳ Ｐゴシック" charset="0"/>
          <a:cs typeface="Arial"/>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5" descr="signaturelogoSQ.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97763" y="455613"/>
            <a:ext cx="1227137"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546100" y="2497138"/>
            <a:ext cx="8039100" cy="1143000"/>
          </a:xfrm>
          <a:prstGeom prst="rect">
            <a:avLst/>
          </a:prstGeom>
        </p:spPr>
        <p:txBody>
          <a:bodyPr vert="horz" lIns="91440" tIns="45720" rIns="91440" bIns="45720" rtlCol="0" anchor="ctr">
            <a:noAutofit/>
          </a:bodyPr>
          <a:lstStyle/>
          <a:p>
            <a:r>
              <a:rPr lang="en-US" dirty="0" smtClean="0"/>
              <a:t>Title</a:t>
            </a:r>
            <a:br>
              <a:rPr lang="en-US" dirty="0" smtClean="0"/>
            </a:br>
            <a:r>
              <a:rPr lang="en-US" dirty="0" smtClean="0"/>
              <a:t>Title 2</a:t>
            </a:r>
            <a:br>
              <a:rPr lang="en-US" dirty="0" smtClean="0"/>
            </a:br>
            <a:endParaRPr lang="en-US" dirty="0" smtClean="0"/>
          </a:p>
        </p:txBody>
      </p:sp>
      <p:sp>
        <p:nvSpPr>
          <p:cNvPr id="1028" name="Text Placeholder 3"/>
          <p:cNvSpPr>
            <a:spLocks noGrp="1"/>
          </p:cNvSpPr>
          <p:nvPr>
            <p:ph type="body" idx="1"/>
          </p:nvPr>
        </p:nvSpPr>
        <p:spPr bwMode="auto">
          <a:xfrm>
            <a:off x="636588" y="3789363"/>
            <a:ext cx="78994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Name, Position Title  |  Date</a:t>
            </a:r>
          </a:p>
          <a:p>
            <a:pPr lvl="0"/>
            <a:endParaRPr lang="en-US" dirty="0"/>
          </a:p>
        </p:txBody>
      </p:sp>
    </p:spTree>
    <p:extLst>
      <p:ext uri="{BB962C8B-B14F-4D97-AF65-F5344CB8AC3E}">
        <p14:creationId xmlns:p14="http://schemas.microsoft.com/office/powerpoint/2010/main" val="3258027243"/>
      </p:ext>
    </p:extLst>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ctr" defTabSz="457200" rtl="0" fontAlgn="base">
        <a:spcBef>
          <a:spcPct val="0"/>
        </a:spcBef>
        <a:spcAft>
          <a:spcPct val="0"/>
        </a:spcAft>
        <a:defRPr sz="2800" b="1" i="0" kern="1200">
          <a:solidFill>
            <a:schemeClr val="tx1"/>
          </a:solidFill>
          <a:latin typeface="Times"/>
          <a:ea typeface="ＭＳ Ｐゴシック" charset="0"/>
          <a:cs typeface="ＭＳ Ｐゴシック" charset="0"/>
        </a:defRPr>
      </a:lvl1pPr>
      <a:lvl2pPr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9pPr>
    </p:titleStyle>
    <p:bodyStyle>
      <a:lvl1pPr algn="ctr" defTabSz="457200" rtl="0" fontAlgn="base">
        <a:spcBef>
          <a:spcPct val="20000"/>
        </a:spcBef>
        <a:spcAft>
          <a:spcPct val="0"/>
        </a:spcAft>
        <a:buFont typeface="Arial" charset="0"/>
        <a:defRPr sz="2000" kern="1200">
          <a:solidFill>
            <a:schemeClr val="tx1"/>
          </a:solidFill>
          <a:latin typeface="Arial"/>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signaturelogoSQ.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98473" y="166053"/>
            <a:ext cx="915987"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018510"/>
      </p:ext>
    </p:extLst>
  </p:cSld>
  <p:clrMap bg1="lt1" tx1="dk1" bg2="lt2" tx2="dk2" accent1="accent1" accent2="accent2" accent3="accent3" accent4="accent4" accent5="accent5" accent6="accent6" hlink="hlink" folHlink="folHlink"/>
  <p:hf hdr="0" ftr="0" dt="0"/>
  <p:txStyles>
    <p:titleStyle>
      <a:lvl1pPr algn="l" defTabSz="457200" rtl="0" fontAlgn="base">
        <a:spcBef>
          <a:spcPct val="0"/>
        </a:spcBef>
        <a:spcAft>
          <a:spcPct val="0"/>
        </a:spcAft>
        <a:defRPr sz="3200" b="0" kern="1200">
          <a:solidFill>
            <a:schemeClr val="tx1"/>
          </a:solidFill>
          <a:latin typeface="Arial" panose="020B0604020202020204" pitchFamily="34" charset="0"/>
          <a:ea typeface="ＭＳ Ｐゴシック" charset="0"/>
          <a:cs typeface="Arial" panose="020B0604020202020204" pitchFamily="34" charset="0"/>
        </a:defRPr>
      </a:lvl1pPr>
      <a:lvl2pPr algn="l" defTabSz="457200" rtl="0" fontAlgn="base">
        <a:spcBef>
          <a:spcPct val="0"/>
        </a:spcBef>
        <a:spcAft>
          <a:spcPct val="0"/>
        </a:spcAft>
        <a:defRPr sz="2400" b="1">
          <a:solidFill>
            <a:schemeClr val="tx1"/>
          </a:solidFill>
          <a:latin typeface="Times" charset="0"/>
          <a:ea typeface="ＭＳ Ｐゴシック" charset="0"/>
        </a:defRPr>
      </a:lvl2pPr>
      <a:lvl3pPr algn="l" defTabSz="457200" rtl="0" fontAlgn="base">
        <a:spcBef>
          <a:spcPct val="0"/>
        </a:spcBef>
        <a:spcAft>
          <a:spcPct val="0"/>
        </a:spcAft>
        <a:defRPr sz="2400" b="1">
          <a:solidFill>
            <a:schemeClr val="tx1"/>
          </a:solidFill>
          <a:latin typeface="Times" charset="0"/>
          <a:ea typeface="ＭＳ Ｐゴシック" charset="0"/>
        </a:defRPr>
      </a:lvl3pPr>
      <a:lvl4pPr algn="l" defTabSz="457200" rtl="0" fontAlgn="base">
        <a:spcBef>
          <a:spcPct val="0"/>
        </a:spcBef>
        <a:spcAft>
          <a:spcPct val="0"/>
        </a:spcAft>
        <a:defRPr sz="2400" b="1">
          <a:solidFill>
            <a:schemeClr val="tx1"/>
          </a:solidFill>
          <a:latin typeface="Times" charset="0"/>
          <a:ea typeface="ＭＳ Ｐゴシック" charset="0"/>
        </a:defRPr>
      </a:lvl4pPr>
      <a:lvl5pPr algn="l" defTabSz="457200" rtl="0" fontAlgn="base">
        <a:spcBef>
          <a:spcPct val="0"/>
        </a:spcBef>
        <a:spcAft>
          <a:spcPct val="0"/>
        </a:spcAft>
        <a:defRPr sz="2400" b="1">
          <a:solidFill>
            <a:schemeClr val="tx1"/>
          </a:solidFill>
          <a:latin typeface="Times" charset="0"/>
          <a:ea typeface="ＭＳ Ｐゴシック" charset="0"/>
        </a:defRPr>
      </a:lvl5pPr>
      <a:lvl6pPr marL="457200" algn="l" defTabSz="457200" rtl="0" fontAlgn="base">
        <a:spcBef>
          <a:spcPct val="0"/>
        </a:spcBef>
        <a:spcAft>
          <a:spcPct val="0"/>
        </a:spcAft>
        <a:defRPr sz="2400" b="1">
          <a:solidFill>
            <a:schemeClr val="tx1"/>
          </a:solidFill>
          <a:latin typeface="Times" charset="0"/>
          <a:ea typeface="ＭＳ Ｐゴシック" charset="0"/>
        </a:defRPr>
      </a:lvl6pPr>
      <a:lvl7pPr marL="914400" algn="l" defTabSz="457200" rtl="0" fontAlgn="base">
        <a:spcBef>
          <a:spcPct val="0"/>
        </a:spcBef>
        <a:spcAft>
          <a:spcPct val="0"/>
        </a:spcAft>
        <a:defRPr sz="2400" b="1">
          <a:solidFill>
            <a:schemeClr val="tx1"/>
          </a:solidFill>
          <a:latin typeface="Times" charset="0"/>
          <a:ea typeface="ＭＳ Ｐゴシック" charset="0"/>
        </a:defRPr>
      </a:lvl7pPr>
      <a:lvl8pPr marL="1371600" algn="l" defTabSz="457200" rtl="0" fontAlgn="base">
        <a:spcBef>
          <a:spcPct val="0"/>
        </a:spcBef>
        <a:spcAft>
          <a:spcPct val="0"/>
        </a:spcAft>
        <a:defRPr sz="2400" b="1">
          <a:solidFill>
            <a:schemeClr val="tx1"/>
          </a:solidFill>
          <a:latin typeface="Times" charset="0"/>
          <a:ea typeface="ＭＳ Ｐゴシック" charset="0"/>
        </a:defRPr>
      </a:lvl8pPr>
      <a:lvl9pPr marL="1828800" algn="l" defTabSz="457200" rtl="0" fontAlgn="base">
        <a:spcBef>
          <a:spcPct val="0"/>
        </a:spcBef>
        <a:spcAft>
          <a:spcPct val="0"/>
        </a:spcAft>
        <a:defRPr sz="2400" b="1">
          <a:solidFill>
            <a:schemeClr val="tx1"/>
          </a:solidFill>
          <a:latin typeface="Times" charset="0"/>
          <a:ea typeface="ＭＳ Ｐゴシック" charset="0"/>
        </a:defRPr>
      </a:lvl9pPr>
    </p:titleStyle>
    <p:bodyStyle>
      <a:lvl1pPr algn="l" defTabSz="457200" rtl="0" fontAlgn="base">
        <a:spcBef>
          <a:spcPct val="20000"/>
        </a:spcBef>
        <a:spcAft>
          <a:spcPct val="0"/>
        </a:spcAft>
        <a:buFont typeface="Arial" charset="0"/>
        <a:defRPr sz="2000" kern="1200">
          <a:solidFill>
            <a:schemeClr val="tx1"/>
          </a:solidFill>
          <a:latin typeface="Arial"/>
          <a:ea typeface="ＭＳ Ｐゴシック" charset="0"/>
          <a:cs typeface="Arial"/>
        </a:defRPr>
      </a:lvl1pPr>
      <a:lvl2pPr marL="914400" indent="-457200" algn="l" defTabSz="457200" rtl="0" fontAlgn="base">
        <a:spcBef>
          <a:spcPts val="1500"/>
        </a:spcBef>
        <a:spcAft>
          <a:spcPct val="0"/>
        </a:spcAft>
        <a:buFont typeface="Wingdings" charset="0"/>
        <a:buChar char="§"/>
        <a:defRPr kern="1200">
          <a:solidFill>
            <a:schemeClr val="tx1"/>
          </a:solidFill>
          <a:latin typeface="Arial"/>
          <a:ea typeface="ＭＳ Ｐゴシック" charset="0"/>
          <a:cs typeface="Arial"/>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CC699B3E-2E30-4C63-828B-958B7D9E0D7B}" type="datetimeFigureOut">
              <a:rPr lang="en-US" smtClean="0">
                <a:solidFill>
                  <a:prstClr val="black">
                    <a:tint val="75000"/>
                  </a:prstClr>
                </a:solidFill>
                <a:latin typeface="Calibri"/>
                <a:ea typeface="+mn-ea"/>
                <a:cs typeface="+mn-cs"/>
              </a:rPr>
              <a:pPr defTabSz="914400" fontAlgn="auto">
                <a:spcBef>
                  <a:spcPts val="0"/>
                </a:spcBef>
                <a:spcAft>
                  <a:spcPts val="0"/>
                </a:spcAft>
              </a:pPr>
              <a:t>8/23/2016</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CF7D626D-6E0E-4182-BD21-BA0FADE8AED7}" type="slidenum">
              <a:rPr lang="en-US" smtClean="0">
                <a:solidFill>
                  <a:prstClr val="black">
                    <a:tint val="75000"/>
                  </a:prstClr>
                </a:solidFill>
                <a:latin typeface="Calibri"/>
                <a:ea typeface="+mn-ea"/>
                <a:cs typeface="+mn-cs"/>
              </a:rPr>
              <a:pPr defTabSz="914400"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05648011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6.gif"/><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mailto:apcd.data@state.ma.us"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mailto:casemix.data@state.ma.u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chiamass.gov/application-document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www.chiamass.gov/ma-apcd/"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chiamass.gov/application-documents"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www.chiamass.gov/assets/Uploads/data-apps/Data-Managment-Plan-for-Non-Government-Entities.docx"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ctrTitle"/>
          </p:nvPr>
        </p:nvSpPr>
        <p:spPr bwMode="auto">
          <a:xfrm>
            <a:off x="685800" y="2130425"/>
            <a:ext cx="7772400" cy="1470025"/>
          </a:xfrm>
          <a:extLst>
            <a:ext uri="{FAA26D3D-D897-4be2-8F04-BA451C77F1D7}">
              <ma14:placeholderFlag xmlns:mc="http://schemas.openxmlformats.org/markup-compatibility/2006" xmlns:mv="urn:schemas-microsoft-com:mac:vml" xmlns="" xmlns:ma14="http://schemas.microsoft.com/office/mac/drawingml/2011/main" val="1"/>
            </a:ext>
          </a:extLst>
        </p:spPr>
        <p:txBody>
          <a:bodyPr wrap="square" numCol="1" anchorCtr="0" compatLnSpc="1">
            <a:prstTxWarp prst="textNoShape">
              <a:avLst/>
            </a:prstTxWarp>
          </a:bodyPr>
          <a:lstStyle/>
          <a:p>
            <a:r>
              <a:rPr lang="en-US" sz="4000" dirty="0" smtClean="0">
                <a:solidFill>
                  <a:schemeClr val="tx2"/>
                </a:solidFill>
                <a:latin typeface="Arial" panose="020B0604020202020204" pitchFamily="34" charset="0"/>
                <a:cs typeface="Arial" panose="020B0604020202020204" pitchFamily="34" charset="0"/>
              </a:rPr>
              <a:t>MA Center for Health Information &amp; Analysis</a:t>
            </a:r>
            <a:br>
              <a:rPr lang="en-US" sz="4000" dirty="0" smtClean="0">
                <a:solidFill>
                  <a:schemeClr val="tx2"/>
                </a:solidFill>
                <a:latin typeface="Arial" panose="020B0604020202020204" pitchFamily="34" charset="0"/>
                <a:cs typeface="Arial" panose="020B0604020202020204" pitchFamily="34" charset="0"/>
              </a:rPr>
            </a:br>
            <a:r>
              <a:rPr lang="en-US" sz="4000" dirty="0" smtClean="0">
                <a:solidFill>
                  <a:schemeClr val="tx2"/>
                </a:solidFill>
                <a:latin typeface="Arial" panose="020B0604020202020204" pitchFamily="34" charset="0"/>
                <a:cs typeface="Arial" panose="020B0604020202020204" pitchFamily="34" charset="0"/>
              </a:rPr>
              <a:t/>
            </a:r>
            <a:br>
              <a:rPr lang="en-US" sz="4000" dirty="0" smtClean="0">
                <a:solidFill>
                  <a:schemeClr val="tx2"/>
                </a:solidFill>
                <a:latin typeface="Arial" panose="020B0604020202020204" pitchFamily="34" charset="0"/>
                <a:cs typeface="Arial" panose="020B0604020202020204" pitchFamily="34" charset="0"/>
              </a:rPr>
            </a:br>
            <a:r>
              <a:rPr lang="en-US" sz="3200" u="sng" dirty="0" smtClean="0">
                <a:solidFill>
                  <a:schemeClr val="tx2"/>
                </a:solidFill>
                <a:latin typeface="Arial" panose="020B0604020202020204" pitchFamily="34" charset="0"/>
                <a:cs typeface="Arial" panose="020B0604020202020204" pitchFamily="34" charset="0"/>
              </a:rPr>
              <a:t>MA APCD User Workgroup</a:t>
            </a:r>
            <a:endParaRPr lang="en-US" sz="3200" u="sng" dirty="0">
              <a:solidFill>
                <a:schemeClr val="tx2"/>
              </a:solidFill>
              <a:latin typeface="Arial" panose="020B0604020202020204" pitchFamily="34" charset="0"/>
              <a:cs typeface="Arial" panose="020B0604020202020204" pitchFamily="34" charset="0"/>
            </a:endParaRPr>
          </a:p>
        </p:txBody>
      </p:sp>
      <p:sp>
        <p:nvSpPr>
          <p:cNvPr id="4098" name="Subtitle 2"/>
          <p:cNvSpPr>
            <a:spLocks noGrp="1"/>
          </p:cNvSpPr>
          <p:nvPr>
            <p:ph type="subTitle" idx="4294967295"/>
          </p:nvPr>
        </p:nvSpPr>
        <p:spPr>
          <a:xfrm>
            <a:off x="1371600" y="3886200"/>
            <a:ext cx="6400800" cy="1752600"/>
          </a:xfrm>
        </p:spPr>
        <p:txBody>
          <a:bodyPr/>
          <a:lstStyle/>
          <a:p>
            <a:endParaRPr lang="en-US" sz="24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August</a:t>
            </a:r>
            <a:r>
              <a:rPr lang="en-US" sz="2400" dirty="0" smtClean="0">
                <a:latin typeface="Arial" panose="020B0604020202020204" pitchFamily="34" charset="0"/>
                <a:cs typeface="Arial" panose="020B0604020202020204" pitchFamily="34" charset="0"/>
              </a:rPr>
              <a:t> 23, </a:t>
            </a:r>
            <a:r>
              <a:rPr lang="en-US" sz="2400" dirty="0" smtClean="0">
                <a:latin typeface="Arial" panose="020B0604020202020204" pitchFamily="34" charset="0"/>
                <a:cs typeface="Arial" panose="020B0604020202020204" pitchFamily="34" charset="0"/>
              </a:rPr>
              <a:t>2016</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3791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latin typeface="Arial" panose="020B0604020202020204" pitchFamily="34" charset="0"/>
                <a:cs typeface="Arial" panose="020B0604020202020204" pitchFamily="34" charset="0"/>
              </a:rPr>
              <a:t>	QUESTIONS?</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500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6100" y="2497137"/>
            <a:ext cx="8039100" cy="1878217"/>
          </a:xfrm>
        </p:spPr>
        <p:txBody>
          <a:bodyPr/>
          <a:lstStyle/>
          <a:p>
            <a:r>
              <a:rPr lang="en-US" sz="3200" dirty="0" smtClean="0">
                <a:latin typeface="Arial" panose="020B0604020202020204" pitchFamily="34" charset="0"/>
                <a:cs typeface="Arial" panose="020B0604020202020204" pitchFamily="34" charset="0"/>
              </a:rPr>
              <a:t>Application Reminders</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2170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Application Reminders</a:t>
            </a:r>
            <a:endParaRPr lang="en-US" dirty="0"/>
          </a:p>
        </p:txBody>
      </p:sp>
      <p:sp>
        <p:nvSpPr>
          <p:cNvPr id="3" name="Subtitle 2"/>
          <p:cNvSpPr>
            <a:spLocks noGrp="1"/>
          </p:cNvSpPr>
          <p:nvPr>
            <p:ph type="subTitle" idx="1"/>
          </p:nvPr>
        </p:nvSpPr>
        <p:spPr/>
        <p:txBody>
          <a:bodyPr/>
          <a:lstStyle/>
          <a:p>
            <a:pPr marL="457200" indent="-457200">
              <a:buAutoNum type="arabicPeriod"/>
            </a:pPr>
            <a:r>
              <a:rPr lang="en-US" sz="2400" dirty="0" smtClean="0"/>
              <a:t>Don’t forget to upload </a:t>
            </a:r>
            <a:r>
              <a:rPr lang="en-US" sz="2400" u="sng" dirty="0" smtClean="0"/>
              <a:t>CVs/Resumes</a:t>
            </a:r>
            <a:r>
              <a:rPr lang="en-US" sz="2400" dirty="0" smtClean="0"/>
              <a:t> for the “core project team” (even if you’ve previously been approved for data)</a:t>
            </a:r>
          </a:p>
          <a:p>
            <a:pPr marL="457200" indent="-457200">
              <a:buAutoNum type="arabicPeriod"/>
            </a:pPr>
            <a:r>
              <a:rPr lang="en-US" sz="2400" dirty="0" smtClean="0"/>
              <a:t>Don’t forget to upload </a:t>
            </a:r>
            <a:r>
              <a:rPr lang="en-US" sz="2400" u="sng" dirty="0" smtClean="0"/>
              <a:t>IRB documentation </a:t>
            </a:r>
            <a:r>
              <a:rPr lang="en-US" sz="2400" dirty="0" smtClean="0"/>
              <a:t>(even if it’s been determined that you are not subject to IRB review)</a:t>
            </a:r>
          </a:p>
          <a:p>
            <a:pPr marL="457200" indent="-457200">
              <a:buAutoNum type="arabicPeriod"/>
            </a:pPr>
            <a:r>
              <a:rPr lang="en-US" sz="2400" dirty="0" smtClean="0"/>
              <a:t>If you’re uploading new/revised forms after your initial submission, don’t forget to </a:t>
            </a:r>
            <a:r>
              <a:rPr lang="en-US" sz="2400" u="sng" dirty="0" smtClean="0"/>
              <a:t>re-lock your project </a:t>
            </a:r>
            <a:r>
              <a:rPr lang="en-US" sz="2400" dirty="0" smtClean="0"/>
              <a:t>so we know that new materials are ready for review</a:t>
            </a:r>
            <a:endParaRPr lang="en-US" sz="2400" dirty="0"/>
          </a:p>
        </p:txBody>
      </p:sp>
    </p:spTree>
    <p:extLst>
      <p:ext uri="{BB962C8B-B14F-4D97-AF65-F5344CB8AC3E}">
        <p14:creationId xmlns:p14="http://schemas.microsoft.com/office/powerpoint/2010/main" val="3311541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6100" y="2497137"/>
            <a:ext cx="8039100" cy="1878217"/>
          </a:xfrm>
        </p:spPr>
        <p:txBody>
          <a:bodyPr/>
          <a:lstStyle/>
          <a:p>
            <a:r>
              <a:rPr lang="en-US" sz="3200" dirty="0" smtClean="0">
                <a:latin typeface="Arial" panose="020B0604020202020204" pitchFamily="34" charset="0"/>
                <a:cs typeface="Arial" panose="020B0604020202020204" pitchFamily="34" charset="0"/>
              </a:rPr>
              <a:t>Differences Between APCD Release 4.0 and Release 5.0</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7605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
            <a:ext cx="8763000" cy="914400"/>
          </a:xfrm>
        </p:spPr>
        <p:txBody>
          <a:bodyPr>
            <a:noAutofit/>
          </a:bodyPr>
          <a:lstStyle/>
          <a:p>
            <a:r>
              <a:rPr lang="en-US" sz="2800" b="1" dirty="0" smtClean="0"/>
              <a:t>What is the Difference between Release 4.0 and </a:t>
            </a:r>
            <a:br>
              <a:rPr lang="en-US" sz="2800" b="1" dirty="0" smtClean="0"/>
            </a:br>
            <a:r>
              <a:rPr lang="en-US" sz="2800" b="1" dirty="0" smtClean="0"/>
              <a:t>Release 5.0 in </a:t>
            </a:r>
            <a:r>
              <a:rPr lang="en-US" sz="2800" b="1" baseline="0" dirty="0" smtClean="0"/>
              <a:t>Medical Claims Volume?</a:t>
            </a:r>
            <a:endParaRPr lang="en-US" sz="2800" b="1" dirty="0"/>
          </a:p>
        </p:txBody>
      </p:sp>
      <p:graphicFrame>
        <p:nvGraphicFramePr>
          <p:cNvPr id="4" name="Chart 3"/>
          <p:cNvGraphicFramePr/>
          <p:nvPr>
            <p:extLst>
              <p:ext uri="{D42A27DB-BD31-4B8C-83A1-F6EECF244321}">
                <p14:modId xmlns:p14="http://schemas.microsoft.com/office/powerpoint/2010/main" val="508026963"/>
              </p:ext>
            </p:extLst>
          </p:nvPr>
        </p:nvGraphicFramePr>
        <p:xfrm>
          <a:off x="228600" y="1676400"/>
          <a:ext cx="8382000" cy="4800600"/>
        </p:xfrm>
        <a:graphic>
          <a:graphicData uri="http://schemas.openxmlformats.org/drawingml/2006/chart">
            <c:chart xmlns:c="http://schemas.openxmlformats.org/drawingml/2006/chart" xmlns:r="http://schemas.openxmlformats.org/officeDocument/2006/relationships" r:id="rId2"/>
          </a:graphicData>
        </a:graphic>
      </p:graphicFrame>
      <p:grpSp>
        <p:nvGrpSpPr>
          <p:cNvPr id="11" name="Group 10"/>
          <p:cNvGrpSpPr/>
          <p:nvPr/>
        </p:nvGrpSpPr>
        <p:grpSpPr>
          <a:xfrm>
            <a:off x="0" y="990600"/>
            <a:ext cx="9296400" cy="4648200"/>
            <a:chOff x="0" y="990600"/>
            <a:chExt cx="9296400" cy="4648200"/>
          </a:xfrm>
        </p:grpSpPr>
        <p:sp>
          <p:nvSpPr>
            <p:cNvPr id="5" name="TextBox 4"/>
            <p:cNvSpPr txBox="1"/>
            <p:nvPr/>
          </p:nvSpPr>
          <p:spPr>
            <a:xfrm>
              <a:off x="0" y="990600"/>
              <a:ext cx="9296400" cy="923330"/>
            </a:xfrm>
            <a:prstGeom prst="rect">
              <a:avLst/>
            </a:prstGeom>
            <a:noFill/>
          </p:spPr>
          <p:txBody>
            <a:bodyPr wrap="square" rtlCol="0">
              <a:spAutoFit/>
            </a:bodyPr>
            <a:lstStyle/>
            <a:p>
              <a:pPr defTabSz="914400" fontAlgn="auto">
                <a:spcBef>
                  <a:spcPts val="0"/>
                </a:spcBef>
                <a:spcAft>
                  <a:spcPts val="0"/>
                </a:spcAft>
              </a:pPr>
              <a:r>
                <a:rPr lang="en-US" b="1" i="1" dirty="0" smtClean="0">
                  <a:solidFill>
                    <a:prstClr val="black"/>
                  </a:solidFill>
                  <a:latin typeface="Calibri"/>
                  <a:ea typeface="+mn-ea"/>
                  <a:cs typeface="+mn-cs"/>
                </a:rPr>
                <a:t>Answer: </a:t>
              </a:r>
              <a:r>
                <a:rPr lang="en-US" i="1" dirty="0" smtClean="0">
                  <a:solidFill>
                    <a:prstClr val="black"/>
                  </a:solidFill>
                  <a:latin typeface="Calibri"/>
                  <a:ea typeface="+mn-ea"/>
                  <a:cs typeface="+mn-cs"/>
                </a:rPr>
                <a:t>Release 4.0 contains </a:t>
              </a:r>
              <a:r>
                <a:rPr lang="en-US" b="1" i="1" dirty="0" smtClean="0">
                  <a:solidFill>
                    <a:srgbClr val="FF0000"/>
                  </a:solidFill>
                  <a:latin typeface="Calibri"/>
                  <a:ea typeface="+mn-ea"/>
                  <a:cs typeface="+mn-cs"/>
                </a:rPr>
                <a:t>1,735,249,048</a:t>
              </a:r>
              <a:r>
                <a:rPr lang="en-US" i="1" dirty="0" smtClean="0">
                  <a:solidFill>
                    <a:prstClr val="black"/>
                  </a:solidFill>
                  <a:latin typeface="Calibri"/>
                  <a:ea typeface="+mn-ea"/>
                  <a:cs typeface="+mn-cs"/>
                </a:rPr>
                <a:t> Medical Claims and Release 5.0 contains </a:t>
              </a:r>
              <a:r>
                <a:rPr lang="en-US" b="1" i="1" dirty="0" smtClean="0">
                  <a:solidFill>
                    <a:srgbClr val="FF0000"/>
                  </a:solidFill>
                  <a:latin typeface="Calibri"/>
                  <a:ea typeface="+mn-ea"/>
                  <a:cs typeface="+mn-cs"/>
                </a:rPr>
                <a:t>2,017,908,770</a:t>
              </a:r>
              <a:r>
                <a:rPr lang="en-US" i="1" dirty="0" smtClean="0">
                  <a:solidFill>
                    <a:prstClr val="black"/>
                  </a:solidFill>
                  <a:latin typeface="Calibri"/>
                  <a:ea typeface="+mn-ea"/>
                  <a:cs typeface="+mn-cs"/>
                </a:rPr>
                <a:t> Medical Claims due to a complete submission year for 2015, </a:t>
              </a:r>
              <a:r>
                <a:rPr lang="en-US" i="1" dirty="0" smtClean="0">
                  <a:solidFill>
                    <a:prstClr val="black"/>
                  </a:solidFill>
                  <a:latin typeface="Calibri"/>
                  <a:ea typeface="+mn-ea"/>
                  <a:cs typeface="+mn-cs"/>
                </a:rPr>
                <a:t>partial year </a:t>
              </a:r>
              <a:r>
                <a:rPr lang="en-US" i="1" dirty="0" smtClean="0">
                  <a:solidFill>
                    <a:prstClr val="black"/>
                  </a:solidFill>
                  <a:latin typeface="Calibri"/>
                  <a:ea typeface="+mn-ea"/>
                  <a:cs typeface="+mn-cs"/>
                </a:rPr>
                <a:t>for 2016, and a few resubmissions for previous years. </a:t>
              </a:r>
              <a:endParaRPr lang="en-US" i="1" dirty="0">
                <a:solidFill>
                  <a:prstClr val="black"/>
                </a:solidFill>
                <a:latin typeface="Calibri"/>
                <a:ea typeface="+mn-ea"/>
                <a:cs typeface="+mn-cs"/>
              </a:endParaRPr>
            </a:p>
          </p:txBody>
        </p:sp>
        <p:sp>
          <p:nvSpPr>
            <p:cNvPr id="6" name="TextBox 1"/>
            <p:cNvSpPr txBox="1"/>
            <p:nvPr/>
          </p:nvSpPr>
          <p:spPr>
            <a:xfrm>
              <a:off x="4724400" y="2590800"/>
              <a:ext cx="914400" cy="7620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fontAlgn="auto">
                <a:spcBef>
                  <a:spcPts val="0"/>
                </a:spcBef>
                <a:spcAft>
                  <a:spcPts val="0"/>
                </a:spcAft>
              </a:pPr>
              <a:r>
                <a:rPr lang="en-US" b="1" dirty="0" smtClean="0">
                  <a:solidFill>
                    <a:srgbClr val="FF0000"/>
                  </a:solidFill>
                </a:rPr>
                <a:t>5,109 </a:t>
              </a:r>
            </a:p>
            <a:p>
              <a:pPr algn="ctr" defTabSz="914400" fontAlgn="auto">
                <a:spcBef>
                  <a:spcPts val="0"/>
                </a:spcBef>
                <a:spcAft>
                  <a:spcPts val="0"/>
                </a:spcAft>
              </a:pPr>
              <a:r>
                <a:rPr lang="en-US" b="1" dirty="0" smtClean="0">
                  <a:solidFill>
                    <a:srgbClr val="FF0000"/>
                  </a:solidFill>
                </a:rPr>
                <a:t>Increase</a:t>
              </a:r>
              <a:endParaRPr lang="en-US" b="1" dirty="0">
                <a:solidFill>
                  <a:srgbClr val="FF0000"/>
                </a:solidFill>
              </a:endParaRPr>
            </a:p>
          </p:txBody>
        </p:sp>
        <p:sp>
          <p:nvSpPr>
            <p:cNvPr id="7" name="TextBox 1"/>
            <p:cNvSpPr txBox="1"/>
            <p:nvPr/>
          </p:nvSpPr>
          <p:spPr>
            <a:xfrm>
              <a:off x="5791200" y="2362200"/>
              <a:ext cx="914400" cy="7620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auto">
                <a:spcBef>
                  <a:spcPts val="0"/>
                </a:spcBef>
                <a:spcAft>
                  <a:spcPts val="0"/>
                </a:spcAft>
              </a:pPr>
              <a:r>
                <a:rPr lang="en-US" b="1" dirty="0" smtClean="0">
                  <a:solidFill>
                    <a:srgbClr val="FF0000"/>
                  </a:solidFill>
                </a:rPr>
                <a:t>1,295,444 </a:t>
              </a:r>
            </a:p>
            <a:p>
              <a:pPr defTabSz="914400" fontAlgn="auto">
                <a:spcBef>
                  <a:spcPts val="0"/>
                </a:spcBef>
                <a:spcAft>
                  <a:spcPts val="0"/>
                </a:spcAft>
              </a:pPr>
              <a:r>
                <a:rPr lang="en-US" b="1" dirty="0" smtClean="0">
                  <a:solidFill>
                    <a:srgbClr val="FF0000"/>
                  </a:solidFill>
                </a:rPr>
                <a:t>Increase</a:t>
              </a:r>
              <a:endParaRPr lang="en-US" b="1" dirty="0">
                <a:solidFill>
                  <a:srgbClr val="FF0000"/>
                </a:solidFill>
              </a:endParaRPr>
            </a:p>
          </p:txBody>
        </p:sp>
        <p:sp>
          <p:nvSpPr>
            <p:cNvPr id="8" name="TextBox 1"/>
            <p:cNvSpPr txBox="1"/>
            <p:nvPr/>
          </p:nvSpPr>
          <p:spPr>
            <a:xfrm>
              <a:off x="6858000" y="2286000"/>
              <a:ext cx="914400" cy="7620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fontAlgn="auto">
                <a:spcBef>
                  <a:spcPts val="0"/>
                </a:spcBef>
                <a:spcAft>
                  <a:spcPts val="0"/>
                </a:spcAft>
              </a:pPr>
              <a:r>
                <a:rPr lang="en-US" b="1" dirty="0" smtClean="0">
                  <a:solidFill>
                    <a:srgbClr val="FF0000"/>
                  </a:solidFill>
                </a:rPr>
                <a:t>181,580,470 </a:t>
              </a:r>
            </a:p>
            <a:p>
              <a:pPr algn="ctr" defTabSz="914400" fontAlgn="auto">
                <a:spcBef>
                  <a:spcPts val="0"/>
                </a:spcBef>
                <a:spcAft>
                  <a:spcPts val="0"/>
                </a:spcAft>
              </a:pPr>
              <a:r>
                <a:rPr lang="en-US" b="1" dirty="0" smtClean="0">
                  <a:solidFill>
                    <a:srgbClr val="FF0000"/>
                  </a:solidFill>
                </a:rPr>
                <a:t>Increase</a:t>
              </a:r>
              <a:endParaRPr lang="en-US" b="1" dirty="0">
                <a:solidFill>
                  <a:srgbClr val="FF0000"/>
                </a:solidFill>
              </a:endParaRPr>
            </a:p>
          </p:txBody>
        </p:sp>
        <p:sp>
          <p:nvSpPr>
            <p:cNvPr id="9" name="TextBox 1"/>
            <p:cNvSpPr txBox="1"/>
            <p:nvPr/>
          </p:nvSpPr>
          <p:spPr>
            <a:xfrm>
              <a:off x="7848600" y="4876800"/>
              <a:ext cx="914400" cy="7620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fontAlgn="auto">
                <a:spcBef>
                  <a:spcPts val="0"/>
                </a:spcBef>
                <a:spcAft>
                  <a:spcPts val="0"/>
                </a:spcAft>
              </a:pPr>
              <a:r>
                <a:rPr lang="en-US" b="1" dirty="0" smtClean="0">
                  <a:solidFill>
                    <a:srgbClr val="FF0000"/>
                  </a:solidFill>
                </a:rPr>
                <a:t>99,778,699 </a:t>
              </a:r>
            </a:p>
            <a:p>
              <a:pPr algn="ctr" defTabSz="914400" fontAlgn="auto">
                <a:spcBef>
                  <a:spcPts val="0"/>
                </a:spcBef>
                <a:spcAft>
                  <a:spcPts val="0"/>
                </a:spcAft>
              </a:pPr>
              <a:r>
                <a:rPr lang="en-US" b="1" dirty="0" smtClean="0">
                  <a:solidFill>
                    <a:srgbClr val="FF0000"/>
                  </a:solidFill>
                </a:rPr>
                <a:t>Increase</a:t>
              </a:r>
              <a:endParaRPr lang="en-US" b="1" dirty="0">
                <a:solidFill>
                  <a:srgbClr val="FF0000"/>
                </a:solidFill>
              </a:endParaRPr>
            </a:p>
          </p:txBody>
        </p:sp>
      </p:grpSp>
    </p:spTree>
    <p:extLst>
      <p:ext uri="{BB962C8B-B14F-4D97-AF65-F5344CB8AC3E}">
        <p14:creationId xmlns:p14="http://schemas.microsoft.com/office/powerpoint/2010/main" val="3275034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4140"/>
            <a:ext cx="8763000" cy="914400"/>
          </a:xfrm>
        </p:spPr>
        <p:txBody>
          <a:bodyPr>
            <a:noAutofit/>
          </a:bodyPr>
          <a:lstStyle/>
          <a:p>
            <a:r>
              <a:rPr lang="en-US" sz="2800" b="1" dirty="0" smtClean="0"/>
              <a:t>What is the Difference between Release 4.0 and </a:t>
            </a:r>
            <a:br>
              <a:rPr lang="en-US" sz="2800" b="1" dirty="0" smtClean="0"/>
            </a:br>
            <a:r>
              <a:rPr lang="en-US" sz="2800" b="1" dirty="0" smtClean="0"/>
              <a:t>Release 5.0 in Pharmacy</a:t>
            </a:r>
            <a:r>
              <a:rPr lang="en-US" sz="2800" b="1" baseline="0" dirty="0" smtClean="0"/>
              <a:t> Claims Volume?</a:t>
            </a:r>
            <a:endParaRPr lang="en-US" sz="2800" b="1" dirty="0"/>
          </a:p>
        </p:txBody>
      </p:sp>
      <p:graphicFrame>
        <p:nvGraphicFramePr>
          <p:cNvPr id="4" name="Chart 3"/>
          <p:cNvGraphicFramePr/>
          <p:nvPr>
            <p:extLst>
              <p:ext uri="{D42A27DB-BD31-4B8C-83A1-F6EECF244321}">
                <p14:modId xmlns:p14="http://schemas.microsoft.com/office/powerpoint/2010/main" val="1782598965"/>
              </p:ext>
            </p:extLst>
          </p:nvPr>
        </p:nvGraphicFramePr>
        <p:xfrm>
          <a:off x="228600" y="1676400"/>
          <a:ext cx="83820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28600" y="990600"/>
            <a:ext cx="9220200" cy="923330"/>
          </a:xfrm>
          <a:prstGeom prst="rect">
            <a:avLst/>
          </a:prstGeom>
          <a:noFill/>
        </p:spPr>
        <p:txBody>
          <a:bodyPr wrap="square" rtlCol="0">
            <a:spAutoFit/>
          </a:bodyPr>
          <a:lstStyle/>
          <a:p>
            <a:pPr defTabSz="914400" fontAlgn="auto">
              <a:spcBef>
                <a:spcPts val="0"/>
              </a:spcBef>
              <a:spcAft>
                <a:spcPts val="0"/>
              </a:spcAft>
            </a:pPr>
            <a:r>
              <a:rPr lang="en-US" b="1" i="1" dirty="0" smtClean="0">
                <a:solidFill>
                  <a:prstClr val="black"/>
                </a:solidFill>
                <a:latin typeface="Calibri"/>
                <a:ea typeface="+mn-ea"/>
                <a:cs typeface="+mn-cs"/>
              </a:rPr>
              <a:t>Answer: </a:t>
            </a:r>
            <a:r>
              <a:rPr lang="en-US" i="1" dirty="0" smtClean="0">
                <a:solidFill>
                  <a:prstClr val="black"/>
                </a:solidFill>
                <a:latin typeface="Calibri"/>
                <a:ea typeface="+mn-ea"/>
                <a:cs typeface="+mn-cs"/>
              </a:rPr>
              <a:t>Release 4.0 contains </a:t>
            </a:r>
            <a:r>
              <a:rPr lang="en-US" b="1" i="1" dirty="0" smtClean="0">
                <a:solidFill>
                  <a:srgbClr val="FF0000"/>
                </a:solidFill>
                <a:latin typeface="Calibri"/>
                <a:ea typeface="+mn-ea"/>
                <a:cs typeface="+mn-cs"/>
              </a:rPr>
              <a:t>857,822,721</a:t>
            </a:r>
            <a:r>
              <a:rPr lang="en-US" i="1" dirty="0" smtClean="0">
                <a:solidFill>
                  <a:prstClr val="black"/>
                </a:solidFill>
                <a:latin typeface="Calibri"/>
                <a:ea typeface="+mn-ea"/>
                <a:cs typeface="+mn-cs"/>
              </a:rPr>
              <a:t> Pharmacy Claims and Release 5.0 contains </a:t>
            </a:r>
            <a:r>
              <a:rPr lang="en-US" b="1" i="1" dirty="0" smtClean="0">
                <a:solidFill>
                  <a:srgbClr val="FF0000"/>
                </a:solidFill>
                <a:latin typeface="Calibri"/>
                <a:ea typeface="+mn-ea"/>
                <a:cs typeface="+mn-cs"/>
              </a:rPr>
              <a:t>1,011,089,932</a:t>
            </a:r>
            <a:r>
              <a:rPr lang="en-US" i="1" dirty="0" smtClean="0">
                <a:solidFill>
                  <a:prstClr val="black"/>
                </a:solidFill>
                <a:latin typeface="Calibri"/>
                <a:ea typeface="+mn-ea"/>
                <a:cs typeface="+mn-cs"/>
              </a:rPr>
              <a:t> Pharmacy Claims due to a complete submission year for 2015, </a:t>
            </a:r>
            <a:r>
              <a:rPr lang="en-US" i="1" dirty="0" smtClean="0">
                <a:solidFill>
                  <a:prstClr val="black"/>
                </a:solidFill>
                <a:latin typeface="Calibri"/>
                <a:ea typeface="+mn-ea"/>
                <a:cs typeface="+mn-cs"/>
              </a:rPr>
              <a:t>partial year </a:t>
            </a:r>
            <a:r>
              <a:rPr lang="en-US" i="1" dirty="0" smtClean="0">
                <a:solidFill>
                  <a:prstClr val="black"/>
                </a:solidFill>
                <a:latin typeface="Calibri"/>
                <a:ea typeface="+mn-ea"/>
                <a:cs typeface="+mn-cs"/>
              </a:rPr>
              <a:t>for 2016, and a few resubmissions for previous years. </a:t>
            </a:r>
            <a:endParaRPr lang="en-US" i="1" dirty="0">
              <a:solidFill>
                <a:prstClr val="black"/>
              </a:solidFill>
              <a:latin typeface="Calibri"/>
              <a:ea typeface="+mn-ea"/>
              <a:cs typeface="+mn-cs"/>
            </a:endParaRPr>
          </a:p>
        </p:txBody>
      </p:sp>
      <p:sp>
        <p:nvSpPr>
          <p:cNvPr id="6" name="TextBox 1"/>
          <p:cNvSpPr txBox="1"/>
          <p:nvPr/>
        </p:nvSpPr>
        <p:spPr>
          <a:xfrm>
            <a:off x="4724400" y="2819400"/>
            <a:ext cx="914400" cy="7620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fontAlgn="auto">
              <a:spcBef>
                <a:spcPts val="0"/>
              </a:spcBef>
              <a:spcAft>
                <a:spcPts val="0"/>
              </a:spcAft>
            </a:pPr>
            <a:r>
              <a:rPr lang="en-US" b="1" dirty="0" smtClean="0">
                <a:solidFill>
                  <a:srgbClr val="FF0000"/>
                </a:solidFill>
              </a:rPr>
              <a:t>6,701 </a:t>
            </a:r>
          </a:p>
          <a:p>
            <a:pPr algn="ctr" defTabSz="914400" fontAlgn="auto">
              <a:spcBef>
                <a:spcPts val="0"/>
              </a:spcBef>
              <a:spcAft>
                <a:spcPts val="0"/>
              </a:spcAft>
            </a:pPr>
            <a:r>
              <a:rPr lang="en-US" b="1" dirty="0" smtClean="0">
                <a:solidFill>
                  <a:srgbClr val="FF0000"/>
                </a:solidFill>
              </a:rPr>
              <a:t>Decrease</a:t>
            </a:r>
            <a:endParaRPr lang="en-US" b="1" dirty="0">
              <a:solidFill>
                <a:srgbClr val="FF0000"/>
              </a:solidFill>
            </a:endParaRPr>
          </a:p>
        </p:txBody>
      </p:sp>
      <p:sp>
        <p:nvSpPr>
          <p:cNvPr id="7" name="TextBox 1"/>
          <p:cNvSpPr txBox="1"/>
          <p:nvPr/>
        </p:nvSpPr>
        <p:spPr>
          <a:xfrm>
            <a:off x="5791200" y="2743200"/>
            <a:ext cx="914400" cy="7620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auto">
              <a:spcBef>
                <a:spcPts val="0"/>
              </a:spcBef>
              <a:spcAft>
                <a:spcPts val="0"/>
              </a:spcAft>
            </a:pPr>
            <a:r>
              <a:rPr lang="en-US" b="1" dirty="0" smtClean="0">
                <a:solidFill>
                  <a:srgbClr val="FF0000"/>
                </a:solidFill>
              </a:rPr>
              <a:t>701,095 </a:t>
            </a:r>
          </a:p>
          <a:p>
            <a:pPr defTabSz="914400" fontAlgn="auto">
              <a:spcBef>
                <a:spcPts val="0"/>
              </a:spcBef>
              <a:spcAft>
                <a:spcPts val="0"/>
              </a:spcAft>
            </a:pPr>
            <a:r>
              <a:rPr lang="en-US" b="1" dirty="0" smtClean="0">
                <a:solidFill>
                  <a:srgbClr val="FF0000"/>
                </a:solidFill>
              </a:rPr>
              <a:t>Increase</a:t>
            </a:r>
            <a:endParaRPr lang="en-US" b="1" dirty="0">
              <a:solidFill>
                <a:srgbClr val="FF0000"/>
              </a:solidFill>
            </a:endParaRPr>
          </a:p>
        </p:txBody>
      </p:sp>
      <p:sp>
        <p:nvSpPr>
          <p:cNvPr id="8" name="TextBox 1"/>
          <p:cNvSpPr txBox="1"/>
          <p:nvPr/>
        </p:nvSpPr>
        <p:spPr>
          <a:xfrm>
            <a:off x="6858000" y="2362200"/>
            <a:ext cx="914400" cy="7620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fontAlgn="auto">
              <a:spcBef>
                <a:spcPts val="0"/>
              </a:spcBef>
              <a:spcAft>
                <a:spcPts val="0"/>
              </a:spcAft>
            </a:pPr>
            <a:r>
              <a:rPr lang="en-US" b="1" dirty="0" smtClean="0">
                <a:solidFill>
                  <a:srgbClr val="FF0000"/>
                </a:solidFill>
              </a:rPr>
              <a:t>98,717,593 </a:t>
            </a:r>
          </a:p>
          <a:p>
            <a:pPr algn="ctr" defTabSz="914400" fontAlgn="auto">
              <a:spcBef>
                <a:spcPts val="0"/>
              </a:spcBef>
              <a:spcAft>
                <a:spcPts val="0"/>
              </a:spcAft>
            </a:pPr>
            <a:r>
              <a:rPr lang="en-US" b="1" dirty="0" smtClean="0">
                <a:solidFill>
                  <a:srgbClr val="FF0000"/>
                </a:solidFill>
              </a:rPr>
              <a:t>Increase</a:t>
            </a:r>
            <a:endParaRPr lang="en-US" b="1" dirty="0">
              <a:solidFill>
                <a:srgbClr val="FF0000"/>
              </a:solidFill>
            </a:endParaRPr>
          </a:p>
        </p:txBody>
      </p:sp>
      <p:sp>
        <p:nvSpPr>
          <p:cNvPr id="9" name="TextBox 1"/>
          <p:cNvSpPr txBox="1"/>
          <p:nvPr/>
        </p:nvSpPr>
        <p:spPr>
          <a:xfrm>
            <a:off x="7848600" y="4876800"/>
            <a:ext cx="914400" cy="7620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fontAlgn="auto">
              <a:spcBef>
                <a:spcPts val="0"/>
              </a:spcBef>
              <a:spcAft>
                <a:spcPts val="0"/>
              </a:spcAft>
            </a:pPr>
            <a:r>
              <a:rPr lang="en-US" b="1" dirty="0" smtClean="0">
                <a:solidFill>
                  <a:srgbClr val="FF0000"/>
                </a:solidFill>
              </a:rPr>
              <a:t>53,855,224 </a:t>
            </a:r>
          </a:p>
          <a:p>
            <a:pPr algn="ctr" defTabSz="914400" fontAlgn="auto">
              <a:spcBef>
                <a:spcPts val="0"/>
              </a:spcBef>
              <a:spcAft>
                <a:spcPts val="0"/>
              </a:spcAft>
            </a:pPr>
            <a:r>
              <a:rPr lang="en-US" b="1" dirty="0" smtClean="0">
                <a:solidFill>
                  <a:srgbClr val="FF0000"/>
                </a:solidFill>
              </a:rPr>
              <a:t>Increase</a:t>
            </a:r>
            <a:endParaRPr lang="en-US" b="1" dirty="0">
              <a:solidFill>
                <a:srgbClr val="FF0000"/>
              </a:solidFill>
            </a:endParaRPr>
          </a:p>
        </p:txBody>
      </p:sp>
    </p:spTree>
    <p:extLst>
      <p:ext uri="{BB962C8B-B14F-4D97-AF65-F5344CB8AC3E}">
        <p14:creationId xmlns:p14="http://schemas.microsoft.com/office/powerpoint/2010/main" val="3221001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001000" cy="1143000"/>
          </a:xfrm>
        </p:spPr>
        <p:txBody>
          <a:bodyPr>
            <a:noAutofit/>
          </a:bodyPr>
          <a:lstStyle/>
          <a:p>
            <a:r>
              <a:rPr lang="en-US" sz="2800" b="1" dirty="0" smtClean="0"/>
              <a:t>Have the Number of MEIDs with Unknown Gender and Duplicate MEIDs with Different Genders changed from Release 4.0 to Release 5.0?</a:t>
            </a:r>
            <a:endParaRPr lang="en-US" sz="2800" b="1" dirty="0"/>
          </a:p>
        </p:txBody>
      </p:sp>
      <p:pic>
        <p:nvPicPr>
          <p:cNvPr id="1026" name="Picture 2" descr="https://guardianproject.info/wp-content/uploads/2012/03/identit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2586" y="76200"/>
            <a:ext cx="1577125" cy="18300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p:cNvGraphicFramePr/>
          <p:nvPr>
            <p:extLst>
              <p:ext uri="{D42A27DB-BD31-4B8C-83A1-F6EECF244321}">
                <p14:modId xmlns:p14="http://schemas.microsoft.com/office/powerpoint/2010/main" val="2241428931"/>
              </p:ext>
            </p:extLst>
          </p:nvPr>
        </p:nvGraphicFramePr>
        <p:xfrm>
          <a:off x="1600200" y="1752600"/>
          <a:ext cx="5257800"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4087884032"/>
              </p:ext>
            </p:extLst>
          </p:nvPr>
        </p:nvGraphicFramePr>
        <p:xfrm>
          <a:off x="1981200" y="4267200"/>
          <a:ext cx="5257800" cy="2438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p:cNvSpPr txBox="1"/>
          <p:nvPr/>
        </p:nvSpPr>
        <p:spPr>
          <a:xfrm>
            <a:off x="304800" y="1600200"/>
            <a:ext cx="3851119" cy="584775"/>
          </a:xfrm>
          <a:prstGeom prst="rect">
            <a:avLst/>
          </a:prstGeom>
          <a:noFill/>
        </p:spPr>
        <p:txBody>
          <a:bodyPr wrap="none" rtlCol="0">
            <a:spAutoFit/>
          </a:bodyPr>
          <a:lstStyle/>
          <a:p>
            <a:pPr defTabSz="914400" fontAlgn="auto">
              <a:spcBef>
                <a:spcPts val="0"/>
              </a:spcBef>
              <a:spcAft>
                <a:spcPts val="0"/>
              </a:spcAft>
            </a:pPr>
            <a:r>
              <a:rPr lang="en-US" sz="3200" b="1" u="sng" dirty="0" smtClean="0">
                <a:solidFill>
                  <a:srgbClr val="0070C0"/>
                </a:solidFill>
                <a:latin typeface="Calibri"/>
                <a:ea typeface="+mn-ea"/>
                <a:cs typeface="+mn-cs"/>
              </a:rPr>
              <a:t>MA APCD Release 4.0</a:t>
            </a:r>
            <a:endParaRPr lang="en-US" sz="3200" b="1" u="sng" dirty="0">
              <a:solidFill>
                <a:srgbClr val="0070C0"/>
              </a:solidFill>
              <a:latin typeface="Calibri"/>
              <a:ea typeface="+mn-ea"/>
              <a:cs typeface="+mn-cs"/>
            </a:endParaRPr>
          </a:p>
        </p:txBody>
      </p:sp>
      <p:sp>
        <p:nvSpPr>
          <p:cNvPr id="8" name="TextBox 7"/>
          <p:cNvSpPr txBox="1"/>
          <p:nvPr/>
        </p:nvSpPr>
        <p:spPr>
          <a:xfrm>
            <a:off x="304800" y="3886200"/>
            <a:ext cx="3851119" cy="584775"/>
          </a:xfrm>
          <a:prstGeom prst="rect">
            <a:avLst/>
          </a:prstGeom>
          <a:noFill/>
        </p:spPr>
        <p:txBody>
          <a:bodyPr wrap="none" rtlCol="0">
            <a:spAutoFit/>
          </a:bodyPr>
          <a:lstStyle/>
          <a:p>
            <a:pPr defTabSz="914400" fontAlgn="auto">
              <a:spcBef>
                <a:spcPts val="0"/>
              </a:spcBef>
              <a:spcAft>
                <a:spcPts val="0"/>
              </a:spcAft>
            </a:pPr>
            <a:r>
              <a:rPr lang="en-US" sz="3200" b="1" u="sng" dirty="0" smtClean="0">
                <a:solidFill>
                  <a:srgbClr val="C00000"/>
                </a:solidFill>
                <a:latin typeface="Calibri"/>
                <a:ea typeface="+mn-ea"/>
                <a:cs typeface="+mn-cs"/>
              </a:rPr>
              <a:t>MA APCD Release 5.0</a:t>
            </a:r>
            <a:endParaRPr lang="en-US" sz="3200" b="1" u="sng" dirty="0">
              <a:solidFill>
                <a:srgbClr val="C00000"/>
              </a:solidFill>
              <a:latin typeface="Calibri"/>
              <a:ea typeface="+mn-ea"/>
              <a:cs typeface="+mn-cs"/>
            </a:endParaRPr>
          </a:p>
        </p:txBody>
      </p:sp>
    </p:spTree>
    <p:extLst>
      <p:ext uri="{BB962C8B-B14F-4D97-AF65-F5344CB8AC3E}">
        <p14:creationId xmlns:p14="http://schemas.microsoft.com/office/powerpoint/2010/main" val="3312402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cdn.vectorstock.com/i/thumb-large/22/79/78022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76200"/>
            <a:ext cx="1885950" cy="19810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 y="228600"/>
            <a:ext cx="6553200" cy="960438"/>
          </a:xfrm>
        </p:spPr>
        <p:txBody>
          <a:bodyPr>
            <a:noAutofit/>
          </a:bodyPr>
          <a:lstStyle/>
          <a:p>
            <a:r>
              <a:rPr lang="en-US" sz="3200" b="1" dirty="0" smtClean="0">
                <a:solidFill>
                  <a:srgbClr val="0070C0"/>
                </a:solidFill>
              </a:rPr>
              <a:t>Has the Volume of MEIDs for Massachusetts Residents </a:t>
            </a:r>
            <a:r>
              <a:rPr lang="en-US" sz="3200" b="1" dirty="0" smtClean="0">
                <a:solidFill>
                  <a:srgbClr val="0070C0"/>
                </a:solidFill>
              </a:rPr>
              <a:t>Changed </a:t>
            </a:r>
            <a:r>
              <a:rPr lang="en-US" sz="3200" b="1" dirty="0" smtClean="0">
                <a:solidFill>
                  <a:srgbClr val="0070C0"/>
                </a:solidFill>
              </a:rPr>
              <a:t>by APCD Release? </a:t>
            </a:r>
            <a:endParaRPr lang="en-US" sz="3200" b="1" dirty="0">
              <a:solidFill>
                <a:srgbClr val="0070C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96823324"/>
              </p:ext>
            </p:extLst>
          </p:nvPr>
        </p:nvGraphicFramePr>
        <p:xfrm>
          <a:off x="0" y="1524000"/>
          <a:ext cx="84582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8950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1143000"/>
          </a:xfrm>
        </p:spPr>
        <p:txBody>
          <a:bodyPr>
            <a:noAutofit/>
          </a:bodyPr>
          <a:lstStyle/>
          <a:p>
            <a:r>
              <a:rPr lang="en-US" sz="3600" b="1" dirty="0">
                <a:solidFill>
                  <a:srgbClr val="0070C0"/>
                </a:solidFill>
              </a:rPr>
              <a:t>Has the Volume of MEIDs for Massachusetts Residents </a:t>
            </a:r>
            <a:r>
              <a:rPr lang="en-US" sz="3600" b="1" dirty="0" smtClean="0">
                <a:solidFill>
                  <a:srgbClr val="0070C0"/>
                </a:solidFill>
              </a:rPr>
              <a:t>Changed </a:t>
            </a:r>
            <a:r>
              <a:rPr lang="en-US" sz="3600" b="1" dirty="0">
                <a:solidFill>
                  <a:srgbClr val="0070C0"/>
                </a:solidFill>
              </a:rPr>
              <a:t>by APCD Release? </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8524415"/>
              </p:ext>
            </p:extLst>
          </p:nvPr>
        </p:nvGraphicFramePr>
        <p:xfrm>
          <a:off x="1219200" y="1600205"/>
          <a:ext cx="6629400" cy="4724388"/>
        </p:xfrm>
        <a:graphic>
          <a:graphicData uri="http://schemas.openxmlformats.org/drawingml/2006/table">
            <a:tbl>
              <a:tblPr>
                <a:tableStyleId>{793D81CF-94F2-401A-BA57-92F5A7B2D0C5}</a:tableStyleId>
              </a:tblPr>
              <a:tblGrid>
                <a:gridCol w="2298985"/>
                <a:gridCol w="1446775"/>
                <a:gridCol w="1412091"/>
                <a:gridCol w="1471549"/>
              </a:tblGrid>
              <a:tr h="248652">
                <a:tc>
                  <a:txBody>
                    <a:bodyPr/>
                    <a:lstStyle/>
                    <a:p>
                      <a:pPr algn="l" fontAlgn="b"/>
                      <a:r>
                        <a:rPr lang="en-US" sz="1400" b="1" u="none" strike="noStrike">
                          <a:effectLst/>
                        </a:rPr>
                        <a:t>COUNTY</a:t>
                      </a:r>
                      <a:endParaRPr lang="en-US" sz="1400" b="1" i="0" u="none" strike="noStrike">
                        <a:solidFill>
                          <a:srgbClr val="000000"/>
                        </a:solidFill>
                        <a:effectLst/>
                        <a:latin typeface="Calibri"/>
                      </a:endParaRPr>
                    </a:p>
                  </a:txBody>
                  <a:tcPr marL="9525" marR="9525" marT="9525" marB="0" anchor="b"/>
                </a:tc>
                <a:tc>
                  <a:txBody>
                    <a:bodyPr/>
                    <a:lstStyle/>
                    <a:p>
                      <a:pPr algn="ctr" fontAlgn="b"/>
                      <a:r>
                        <a:rPr lang="en-US" sz="1400" b="1" u="none" strike="noStrike">
                          <a:effectLst/>
                        </a:rPr>
                        <a:t>Release 3.0</a:t>
                      </a:r>
                      <a:endParaRPr lang="en-US" sz="1400" b="1" i="0" u="none" strike="noStrike">
                        <a:solidFill>
                          <a:srgbClr val="000000"/>
                        </a:solidFill>
                        <a:effectLst/>
                        <a:latin typeface="Calibri"/>
                      </a:endParaRPr>
                    </a:p>
                  </a:txBody>
                  <a:tcPr marL="9525" marR="9525" marT="9525" marB="0" anchor="b"/>
                </a:tc>
                <a:tc>
                  <a:txBody>
                    <a:bodyPr/>
                    <a:lstStyle/>
                    <a:p>
                      <a:pPr algn="ctr" fontAlgn="b"/>
                      <a:r>
                        <a:rPr lang="en-US" sz="1400" b="1" u="none" strike="noStrike">
                          <a:effectLst/>
                        </a:rPr>
                        <a:t>Release 4.0</a:t>
                      </a:r>
                      <a:endParaRPr lang="en-US" sz="1400" b="1" i="0" u="none" strike="noStrike">
                        <a:solidFill>
                          <a:srgbClr val="000000"/>
                        </a:solidFill>
                        <a:effectLst/>
                        <a:latin typeface="Calibri"/>
                      </a:endParaRPr>
                    </a:p>
                  </a:txBody>
                  <a:tcPr marL="9525" marR="9525" marT="9525" marB="0" anchor="b"/>
                </a:tc>
                <a:tc>
                  <a:txBody>
                    <a:bodyPr/>
                    <a:lstStyle/>
                    <a:p>
                      <a:pPr algn="ctr" fontAlgn="b"/>
                      <a:r>
                        <a:rPr lang="en-US" sz="1400" b="1" u="none" strike="noStrike" dirty="0">
                          <a:effectLst/>
                        </a:rPr>
                        <a:t>Release 5.0</a:t>
                      </a:r>
                      <a:endParaRPr lang="en-US" sz="1400" b="1" i="0" u="none" strike="noStrike" dirty="0">
                        <a:solidFill>
                          <a:srgbClr val="000000"/>
                        </a:solidFill>
                        <a:effectLst/>
                        <a:latin typeface="Calibri"/>
                      </a:endParaRPr>
                    </a:p>
                  </a:txBody>
                  <a:tcPr marL="9525" marR="9525" marT="9525" marB="0" anchor="b"/>
                </a:tc>
              </a:tr>
              <a:tr h="248652">
                <a:tc>
                  <a:txBody>
                    <a:bodyPr/>
                    <a:lstStyle/>
                    <a:p>
                      <a:pPr algn="l" fontAlgn="b"/>
                      <a:r>
                        <a:rPr lang="en-US" sz="1400" u="none" strike="noStrike">
                          <a:effectLst/>
                        </a:rPr>
                        <a:t>Barnstable</a:t>
                      </a:r>
                      <a:endParaRPr lang="en-US" sz="1400" b="1" i="0" u="none" strike="noStrike">
                        <a:solidFill>
                          <a:srgbClr val="000000"/>
                        </a:solidFill>
                        <a:effectLst/>
                        <a:latin typeface="Calibri"/>
                      </a:endParaRPr>
                    </a:p>
                  </a:txBody>
                  <a:tcPr marL="9525" marR="9525" marT="9525" marB="0" anchor="b"/>
                </a:tc>
                <a:tc>
                  <a:txBody>
                    <a:bodyPr/>
                    <a:lstStyle/>
                    <a:p>
                      <a:pPr algn="ctr" fontAlgn="ctr"/>
                      <a:r>
                        <a:rPr lang="en-US" sz="1400" u="none" strike="noStrike">
                          <a:effectLst/>
                        </a:rPr>
                        <a:t>3.30%</a:t>
                      </a:r>
                      <a:endParaRPr lang="en-US" sz="1400" b="0" i="0" u="none" strike="noStrike">
                        <a:solidFill>
                          <a:srgbClr val="000000"/>
                        </a:solidFill>
                        <a:effectLst/>
                        <a:latin typeface="Calibri"/>
                      </a:endParaRPr>
                    </a:p>
                  </a:txBody>
                  <a:tcPr marL="9525" marR="9525" marT="9525" marB="0" anchor="ctr"/>
                </a:tc>
                <a:tc>
                  <a:txBody>
                    <a:bodyPr/>
                    <a:lstStyle/>
                    <a:p>
                      <a:pPr algn="ctr" fontAlgn="ctr"/>
                      <a:r>
                        <a:rPr lang="en-US" sz="1400" u="none" strike="noStrike">
                          <a:effectLst/>
                        </a:rPr>
                        <a:t>3.30%</a:t>
                      </a:r>
                      <a:endParaRPr lang="en-US" sz="1400" b="0" i="0" u="none" strike="noStrike">
                        <a:solidFill>
                          <a:srgbClr val="000000"/>
                        </a:solidFill>
                        <a:effectLst/>
                        <a:latin typeface="Calibri"/>
                      </a:endParaRPr>
                    </a:p>
                  </a:txBody>
                  <a:tcPr marL="9525" marR="9525" marT="9525" marB="0" anchor="ctr"/>
                </a:tc>
                <a:tc>
                  <a:txBody>
                    <a:bodyPr/>
                    <a:lstStyle/>
                    <a:p>
                      <a:pPr algn="ctr" fontAlgn="ctr"/>
                      <a:r>
                        <a:rPr lang="en-US" sz="1400" u="none" strike="noStrike">
                          <a:effectLst/>
                        </a:rPr>
                        <a:t>3.30%</a:t>
                      </a:r>
                      <a:endParaRPr lang="en-US" sz="1400" b="0" i="0" u="none" strike="noStrike">
                        <a:solidFill>
                          <a:srgbClr val="000000"/>
                        </a:solidFill>
                        <a:effectLst/>
                        <a:latin typeface="Calibri"/>
                      </a:endParaRPr>
                    </a:p>
                  </a:txBody>
                  <a:tcPr marL="9525" marR="9525" marT="9525" marB="0" anchor="ctr"/>
                </a:tc>
              </a:tr>
              <a:tr h="248652">
                <a:tc>
                  <a:txBody>
                    <a:bodyPr/>
                    <a:lstStyle/>
                    <a:p>
                      <a:pPr algn="l" fontAlgn="b"/>
                      <a:r>
                        <a:rPr lang="en-US" sz="1400" u="none" strike="noStrike">
                          <a:effectLst/>
                        </a:rPr>
                        <a:t>Berkshire</a:t>
                      </a:r>
                      <a:endParaRPr lang="en-US" sz="1400" b="1" i="0" u="none" strike="noStrike">
                        <a:solidFill>
                          <a:srgbClr val="000000"/>
                        </a:solidFill>
                        <a:effectLst/>
                        <a:latin typeface="Calibri"/>
                      </a:endParaRPr>
                    </a:p>
                  </a:txBody>
                  <a:tcPr marL="9525" marR="9525" marT="9525" marB="0" anchor="b"/>
                </a:tc>
                <a:tc>
                  <a:txBody>
                    <a:bodyPr/>
                    <a:lstStyle/>
                    <a:p>
                      <a:pPr algn="ctr" fontAlgn="ctr"/>
                      <a:r>
                        <a:rPr lang="en-US" sz="1400" u="none" strike="noStrike">
                          <a:effectLst/>
                        </a:rPr>
                        <a:t>1.90%</a:t>
                      </a:r>
                      <a:endParaRPr lang="en-US" sz="1400" b="0" i="0" u="none" strike="noStrike">
                        <a:solidFill>
                          <a:srgbClr val="000000"/>
                        </a:solidFill>
                        <a:effectLst/>
                        <a:latin typeface="Calibri"/>
                      </a:endParaRPr>
                    </a:p>
                  </a:txBody>
                  <a:tcPr marL="9525" marR="9525" marT="9525" marB="0" anchor="ctr"/>
                </a:tc>
                <a:tc>
                  <a:txBody>
                    <a:bodyPr/>
                    <a:lstStyle/>
                    <a:p>
                      <a:pPr algn="ctr" fontAlgn="ctr"/>
                      <a:r>
                        <a:rPr lang="en-US" sz="1400" u="none" strike="noStrike">
                          <a:effectLst/>
                        </a:rPr>
                        <a:t>1.90%</a:t>
                      </a:r>
                      <a:endParaRPr lang="en-US" sz="1400" b="0" i="0" u="none" strike="noStrike">
                        <a:solidFill>
                          <a:srgbClr val="000000"/>
                        </a:solidFill>
                        <a:effectLst/>
                        <a:latin typeface="Calibri"/>
                      </a:endParaRPr>
                    </a:p>
                  </a:txBody>
                  <a:tcPr marL="9525" marR="9525" marT="9525" marB="0" anchor="ctr"/>
                </a:tc>
                <a:tc>
                  <a:txBody>
                    <a:bodyPr/>
                    <a:lstStyle/>
                    <a:p>
                      <a:pPr algn="ctr" fontAlgn="ctr"/>
                      <a:r>
                        <a:rPr lang="en-US" sz="1400" u="none" strike="noStrike">
                          <a:effectLst/>
                        </a:rPr>
                        <a:t>1.80%</a:t>
                      </a:r>
                      <a:endParaRPr lang="en-US" sz="1400" b="0" i="0" u="none" strike="noStrike">
                        <a:solidFill>
                          <a:srgbClr val="000000"/>
                        </a:solidFill>
                        <a:effectLst/>
                        <a:latin typeface="Calibri"/>
                      </a:endParaRPr>
                    </a:p>
                  </a:txBody>
                  <a:tcPr marL="9525" marR="9525" marT="9525" marB="0" anchor="ctr"/>
                </a:tc>
              </a:tr>
              <a:tr h="248652">
                <a:tc>
                  <a:txBody>
                    <a:bodyPr/>
                    <a:lstStyle/>
                    <a:p>
                      <a:pPr algn="l" fontAlgn="b"/>
                      <a:r>
                        <a:rPr lang="en-US" sz="1400" u="none" strike="noStrike">
                          <a:effectLst/>
                        </a:rPr>
                        <a:t>Bristol</a:t>
                      </a:r>
                      <a:endParaRPr lang="en-US" sz="1400" b="1" i="0" u="none" strike="noStrike">
                        <a:solidFill>
                          <a:srgbClr val="000000"/>
                        </a:solidFill>
                        <a:effectLst/>
                        <a:latin typeface="Calibri"/>
                      </a:endParaRPr>
                    </a:p>
                  </a:txBody>
                  <a:tcPr marL="9525" marR="9525" marT="9525" marB="0" anchor="b"/>
                </a:tc>
                <a:tc>
                  <a:txBody>
                    <a:bodyPr/>
                    <a:lstStyle/>
                    <a:p>
                      <a:pPr algn="ctr" fontAlgn="ctr"/>
                      <a:r>
                        <a:rPr lang="en-US" sz="1400" u="none" strike="noStrike">
                          <a:effectLst/>
                        </a:rPr>
                        <a:t>7.70%</a:t>
                      </a:r>
                      <a:endParaRPr lang="en-US" sz="1400" b="0" i="0" u="none" strike="noStrike">
                        <a:solidFill>
                          <a:srgbClr val="000000"/>
                        </a:solidFill>
                        <a:effectLst/>
                        <a:latin typeface="Calibri"/>
                      </a:endParaRPr>
                    </a:p>
                  </a:txBody>
                  <a:tcPr marL="9525" marR="9525" marT="9525" marB="0" anchor="ctr"/>
                </a:tc>
                <a:tc>
                  <a:txBody>
                    <a:bodyPr/>
                    <a:lstStyle/>
                    <a:p>
                      <a:pPr algn="ctr" fontAlgn="ctr"/>
                      <a:r>
                        <a:rPr lang="en-US" sz="1400" u="none" strike="noStrike">
                          <a:effectLst/>
                        </a:rPr>
                        <a:t>7.70%</a:t>
                      </a:r>
                      <a:endParaRPr lang="en-US" sz="1400" b="0" i="0" u="none" strike="noStrike">
                        <a:solidFill>
                          <a:srgbClr val="000000"/>
                        </a:solidFill>
                        <a:effectLst/>
                        <a:latin typeface="Calibri"/>
                      </a:endParaRPr>
                    </a:p>
                  </a:txBody>
                  <a:tcPr marL="9525" marR="9525" marT="9525" marB="0" anchor="ctr"/>
                </a:tc>
                <a:tc>
                  <a:txBody>
                    <a:bodyPr/>
                    <a:lstStyle/>
                    <a:p>
                      <a:pPr algn="ctr" fontAlgn="ctr"/>
                      <a:r>
                        <a:rPr lang="en-US" sz="1400" u="none" strike="noStrike">
                          <a:effectLst/>
                        </a:rPr>
                        <a:t>7.70%</a:t>
                      </a:r>
                      <a:endParaRPr lang="en-US" sz="1400" b="0" i="0" u="none" strike="noStrike">
                        <a:solidFill>
                          <a:srgbClr val="000000"/>
                        </a:solidFill>
                        <a:effectLst/>
                        <a:latin typeface="Calibri"/>
                      </a:endParaRPr>
                    </a:p>
                  </a:txBody>
                  <a:tcPr marL="9525" marR="9525" marT="9525" marB="0" anchor="ctr"/>
                </a:tc>
              </a:tr>
              <a:tr h="248652">
                <a:tc>
                  <a:txBody>
                    <a:bodyPr/>
                    <a:lstStyle/>
                    <a:p>
                      <a:pPr algn="l" fontAlgn="b"/>
                      <a:r>
                        <a:rPr lang="en-US" sz="1400" u="none" strike="noStrike">
                          <a:effectLst/>
                        </a:rPr>
                        <a:t>Dukes</a:t>
                      </a:r>
                      <a:endParaRPr lang="en-US" sz="1400" b="1" i="0" u="none" strike="noStrike">
                        <a:solidFill>
                          <a:srgbClr val="000000"/>
                        </a:solidFill>
                        <a:effectLst/>
                        <a:latin typeface="Calibri"/>
                      </a:endParaRPr>
                    </a:p>
                  </a:txBody>
                  <a:tcPr marL="9525" marR="9525" marT="9525" marB="0" anchor="b"/>
                </a:tc>
                <a:tc>
                  <a:txBody>
                    <a:bodyPr/>
                    <a:lstStyle/>
                    <a:p>
                      <a:pPr algn="ctr" fontAlgn="ctr"/>
                      <a:r>
                        <a:rPr lang="en-US" sz="1400" u="none" strike="noStrike">
                          <a:effectLst/>
                        </a:rPr>
                        <a:t>0.30%</a:t>
                      </a:r>
                      <a:endParaRPr lang="en-US" sz="1400" b="0" i="0" u="none" strike="noStrike">
                        <a:solidFill>
                          <a:srgbClr val="000000"/>
                        </a:solidFill>
                        <a:effectLst/>
                        <a:latin typeface="Calibri"/>
                      </a:endParaRPr>
                    </a:p>
                  </a:txBody>
                  <a:tcPr marL="9525" marR="9525" marT="9525" marB="0" anchor="ctr"/>
                </a:tc>
                <a:tc>
                  <a:txBody>
                    <a:bodyPr/>
                    <a:lstStyle/>
                    <a:p>
                      <a:pPr algn="ctr" fontAlgn="ctr"/>
                      <a:r>
                        <a:rPr lang="en-US" sz="1400" u="none" strike="noStrike">
                          <a:effectLst/>
                        </a:rPr>
                        <a:t>0.30%</a:t>
                      </a:r>
                      <a:endParaRPr lang="en-US" sz="1400" b="0" i="0" u="none" strike="noStrike">
                        <a:solidFill>
                          <a:srgbClr val="000000"/>
                        </a:solidFill>
                        <a:effectLst/>
                        <a:latin typeface="Calibri"/>
                      </a:endParaRPr>
                    </a:p>
                  </a:txBody>
                  <a:tcPr marL="9525" marR="9525" marT="9525" marB="0" anchor="ctr"/>
                </a:tc>
                <a:tc>
                  <a:txBody>
                    <a:bodyPr/>
                    <a:lstStyle/>
                    <a:p>
                      <a:pPr algn="ctr" fontAlgn="ctr"/>
                      <a:r>
                        <a:rPr lang="en-US" sz="1400" u="none" strike="noStrike">
                          <a:effectLst/>
                        </a:rPr>
                        <a:t>0.30%</a:t>
                      </a:r>
                      <a:endParaRPr lang="en-US" sz="1400" b="0" i="0" u="none" strike="noStrike">
                        <a:solidFill>
                          <a:srgbClr val="000000"/>
                        </a:solidFill>
                        <a:effectLst/>
                        <a:latin typeface="Calibri"/>
                      </a:endParaRPr>
                    </a:p>
                  </a:txBody>
                  <a:tcPr marL="9525" marR="9525" marT="9525" marB="0" anchor="ctr"/>
                </a:tc>
              </a:tr>
              <a:tr h="248652">
                <a:tc>
                  <a:txBody>
                    <a:bodyPr/>
                    <a:lstStyle/>
                    <a:p>
                      <a:pPr algn="l" fontAlgn="b"/>
                      <a:r>
                        <a:rPr lang="en-US" sz="1400" u="none" strike="noStrike">
                          <a:effectLst/>
                        </a:rPr>
                        <a:t>Essex</a:t>
                      </a:r>
                      <a:endParaRPr lang="en-US" sz="1400" b="1" i="0" u="none" strike="noStrike">
                        <a:solidFill>
                          <a:srgbClr val="000000"/>
                        </a:solidFill>
                        <a:effectLst/>
                        <a:latin typeface="Calibri"/>
                      </a:endParaRPr>
                    </a:p>
                  </a:txBody>
                  <a:tcPr marL="9525" marR="9525" marT="9525" marB="0" anchor="b"/>
                </a:tc>
                <a:tc>
                  <a:txBody>
                    <a:bodyPr/>
                    <a:lstStyle/>
                    <a:p>
                      <a:pPr algn="ctr" fontAlgn="ctr"/>
                      <a:r>
                        <a:rPr lang="en-US" sz="1400" u="none" strike="noStrike">
                          <a:effectLst/>
                        </a:rPr>
                        <a:t>11.10%</a:t>
                      </a:r>
                      <a:endParaRPr lang="en-US" sz="1400" b="0" i="0" u="none" strike="noStrike">
                        <a:solidFill>
                          <a:srgbClr val="000000"/>
                        </a:solidFill>
                        <a:effectLst/>
                        <a:latin typeface="Calibri"/>
                      </a:endParaRPr>
                    </a:p>
                  </a:txBody>
                  <a:tcPr marL="9525" marR="9525" marT="9525" marB="0" anchor="ctr"/>
                </a:tc>
                <a:tc>
                  <a:txBody>
                    <a:bodyPr/>
                    <a:lstStyle/>
                    <a:p>
                      <a:pPr algn="ctr" fontAlgn="ctr"/>
                      <a:r>
                        <a:rPr lang="en-US" sz="1400" u="none" strike="noStrike">
                          <a:effectLst/>
                        </a:rPr>
                        <a:t>11.10%</a:t>
                      </a:r>
                      <a:endParaRPr lang="en-US" sz="1400" b="0" i="0" u="none" strike="noStrike">
                        <a:solidFill>
                          <a:srgbClr val="000000"/>
                        </a:solidFill>
                        <a:effectLst/>
                        <a:latin typeface="Calibri"/>
                      </a:endParaRPr>
                    </a:p>
                  </a:txBody>
                  <a:tcPr marL="9525" marR="9525" marT="9525" marB="0" anchor="ctr"/>
                </a:tc>
                <a:tc>
                  <a:txBody>
                    <a:bodyPr/>
                    <a:lstStyle/>
                    <a:p>
                      <a:pPr algn="ctr" fontAlgn="ctr"/>
                      <a:r>
                        <a:rPr lang="en-US" sz="1400" u="none" strike="noStrike">
                          <a:effectLst/>
                        </a:rPr>
                        <a:t>11.10%</a:t>
                      </a:r>
                      <a:endParaRPr lang="en-US" sz="1400" b="0" i="0" u="none" strike="noStrike">
                        <a:solidFill>
                          <a:srgbClr val="000000"/>
                        </a:solidFill>
                        <a:effectLst/>
                        <a:latin typeface="Calibri"/>
                      </a:endParaRPr>
                    </a:p>
                  </a:txBody>
                  <a:tcPr marL="9525" marR="9525" marT="9525" marB="0" anchor="ctr"/>
                </a:tc>
              </a:tr>
              <a:tr h="248652">
                <a:tc>
                  <a:txBody>
                    <a:bodyPr/>
                    <a:lstStyle/>
                    <a:p>
                      <a:pPr algn="l" fontAlgn="b"/>
                      <a:r>
                        <a:rPr lang="en-US" sz="1400" u="none" strike="noStrike">
                          <a:effectLst/>
                        </a:rPr>
                        <a:t>Franklin</a:t>
                      </a:r>
                      <a:endParaRPr lang="en-US" sz="1400" b="1" i="0" u="none" strike="noStrike">
                        <a:solidFill>
                          <a:srgbClr val="000000"/>
                        </a:solidFill>
                        <a:effectLst/>
                        <a:latin typeface="Calibri"/>
                      </a:endParaRPr>
                    </a:p>
                  </a:txBody>
                  <a:tcPr marL="9525" marR="9525" marT="9525" marB="0" anchor="b"/>
                </a:tc>
                <a:tc>
                  <a:txBody>
                    <a:bodyPr/>
                    <a:lstStyle/>
                    <a:p>
                      <a:pPr algn="ctr" fontAlgn="ctr"/>
                      <a:r>
                        <a:rPr lang="en-US" sz="1400" u="none" strike="noStrike">
                          <a:effectLst/>
                        </a:rPr>
                        <a:t>1.10%</a:t>
                      </a:r>
                      <a:endParaRPr lang="en-US" sz="1400" b="0" i="0" u="none" strike="noStrike">
                        <a:solidFill>
                          <a:srgbClr val="000000"/>
                        </a:solidFill>
                        <a:effectLst/>
                        <a:latin typeface="Calibri"/>
                      </a:endParaRPr>
                    </a:p>
                  </a:txBody>
                  <a:tcPr marL="9525" marR="9525" marT="9525" marB="0" anchor="ctr"/>
                </a:tc>
                <a:tc>
                  <a:txBody>
                    <a:bodyPr/>
                    <a:lstStyle/>
                    <a:p>
                      <a:pPr algn="ctr" fontAlgn="ctr"/>
                      <a:r>
                        <a:rPr lang="en-US" sz="1400" u="none" strike="noStrike">
                          <a:effectLst/>
                        </a:rPr>
                        <a:t>1.10%</a:t>
                      </a:r>
                      <a:endParaRPr lang="en-US" sz="1400" b="0" i="0" u="none" strike="noStrike">
                        <a:solidFill>
                          <a:srgbClr val="000000"/>
                        </a:solidFill>
                        <a:effectLst/>
                        <a:latin typeface="Calibri"/>
                      </a:endParaRPr>
                    </a:p>
                  </a:txBody>
                  <a:tcPr marL="9525" marR="9525" marT="9525" marB="0" anchor="ctr"/>
                </a:tc>
                <a:tc>
                  <a:txBody>
                    <a:bodyPr/>
                    <a:lstStyle/>
                    <a:p>
                      <a:pPr algn="ctr" fontAlgn="ctr"/>
                      <a:r>
                        <a:rPr lang="en-US" sz="1400" u="none" strike="noStrike">
                          <a:effectLst/>
                        </a:rPr>
                        <a:t>1.10%</a:t>
                      </a:r>
                      <a:endParaRPr lang="en-US" sz="1400" b="0" i="0" u="none" strike="noStrike">
                        <a:solidFill>
                          <a:srgbClr val="000000"/>
                        </a:solidFill>
                        <a:effectLst/>
                        <a:latin typeface="Calibri"/>
                      </a:endParaRPr>
                    </a:p>
                  </a:txBody>
                  <a:tcPr marL="9525" marR="9525" marT="9525" marB="0" anchor="ctr"/>
                </a:tc>
              </a:tr>
              <a:tr h="248652">
                <a:tc>
                  <a:txBody>
                    <a:bodyPr/>
                    <a:lstStyle/>
                    <a:p>
                      <a:pPr algn="l" fontAlgn="b"/>
                      <a:r>
                        <a:rPr lang="en-US" sz="1400" u="none" strike="noStrike">
                          <a:effectLst/>
                        </a:rPr>
                        <a:t>Hampden</a:t>
                      </a:r>
                      <a:endParaRPr lang="en-US" sz="1400" b="1" i="0" u="none" strike="noStrike">
                        <a:solidFill>
                          <a:srgbClr val="000000"/>
                        </a:solidFill>
                        <a:effectLst/>
                        <a:latin typeface="Calibri"/>
                      </a:endParaRPr>
                    </a:p>
                  </a:txBody>
                  <a:tcPr marL="9525" marR="9525" marT="9525" marB="0" anchor="b"/>
                </a:tc>
                <a:tc>
                  <a:txBody>
                    <a:bodyPr/>
                    <a:lstStyle/>
                    <a:p>
                      <a:pPr algn="ctr" fontAlgn="ctr"/>
                      <a:r>
                        <a:rPr lang="en-US" sz="1400" u="none" strike="noStrike">
                          <a:effectLst/>
                        </a:rPr>
                        <a:t>6.90%</a:t>
                      </a:r>
                      <a:endParaRPr lang="en-US" sz="1400" b="0" i="0" u="none" strike="noStrike">
                        <a:solidFill>
                          <a:srgbClr val="000000"/>
                        </a:solidFill>
                        <a:effectLst/>
                        <a:latin typeface="Calibri"/>
                      </a:endParaRPr>
                    </a:p>
                  </a:txBody>
                  <a:tcPr marL="9525" marR="9525" marT="9525" marB="0" anchor="ctr"/>
                </a:tc>
                <a:tc>
                  <a:txBody>
                    <a:bodyPr/>
                    <a:lstStyle/>
                    <a:p>
                      <a:pPr algn="ctr" fontAlgn="ctr"/>
                      <a:r>
                        <a:rPr lang="en-US" sz="1400" u="none" strike="noStrike">
                          <a:effectLst/>
                        </a:rPr>
                        <a:t>6.70%</a:t>
                      </a:r>
                      <a:endParaRPr lang="en-US" sz="1400" b="0" i="0" u="none" strike="noStrike">
                        <a:solidFill>
                          <a:srgbClr val="000000"/>
                        </a:solidFill>
                        <a:effectLst/>
                        <a:latin typeface="Calibri"/>
                      </a:endParaRPr>
                    </a:p>
                  </a:txBody>
                  <a:tcPr marL="9525" marR="9525" marT="9525" marB="0" anchor="ctr"/>
                </a:tc>
                <a:tc>
                  <a:txBody>
                    <a:bodyPr/>
                    <a:lstStyle/>
                    <a:p>
                      <a:pPr algn="ctr" fontAlgn="ctr"/>
                      <a:r>
                        <a:rPr lang="en-US" sz="1400" u="none" strike="noStrike">
                          <a:effectLst/>
                        </a:rPr>
                        <a:t>6.60%</a:t>
                      </a:r>
                      <a:endParaRPr lang="en-US" sz="1400" b="0" i="0" u="none" strike="noStrike">
                        <a:solidFill>
                          <a:srgbClr val="000000"/>
                        </a:solidFill>
                        <a:effectLst/>
                        <a:latin typeface="Calibri"/>
                      </a:endParaRPr>
                    </a:p>
                  </a:txBody>
                  <a:tcPr marL="9525" marR="9525" marT="9525" marB="0" anchor="ctr"/>
                </a:tc>
              </a:tr>
              <a:tr h="248652">
                <a:tc>
                  <a:txBody>
                    <a:bodyPr/>
                    <a:lstStyle/>
                    <a:p>
                      <a:pPr algn="l" fontAlgn="b"/>
                      <a:r>
                        <a:rPr lang="en-US" sz="1400" u="none" strike="noStrike">
                          <a:effectLst/>
                        </a:rPr>
                        <a:t>Hampshire</a:t>
                      </a:r>
                      <a:endParaRPr lang="en-US" sz="1400" b="1" i="0" u="none" strike="noStrike">
                        <a:solidFill>
                          <a:srgbClr val="000000"/>
                        </a:solidFill>
                        <a:effectLst/>
                        <a:latin typeface="Calibri"/>
                      </a:endParaRPr>
                    </a:p>
                  </a:txBody>
                  <a:tcPr marL="9525" marR="9525" marT="9525" marB="0" anchor="b"/>
                </a:tc>
                <a:tc>
                  <a:txBody>
                    <a:bodyPr/>
                    <a:lstStyle/>
                    <a:p>
                      <a:pPr algn="ctr" fontAlgn="ctr"/>
                      <a:r>
                        <a:rPr lang="en-US" sz="1400" u="none" strike="noStrike">
                          <a:effectLst/>
                        </a:rPr>
                        <a:t>2.40%</a:t>
                      </a:r>
                      <a:endParaRPr lang="en-US" sz="1400" b="0" i="0" u="none" strike="noStrike">
                        <a:solidFill>
                          <a:srgbClr val="000000"/>
                        </a:solidFill>
                        <a:effectLst/>
                        <a:latin typeface="Calibri"/>
                      </a:endParaRPr>
                    </a:p>
                  </a:txBody>
                  <a:tcPr marL="9525" marR="9525" marT="9525" marB="0" anchor="ctr"/>
                </a:tc>
                <a:tc>
                  <a:txBody>
                    <a:bodyPr/>
                    <a:lstStyle/>
                    <a:p>
                      <a:pPr algn="ctr" fontAlgn="ctr"/>
                      <a:r>
                        <a:rPr lang="en-US" sz="1400" u="none" strike="noStrike">
                          <a:effectLst/>
                        </a:rPr>
                        <a:t>2.40%</a:t>
                      </a:r>
                      <a:endParaRPr lang="en-US" sz="1400" b="0" i="0" u="none" strike="noStrike">
                        <a:solidFill>
                          <a:srgbClr val="000000"/>
                        </a:solidFill>
                        <a:effectLst/>
                        <a:latin typeface="Calibri"/>
                      </a:endParaRPr>
                    </a:p>
                  </a:txBody>
                  <a:tcPr marL="9525" marR="9525" marT="9525" marB="0" anchor="ctr"/>
                </a:tc>
                <a:tc>
                  <a:txBody>
                    <a:bodyPr/>
                    <a:lstStyle/>
                    <a:p>
                      <a:pPr algn="ctr" fontAlgn="ctr"/>
                      <a:r>
                        <a:rPr lang="en-US" sz="1400" u="none" strike="noStrike">
                          <a:effectLst/>
                        </a:rPr>
                        <a:t>2.40%</a:t>
                      </a:r>
                      <a:endParaRPr lang="en-US" sz="1400" b="0" i="0" u="none" strike="noStrike">
                        <a:solidFill>
                          <a:srgbClr val="000000"/>
                        </a:solidFill>
                        <a:effectLst/>
                        <a:latin typeface="Calibri"/>
                      </a:endParaRPr>
                    </a:p>
                  </a:txBody>
                  <a:tcPr marL="9525" marR="9525" marT="9525" marB="0" anchor="ctr"/>
                </a:tc>
              </a:tr>
              <a:tr h="248652">
                <a:tc>
                  <a:txBody>
                    <a:bodyPr/>
                    <a:lstStyle/>
                    <a:p>
                      <a:pPr algn="l" fontAlgn="b"/>
                      <a:r>
                        <a:rPr lang="en-US" sz="1400" u="none" strike="noStrike">
                          <a:effectLst/>
                        </a:rPr>
                        <a:t>Middlesex</a:t>
                      </a:r>
                      <a:endParaRPr lang="en-US" sz="1400" b="1" i="0" u="none" strike="noStrike">
                        <a:solidFill>
                          <a:srgbClr val="000000"/>
                        </a:solidFill>
                        <a:effectLst/>
                        <a:latin typeface="Calibri"/>
                      </a:endParaRPr>
                    </a:p>
                  </a:txBody>
                  <a:tcPr marL="9525" marR="9525" marT="9525" marB="0" anchor="b"/>
                </a:tc>
                <a:tc>
                  <a:txBody>
                    <a:bodyPr/>
                    <a:lstStyle/>
                    <a:p>
                      <a:pPr algn="ctr" fontAlgn="ctr"/>
                      <a:r>
                        <a:rPr lang="en-US" sz="1400" u="none" strike="noStrike">
                          <a:effectLst/>
                        </a:rPr>
                        <a:t>23.20%</a:t>
                      </a:r>
                      <a:endParaRPr lang="en-US" sz="1400" b="0" i="0" u="none" strike="noStrike">
                        <a:solidFill>
                          <a:srgbClr val="000000"/>
                        </a:solidFill>
                        <a:effectLst/>
                        <a:latin typeface="Calibri"/>
                      </a:endParaRPr>
                    </a:p>
                  </a:txBody>
                  <a:tcPr marL="9525" marR="9525" marT="9525" marB="0" anchor="ctr"/>
                </a:tc>
                <a:tc>
                  <a:txBody>
                    <a:bodyPr/>
                    <a:lstStyle/>
                    <a:p>
                      <a:pPr algn="ctr" fontAlgn="ctr"/>
                      <a:r>
                        <a:rPr lang="en-US" sz="1400" u="none" strike="noStrike">
                          <a:effectLst/>
                        </a:rPr>
                        <a:t>23.20%</a:t>
                      </a:r>
                      <a:endParaRPr lang="en-US" sz="1400" b="0" i="0" u="none" strike="noStrike">
                        <a:solidFill>
                          <a:srgbClr val="000000"/>
                        </a:solidFill>
                        <a:effectLst/>
                        <a:latin typeface="Calibri"/>
                      </a:endParaRPr>
                    </a:p>
                  </a:txBody>
                  <a:tcPr marL="9525" marR="9525" marT="9525" marB="0" anchor="ctr"/>
                </a:tc>
                <a:tc>
                  <a:txBody>
                    <a:bodyPr/>
                    <a:lstStyle/>
                    <a:p>
                      <a:pPr algn="ctr" fontAlgn="ctr"/>
                      <a:r>
                        <a:rPr lang="en-US" sz="1400" u="none" strike="noStrike">
                          <a:effectLst/>
                        </a:rPr>
                        <a:t>23.20%</a:t>
                      </a:r>
                      <a:endParaRPr lang="en-US" sz="1400" b="0" i="0" u="none" strike="noStrike">
                        <a:solidFill>
                          <a:srgbClr val="000000"/>
                        </a:solidFill>
                        <a:effectLst/>
                        <a:latin typeface="Calibri"/>
                      </a:endParaRPr>
                    </a:p>
                  </a:txBody>
                  <a:tcPr marL="9525" marR="9525" marT="9525" marB="0" anchor="ctr"/>
                </a:tc>
              </a:tr>
              <a:tr h="248652">
                <a:tc>
                  <a:txBody>
                    <a:bodyPr/>
                    <a:lstStyle/>
                    <a:p>
                      <a:pPr algn="l" fontAlgn="b"/>
                      <a:r>
                        <a:rPr lang="en-US" sz="1400" u="none" strike="noStrike">
                          <a:effectLst/>
                        </a:rPr>
                        <a:t>Nantucket</a:t>
                      </a:r>
                      <a:endParaRPr lang="en-US" sz="1400" b="1" i="0" u="none" strike="noStrike">
                        <a:solidFill>
                          <a:srgbClr val="000000"/>
                        </a:solidFill>
                        <a:effectLst/>
                        <a:latin typeface="Calibri"/>
                      </a:endParaRPr>
                    </a:p>
                  </a:txBody>
                  <a:tcPr marL="9525" marR="9525" marT="9525" marB="0" anchor="b"/>
                </a:tc>
                <a:tc>
                  <a:txBody>
                    <a:bodyPr/>
                    <a:lstStyle/>
                    <a:p>
                      <a:pPr algn="ctr" fontAlgn="ctr"/>
                      <a:r>
                        <a:rPr lang="en-US" sz="1400" u="none" strike="noStrike">
                          <a:effectLst/>
                        </a:rPr>
                        <a:t>0.20%</a:t>
                      </a:r>
                      <a:endParaRPr lang="en-US" sz="1400" b="0" i="0" u="none" strike="noStrike">
                        <a:solidFill>
                          <a:srgbClr val="000000"/>
                        </a:solidFill>
                        <a:effectLst/>
                        <a:latin typeface="Calibri"/>
                      </a:endParaRPr>
                    </a:p>
                  </a:txBody>
                  <a:tcPr marL="9525" marR="9525" marT="9525" marB="0" anchor="ctr"/>
                </a:tc>
                <a:tc>
                  <a:txBody>
                    <a:bodyPr/>
                    <a:lstStyle/>
                    <a:p>
                      <a:pPr algn="ctr" fontAlgn="ctr"/>
                      <a:r>
                        <a:rPr lang="en-US" sz="1400" u="none" strike="noStrike">
                          <a:effectLst/>
                        </a:rPr>
                        <a:t>0.20%</a:t>
                      </a:r>
                      <a:endParaRPr lang="en-US" sz="1400" b="0" i="0" u="none" strike="noStrike">
                        <a:solidFill>
                          <a:srgbClr val="000000"/>
                        </a:solidFill>
                        <a:effectLst/>
                        <a:latin typeface="Calibri"/>
                      </a:endParaRPr>
                    </a:p>
                  </a:txBody>
                  <a:tcPr marL="9525" marR="9525" marT="9525" marB="0" anchor="ctr"/>
                </a:tc>
                <a:tc>
                  <a:txBody>
                    <a:bodyPr/>
                    <a:lstStyle/>
                    <a:p>
                      <a:pPr algn="ctr" fontAlgn="ctr"/>
                      <a:r>
                        <a:rPr lang="en-US" sz="1400" u="none" strike="noStrike">
                          <a:effectLst/>
                        </a:rPr>
                        <a:t>0.20%</a:t>
                      </a:r>
                      <a:endParaRPr lang="en-US" sz="1400" b="0" i="0" u="none" strike="noStrike">
                        <a:solidFill>
                          <a:srgbClr val="000000"/>
                        </a:solidFill>
                        <a:effectLst/>
                        <a:latin typeface="Calibri"/>
                      </a:endParaRPr>
                    </a:p>
                  </a:txBody>
                  <a:tcPr marL="9525" marR="9525" marT="9525" marB="0" anchor="ctr"/>
                </a:tc>
              </a:tr>
              <a:tr h="248652">
                <a:tc>
                  <a:txBody>
                    <a:bodyPr/>
                    <a:lstStyle/>
                    <a:p>
                      <a:pPr algn="l" fontAlgn="b"/>
                      <a:r>
                        <a:rPr lang="en-US" sz="1400" u="none" strike="noStrike">
                          <a:effectLst/>
                        </a:rPr>
                        <a:t>Norfolk</a:t>
                      </a:r>
                      <a:endParaRPr lang="en-US" sz="1400" b="1" i="0" u="none" strike="noStrike">
                        <a:solidFill>
                          <a:srgbClr val="000000"/>
                        </a:solidFill>
                        <a:effectLst/>
                        <a:latin typeface="Calibri"/>
                      </a:endParaRPr>
                    </a:p>
                  </a:txBody>
                  <a:tcPr marL="9525" marR="9525" marT="9525" marB="0" anchor="b"/>
                </a:tc>
                <a:tc>
                  <a:txBody>
                    <a:bodyPr/>
                    <a:lstStyle/>
                    <a:p>
                      <a:pPr algn="ctr" fontAlgn="ctr"/>
                      <a:r>
                        <a:rPr lang="en-US" sz="1400" u="none" strike="noStrike">
                          <a:effectLst/>
                        </a:rPr>
                        <a:t>10.30%</a:t>
                      </a:r>
                      <a:endParaRPr lang="en-US" sz="1400" b="0" i="0" u="none" strike="noStrike">
                        <a:solidFill>
                          <a:srgbClr val="000000"/>
                        </a:solidFill>
                        <a:effectLst/>
                        <a:latin typeface="Calibri"/>
                      </a:endParaRPr>
                    </a:p>
                  </a:txBody>
                  <a:tcPr marL="9525" marR="9525" marT="9525" marB="0" anchor="ctr"/>
                </a:tc>
                <a:tc>
                  <a:txBody>
                    <a:bodyPr/>
                    <a:lstStyle/>
                    <a:p>
                      <a:pPr algn="ctr" fontAlgn="ctr"/>
                      <a:r>
                        <a:rPr lang="en-US" sz="1400" u="none" strike="noStrike">
                          <a:effectLst/>
                        </a:rPr>
                        <a:t>10.30%</a:t>
                      </a:r>
                      <a:endParaRPr lang="en-US" sz="1400" b="0" i="0" u="none" strike="noStrike">
                        <a:solidFill>
                          <a:srgbClr val="000000"/>
                        </a:solidFill>
                        <a:effectLst/>
                        <a:latin typeface="Calibri"/>
                      </a:endParaRPr>
                    </a:p>
                  </a:txBody>
                  <a:tcPr marL="9525" marR="9525" marT="9525" marB="0" anchor="ctr"/>
                </a:tc>
                <a:tc>
                  <a:txBody>
                    <a:bodyPr/>
                    <a:lstStyle/>
                    <a:p>
                      <a:pPr algn="ctr" fontAlgn="ctr"/>
                      <a:r>
                        <a:rPr lang="en-US" sz="1400" u="none" strike="noStrike">
                          <a:effectLst/>
                        </a:rPr>
                        <a:t>10.30%</a:t>
                      </a:r>
                      <a:endParaRPr lang="en-US" sz="1400" b="0" i="0" u="none" strike="noStrike">
                        <a:solidFill>
                          <a:srgbClr val="000000"/>
                        </a:solidFill>
                        <a:effectLst/>
                        <a:latin typeface="Calibri"/>
                      </a:endParaRPr>
                    </a:p>
                  </a:txBody>
                  <a:tcPr marL="9525" marR="9525" marT="9525" marB="0" anchor="ctr"/>
                </a:tc>
              </a:tr>
              <a:tr h="248652">
                <a:tc>
                  <a:txBody>
                    <a:bodyPr/>
                    <a:lstStyle/>
                    <a:p>
                      <a:pPr algn="l" fontAlgn="b"/>
                      <a:r>
                        <a:rPr lang="en-US" sz="1400" u="none" strike="noStrike">
                          <a:effectLst/>
                        </a:rPr>
                        <a:t>Plymouth</a:t>
                      </a:r>
                      <a:endParaRPr lang="en-US" sz="1400" b="1" i="0" u="none" strike="noStrike">
                        <a:solidFill>
                          <a:srgbClr val="000000"/>
                        </a:solidFill>
                        <a:effectLst/>
                        <a:latin typeface="Calibri"/>
                      </a:endParaRPr>
                    </a:p>
                  </a:txBody>
                  <a:tcPr marL="9525" marR="9525" marT="9525" marB="0" anchor="b"/>
                </a:tc>
                <a:tc>
                  <a:txBody>
                    <a:bodyPr/>
                    <a:lstStyle/>
                    <a:p>
                      <a:pPr algn="ctr" fontAlgn="ctr"/>
                      <a:r>
                        <a:rPr lang="en-US" sz="1400" u="none" strike="noStrike">
                          <a:effectLst/>
                        </a:rPr>
                        <a:t>7.20%</a:t>
                      </a:r>
                      <a:endParaRPr lang="en-US" sz="1400" b="0" i="0" u="none" strike="noStrike">
                        <a:solidFill>
                          <a:srgbClr val="000000"/>
                        </a:solidFill>
                        <a:effectLst/>
                        <a:latin typeface="Calibri"/>
                      </a:endParaRPr>
                    </a:p>
                  </a:txBody>
                  <a:tcPr marL="9525" marR="9525" marT="9525" marB="0" anchor="ctr"/>
                </a:tc>
                <a:tc>
                  <a:txBody>
                    <a:bodyPr/>
                    <a:lstStyle/>
                    <a:p>
                      <a:pPr algn="ctr" fontAlgn="ctr"/>
                      <a:r>
                        <a:rPr lang="en-US" sz="1400" u="none" strike="noStrike">
                          <a:effectLst/>
                        </a:rPr>
                        <a:t>7.10%</a:t>
                      </a:r>
                      <a:endParaRPr lang="en-US" sz="1400" b="0" i="0" u="none" strike="noStrike">
                        <a:solidFill>
                          <a:srgbClr val="000000"/>
                        </a:solidFill>
                        <a:effectLst/>
                        <a:latin typeface="Calibri"/>
                      </a:endParaRPr>
                    </a:p>
                  </a:txBody>
                  <a:tcPr marL="9525" marR="9525" marT="9525" marB="0" anchor="ctr"/>
                </a:tc>
                <a:tc>
                  <a:txBody>
                    <a:bodyPr/>
                    <a:lstStyle/>
                    <a:p>
                      <a:pPr algn="ctr" fontAlgn="ctr"/>
                      <a:r>
                        <a:rPr lang="en-US" sz="1400" u="none" strike="noStrike">
                          <a:effectLst/>
                        </a:rPr>
                        <a:t>7.10%</a:t>
                      </a:r>
                      <a:endParaRPr lang="en-US" sz="1400" b="0" i="0" u="none" strike="noStrike">
                        <a:solidFill>
                          <a:srgbClr val="000000"/>
                        </a:solidFill>
                        <a:effectLst/>
                        <a:latin typeface="Calibri"/>
                      </a:endParaRPr>
                    </a:p>
                  </a:txBody>
                  <a:tcPr marL="9525" marR="9525" marT="9525" marB="0" anchor="ctr"/>
                </a:tc>
              </a:tr>
              <a:tr h="248652">
                <a:tc>
                  <a:txBody>
                    <a:bodyPr/>
                    <a:lstStyle/>
                    <a:p>
                      <a:pPr algn="l" fontAlgn="b"/>
                      <a:r>
                        <a:rPr lang="en-US" sz="1400" u="none" strike="noStrike">
                          <a:effectLst/>
                        </a:rPr>
                        <a:t>Suffolk</a:t>
                      </a:r>
                      <a:endParaRPr lang="en-US" sz="1400" b="1" i="0" u="none" strike="noStrike">
                        <a:solidFill>
                          <a:srgbClr val="000000"/>
                        </a:solidFill>
                        <a:effectLst/>
                        <a:latin typeface="Calibri"/>
                      </a:endParaRPr>
                    </a:p>
                  </a:txBody>
                  <a:tcPr marL="9525" marR="9525" marT="9525" marB="0" anchor="b"/>
                </a:tc>
                <a:tc>
                  <a:txBody>
                    <a:bodyPr/>
                    <a:lstStyle/>
                    <a:p>
                      <a:pPr algn="ctr" fontAlgn="ctr"/>
                      <a:r>
                        <a:rPr lang="en-US" sz="1400" u="none" strike="noStrike">
                          <a:effectLst/>
                        </a:rPr>
                        <a:t>12.60%</a:t>
                      </a:r>
                      <a:endParaRPr lang="en-US" sz="1400" b="0" i="0" u="none" strike="noStrike">
                        <a:solidFill>
                          <a:srgbClr val="000000"/>
                        </a:solidFill>
                        <a:effectLst/>
                        <a:latin typeface="Calibri"/>
                      </a:endParaRPr>
                    </a:p>
                  </a:txBody>
                  <a:tcPr marL="9525" marR="9525" marT="9525" marB="0" anchor="ctr"/>
                </a:tc>
                <a:tc>
                  <a:txBody>
                    <a:bodyPr/>
                    <a:lstStyle/>
                    <a:p>
                      <a:pPr algn="ctr" fontAlgn="ctr"/>
                      <a:r>
                        <a:rPr lang="en-US" sz="1400" u="none" strike="noStrike">
                          <a:effectLst/>
                        </a:rPr>
                        <a:t>12.90%</a:t>
                      </a:r>
                      <a:endParaRPr lang="en-US" sz="1400" b="0" i="0" u="none" strike="noStrike">
                        <a:solidFill>
                          <a:srgbClr val="000000"/>
                        </a:solidFill>
                        <a:effectLst/>
                        <a:latin typeface="Calibri"/>
                      </a:endParaRPr>
                    </a:p>
                  </a:txBody>
                  <a:tcPr marL="9525" marR="9525" marT="9525" marB="0" anchor="ctr"/>
                </a:tc>
                <a:tc>
                  <a:txBody>
                    <a:bodyPr/>
                    <a:lstStyle/>
                    <a:p>
                      <a:pPr algn="ctr" fontAlgn="ctr"/>
                      <a:r>
                        <a:rPr lang="en-US" sz="1400" u="none" strike="noStrike">
                          <a:effectLst/>
                        </a:rPr>
                        <a:t>13.20%</a:t>
                      </a:r>
                      <a:endParaRPr lang="en-US" sz="1400" b="0" i="0" u="none" strike="noStrike">
                        <a:solidFill>
                          <a:srgbClr val="000000"/>
                        </a:solidFill>
                        <a:effectLst/>
                        <a:latin typeface="Calibri"/>
                      </a:endParaRPr>
                    </a:p>
                  </a:txBody>
                  <a:tcPr marL="9525" marR="9525" marT="9525" marB="0" anchor="ctr"/>
                </a:tc>
              </a:tr>
              <a:tr h="248652">
                <a:tc>
                  <a:txBody>
                    <a:bodyPr/>
                    <a:lstStyle/>
                    <a:p>
                      <a:pPr algn="l" fontAlgn="b"/>
                      <a:r>
                        <a:rPr lang="en-US" sz="1400" u="none" strike="noStrike">
                          <a:effectLst/>
                        </a:rPr>
                        <a:t>Worcester</a:t>
                      </a:r>
                      <a:endParaRPr lang="en-US" sz="1400" b="1" i="0" u="none" strike="noStrike">
                        <a:solidFill>
                          <a:srgbClr val="000000"/>
                        </a:solidFill>
                        <a:effectLst/>
                        <a:latin typeface="Calibri"/>
                      </a:endParaRPr>
                    </a:p>
                  </a:txBody>
                  <a:tcPr marL="9525" marR="9525" marT="9525" marB="0" anchor="b"/>
                </a:tc>
                <a:tc>
                  <a:txBody>
                    <a:bodyPr/>
                    <a:lstStyle/>
                    <a:p>
                      <a:pPr algn="ctr" fontAlgn="ctr"/>
                      <a:r>
                        <a:rPr lang="en-US" sz="1400" u="none" strike="noStrike">
                          <a:effectLst/>
                        </a:rPr>
                        <a:t>11.50%</a:t>
                      </a:r>
                      <a:endParaRPr lang="en-US" sz="1400" b="0" i="0" u="none" strike="noStrike">
                        <a:solidFill>
                          <a:srgbClr val="000000"/>
                        </a:solidFill>
                        <a:effectLst/>
                        <a:latin typeface="Calibri"/>
                      </a:endParaRPr>
                    </a:p>
                  </a:txBody>
                  <a:tcPr marL="9525" marR="9525" marT="9525" marB="0" anchor="ctr"/>
                </a:tc>
                <a:tc>
                  <a:txBody>
                    <a:bodyPr/>
                    <a:lstStyle/>
                    <a:p>
                      <a:pPr algn="ctr" fontAlgn="ctr"/>
                      <a:r>
                        <a:rPr lang="en-US" sz="1400" u="none" strike="noStrike">
                          <a:effectLst/>
                        </a:rPr>
                        <a:t>11.40%</a:t>
                      </a:r>
                      <a:endParaRPr lang="en-US" sz="1400" b="0" i="0" u="none" strike="noStrike">
                        <a:solidFill>
                          <a:srgbClr val="000000"/>
                        </a:solidFill>
                        <a:effectLst/>
                        <a:latin typeface="Calibri"/>
                      </a:endParaRPr>
                    </a:p>
                  </a:txBody>
                  <a:tcPr marL="9525" marR="9525" marT="9525" marB="0" anchor="ctr"/>
                </a:tc>
                <a:tc>
                  <a:txBody>
                    <a:bodyPr/>
                    <a:lstStyle/>
                    <a:p>
                      <a:pPr algn="ctr" fontAlgn="ctr"/>
                      <a:r>
                        <a:rPr lang="en-US" sz="1400" u="none" strike="noStrike">
                          <a:effectLst/>
                        </a:rPr>
                        <a:t>11.40%</a:t>
                      </a:r>
                      <a:endParaRPr lang="en-US" sz="1400" b="0" i="0" u="none" strike="noStrike">
                        <a:solidFill>
                          <a:srgbClr val="000000"/>
                        </a:solidFill>
                        <a:effectLst/>
                        <a:latin typeface="Calibri"/>
                      </a:endParaRPr>
                    </a:p>
                  </a:txBody>
                  <a:tcPr marL="9525" marR="9525" marT="9525" marB="0" anchor="ctr"/>
                </a:tc>
              </a:tr>
              <a:tr h="248652">
                <a:tc>
                  <a:txBody>
                    <a:bodyPr/>
                    <a:lstStyle/>
                    <a:p>
                      <a:pPr algn="l" fontAlgn="b"/>
                      <a:r>
                        <a:rPr lang="en-US" sz="1400" u="none" strike="noStrike" dirty="0">
                          <a:effectLst/>
                        </a:rPr>
                        <a:t>BLANK</a:t>
                      </a:r>
                      <a:endParaRPr lang="en-US" sz="1400" b="1" i="0" u="none" strike="noStrike" dirty="0">
                        <a:solidFill>
                          <a:srgbClr val="000000"/>
                        </a:solidFill>
                        <a:effectLst/>
                        <a:latin typeface="Calibri"/>
                      </a:endParaRPr>
                    </a:p>
                  </a:txBody>
                  <a:tcPr marL="9525" marR="9525" marT="9525" marB="0" anchor="b"/>
                </a:tc>
                <a:tc>
                  <a:txBody>
                    <a:bodyPr/>
                    <a:lstStyle/>
                    <a:p>
                      <a:pPr algn="ctr" fontAlgn="ctr"/>
                      <a:r>
                        <a:rPr lang="en-US" sz="1400" u="none" strike="noStrike">
                          <a:effectLst/>
                        </a:rPr>
                        <a:t>0.30%</a:t>
                      </a:r>
                      <a:endParaRPr lang="en-US" sz="1400" b="0" i="0" u="none" strike="noStrike">
                        <a:solidFill>
                          <a:srgbClr val="000000"/>
                        </a:solidFill>
                        <a:effectLst/>
                        <a:latin typeface="Calibri"/>
                      </a:endParaRPr>
                    </a:p>
                  </a:txBody>
                  <a:tcPr marL="9525" marR="9525" marT="9525" marB="0" anchor="ctr"/>
                </a:tc>
                <a:tc>
                  <a:txBody>
                    <a:bodyPr/>
                    <a:lstStyle/>
                    <a:p>
                      <a:pPr algn="ctr" fontAlgn="ctr"/>
                      <a:r>
                        <a:rPr lang="en-US" sz="1400" u="none" strike="noStrike">
                          <a:effectLst/>
                        </a:rPr>
                        <a:t>0.30%</a:t>
                      </a:r>
                      <a:endParaRPr lang="en-US" sz="1400" b="0" i="0" u="none" strike="noStrike">
                        <a:solidFill>
                          <a:srgbClr val="000000"/>
                        </a:solidFill>
                        <a:effectLst/>
                        <a:latin typeface="Calibri"/>
                      </a:endParaRPr>
                    </a:p>
                  </a:txBody>
                  <a:tcPr marL="9525" marR="9525" marT="9525" marB="0" anchor="ctr"/>
                </a:tc>
                <a:tc>
                  <a:txBody>
                    <a:bodyPr/>
                    <a:lstStyle/>
                    <a:p>
                      <a:pPr algn="ctr" fontAlgn="ctr"/>
                      <a:r>
                        <a:rPr lang="en-US" sz="1400" u="none" strike="noStrike">
                          <a:effectLst/>
                        </a:rPr>
                        <a:t>0.30%</a:t>
                      </a:r>
                      <a:endParaRPr lang="en-US" sz="1400" b="0" i="0" u="none" strike="noStrike">
                        <a:solidFill>
                          <a:srgbClr val="000000"/>
                        </a:solidFill>
                        <a:effectLst/>
                        <a:latin typeface="Calibri"/>
                      </a:endParaRPr>
                    </a:p>
                  </a:txBody>
                  <a:tcPr marL="9525" marR="9525" marT="9525" marB="0" anchor="ctr"/>
                </a:tc>
              </a:tr>
              <a:tr h="248652">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ctr" fontAlgn="ctr"/>
                      <a:r>
                        <a:rPr lang="en-US" sz="1400" u="none" strike="noStrike">
                          <a:effectLst/>
                        </a:rPr>
                        <a:t>100.00%</a:t>
                      </a:r>
                      <a:endParaRPr lang="en-US" sz="1400" b="1" i="0" u="none" strike="noStrike">
                        <a:solidFill>
                          <a:srgbClr val="000000"/>
                        </a:solidFill>
                        <a:effectLst/>
                        <a:latin typeface="Calibri"/>
                      </a:endParaRPr>
                    </a:p>
                  </a:txBody>
                  <a:tcPr marL="9525" marR="9525" marT="9525" marB="0" anchor="ctr"/>
                </a:tc>
                <a:tc>
                  <a:txBody>
                    <a:bodyPr/>
                    <a:lstStyle/>
                    <a:p>
                      <a:pPr algn="ctr" fontAlgn="ctr"/>
                      <a:r>
                        <a:rPr lang="en-US" sz="1400" u="none" strike="noStrike">
                          <a:effectLst/>
                        </a:rPr>
                        <a:t>100.00%</a:t>
                      </a:r>
                      <a:endParaRPr lang="en-US" sz="1400" b="0" i="0" u="none" strike="noStrike">
                        <a:solidFill>
                          <a:srgbClr val="000000"/>
                        </a:solidFill>
                        <a:effectLst/>
                        <a:latin typeface="Calibri"/>
                      </a:endParaRPr>
                    </a:p>
                  </a:txBody>
                  <a:tcPr marL="9525" marR="9525" marT="9525" marB="0" anchor="ctr"/>
                </a:tc>
                <a:tc>
                  <a:txBody>
                    <a:bodyPr/>
                    <a:lstStyle/>
                    <a:p>
                      <a:pPr algn="ctr" fontAlgn="ctr"/>
                      <a:r>
                        <a:rPr lang="en-US" sz="1400" u="none" strike="noStrike">
                          <a:effectLst/>
                        </a:rPr>
                        <a:t>100.00%</a:t>
                      </a:r>
                      <a:endParaRPr lang="en-US" sz="1400" b="0" i="0" u="none" strike="noStrike">
                        <a:solidFill>
                          <a:srgbClr val="000000"/>
                        </a:solidFill>
                        <a:effectLst/>
                        <a:latin typeface="Calibri"/>
                      </a:endParaRPr>
                    </a:p>
                  </a:txBody>
                  <a:tcPr marL="9525" marR="9525" marT="9525" marB="0" anchor="ctr"/>
                </a:tc>
              </a:tr>
              <a:tr h="248652">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r>
              <a:tr h="248652">
                <a:tc>
                  <a:txBody>
                    <a:bodyPr/>
                    <a:lstStyle/>
                    <a:p>
                      <a:pPr algn="r" fontAlgn="b"/>
                      <a:r>
                        <a:rPr lang="en-US" sz="1400" u="none" strike="noStrike" dirty="0" smtClean="0">
                          <a:effectLst/>
                        </a:rPr>
                        <a:t>Total</a:t>
                      </a:r>
                      <a:endParaRPr lang="en-US" sz="1400" b="1" i="0" u="none" strike="noStrike" dirty="0">
                        <a:solidFill>
                          <a:srgbClr val="000000"/>
                        </a:solidFill>
                        <a:effectLst/>
                        <a:latin typeface="Calibri"/>
                      </a:endParaRPr>
                    </a:p>
                  </a:txBody>
                  <a:tcPr marL="9525" marR="9525" marT="9525" marB="0" anchor="b"/>
                </a:tc>
                <a:tc>
                  <a:txBody>
                    <a:bodyPr/>
                    <a:lstStyle/>
                    <a:p>
                      <a:pPr algn="ctr" fontAlgn="ctr"/>
                      <a:r>
                        <a:rPr lang="en-US" sz="1400" u="none" strike="noStrike">
                          <a:effectLst/>
                        </a:rPr>
                        <a:t>10,436,467</a:t>
                      </a:r>
                      <a:endParaRPr lang="en-US" sz="1400" b="1" i="0" u="none" strike="noStrike">
                        <a:solidFill>
                          <a:srgbClr val="000000"/>
                        </a:solidFill>
                        <a:effectLst/>
                        <a:latin typeface="Calibri"/>
                      </a:endParaRPr>
                    </a:p>
                  </a:txBody>
                  <a:tcPr marL="9525" marR="9525" marT="9525" marB="0" anchor="ctr"/>
                </a:tc>
                <a:tc>
                  <a:txBody>
                    <a:bodyPr/>
                    <a:lstStyle/>
                    <a:p>
                      <a:pPr algn="ctr" fontAlgn="ctr"/>
                      <a:r>
                        <a:rPr lang="en-US" sz="1400" u="none" strike="noStrike">
                          <a:effectLst/>
                        </a:rPr>
                        <a:t>10,867,971</a:t>
                      </a:r>
                      <a:endParaRPr lang="en-US" sz="1400" b="1" i="0" u="none" strike="noStrike">
                        <a:solidFill>
                          <a:srgbClr val="000000"/>
                        </a:solidFill>
                        <a:effectLst/>
                        <a:latin typeface="Calibri"/>
                      </a:endParaRPr>
                    </a:p>
                  </a:txBody>
                  <a:tcPr marL="9525" marR="9525" marT="9525" marB="0" anchor="ctr"/>
                </a:tc>
                <a:tc>
                  <a:txBody>
                    <a:bodyPr/>
                    <a:lstStyle/>
                    <a:p>
                      <a:pPr algn="ctr" fontAlgn="ctr"/>
                      <a:r>
                        <a:rPr lang="en-US" sz="1400" u="none" strike="noStrike" dirty="0">
                          <a:effectLst/>
                        </a:rPr>
                        <a:t>10,650,715</a:t>
                      </a:r>
                      <a:endParaRPr lang="en-US" sz="1400" b="1" i="0" u="none" strike="noStrike" dirty="0">
                        <a:solidFill>
                          <a:srgbClr val="000000"/>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1961004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p:txBody>
          <a:bodyPr/>
          <a:lstStyle/>
          <a:p>
            <a:pPr marL="457200" lvl="0" indent="-457200" fontAlgn="auto">
              <a:spcAft>
                <a:spcPts val="0"/>
              </a:spcAft>
              <a:buFont typeface="Arial"/>
              <a:buChar char="•"/>
            </a:pPr>
            <a:r>
              <a:rPr lang="en-US" sz="3200" dirty="0" smtClean="0">
                <a:latin typeface="Arial" panose="020B0604020202020204" pitchFamily="34" charset="0"/>
                <a:cs typeface="Arial" panose="020B0604020202020204" pitchFamily="34" charset="0"/>
              </a:rPr>
              <a:t>Questions </a:t>
            </a:r>
            <a:r>
              <a:rPr lang="en-US" sz="3200" dirty="0">
                <a:latin typeface="Arial" panose="020B0604020202020204" pitchFamily="34" charset="0"/>
                <a:cs typeface="Arial" panose="020B0604020202020204" pitchFamily="34" charset="0"/>
              </a:rPr>
              <a:t>related to </a:t>
            </a:r>
            <a:r>
              <a:rPr lang="en-US" sz="3200" dirty="0" smtClean="0">
                <a:latin typeface="Arial" panose="020B0604020202020204" pitchFamily="34" charset="0"/>
                <a:cs typeface="Arial" panose="020B0604020202020204" pitchFamily="34" charset="0"/>
              </a:rPr>
              <a:t>APCD: </a:t>
            </a:r>
            <a:r>
              <a:rPr lang="en-US" sz="3200" dirty="0">
                <a:latin typeface="+mn-lt"/>
              </a:rPr>
              <a:t>(</a:t>
            </a:r>
            <a:r>
              <a:rPr lang="en-US" sz="3200" dirty="0">
                <a:latin typeface="+mn-lt"/>
                <a:hlinkClick r:id="rId3"/>
              </a:rPr>
              <a:t>apcd.data@state.ma.us</a:t>
            </a:r>
            <a:r>
              <a:rPr lang="en-US" sz="3200" dirty="0">
                <a:latin typeface="+mn-lt"/>
              </a:rPr>
              <a:t>)</a:t>
            </a:r>
          </a:p>
          <a:p>
            <a:pPr marL="457200" lvl="0" indent="-457200" fontAlgn="auto">
              <a:spcAft>
                <a:spcPts val="0"/>
              </a:spcAft>
              <a:buFont typeface="Arial"/>
              <a:buChar char="•"/>
            </a:pPr>
            <a:r>
              <a:rPr lang="en-US" sz="3200" dirty="0">
                <a:latin typeface="Arial" panose="020B0604020202020204" pitchFamily="34" charset="0"/>
                <a:cs typeface="Arial" panose="020B0604020202020204" pitchFamily="34" charset="0"/>
              </a:rPr>
              <a:t>Questions related to </a:t>
            </a:r>
            <a:r>
              <a:rPr lang="en-US" sz="3200" dirty="0" smtClean="0">
                <a:latin typeface="Arial" panose="020B0604020202020204" pitchFamily="34" charset="0"/>
                <a:cs typeface="Arial" panose="020B0604020202020204" pitchFamily="34" charset="0"/>
              </a:rPr>
              <a:t>Case Mix</a:t>
            </a:r>
            <a:r>
              <a:rPr lang="en-US" sz="3200" dirty="0">
                <a:latin typeface="Arial" panose="020B0604020202020204" pitchFamily="34" charset="0"/>
                <a:cs typeface="Arial" panose="020B0604020202020204" pitchFamily="34" charset="0"/>
              </a:rPr>
              <a:t>: </a:t>
            </a:r>
            <a:r>
              <a:rPr lang="en-US" sz="3200" dirty="0">
                <a:latin typeface="+mn-lt"/>
              </a:rPr>
              <a:t>(</a:t>
            </a:r>
            <a:r>
              <a:rPr lang="en-US" sz="3200" dirty="0">
                <a:latin typeface="+mn-lt"/>
                <a:hlinkClick r:id="rId4"/>
              </a:rPr>
              <a:t>casemix.data@state.ma.us</a:t>
            </a:r>
            <a:r>
              <a:rPr lang="en-US" sz="3200" dirty="0" smtClean="0">
                <a:latin typeface="+mn-lt"/>
              </a:rPr>
              <a:t>)</a:t>
            </a:r>
            <a:br>
              <a:rPr lang="en-US" sz="3200" dirty="0" smtClean="0">
                <a:latin typeface="+mn-lt"/>
              </a:rPr>
            </a:br>
            <a:endParaRPr lang="en-US" sz="3200" dirty="0" smtClean="0">
              <a:latin typeface="Arial" panose="020B0604020202020204" pitchFamily="34" charset="0"/>
              <a:cs typeface="Arial" panose="020B0604020202020204" pitchFamily="34" charset="0"/>
            </a:endParaRPr>
          </a:p>
          <a:p>
            <a:pPr lvl="0" fontAlgn="auto">
              <a:spcAft>
                <a:spcPts val="0"/>
              </a:spcAft>
            </a:pPr>
            <a:r>
              <a:rPr lang="en-US" sz="2800" u="sng" dirty="0" smtClean="0">
                <a:latin typeface="Arial" panose="020B0604020202020204" pitchFamily="34" charset="0"/>
                <a:cs typeface="Arial" panose="020B0604020202020204" pitchFamily="34" charset="0"/>
              </a:rPr>
              <a:t>REMINDER</a:t>
            </a:r>
            <a:r>
              <a:rPr lang="en-US" sz="2800" dirty="0" smtClean="0">
                <a:latin typeface="Arial" panose="020B0604020202020204" pitchFamily="34" charset="0"/>
                <a:cs typeface="Arial" panose="020B0604020202020204" pitchFamily="34" charset="0"/>
              </a:rPr>
              <a:t>: Please include your </a:t>
            </a:r>
            <a:r>
              <a:rPr lang="en-US" sz="2800" b="1" dirty="0" smtClean="0">
                <a:latin typeface="Arial" panose="020B0604020202020204" pitchFamily="34" charset="0"/>
                <a:cs typeface="Arial" panose="020B0604020202020204" pitchFamily="34" charset="0"/>
              </a:rPr>
              <a:t>IRBNet ID#</a:t>
            </a:r>
            <a:r>
              <a:rPr lang="en-US" sz="2800" dirty="0" smtClean="0">
                <a:latin typeface="Arial" panose="020B0604020202020204" pitchFamily="34" charset="0"/>
                <a:cs typeface="Arial" panose="020B0604020202020204" pitchFamily="34" charset="0"/>
              </a:rPr>
              <a:t>, if you currently have a project using CHIA data</a:t>
            </a:r>
            <a:endParaRPr lang="en-US" sz="28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941542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smtClean="0"/>
              <a:t>Agenda</a:t>
            </a:r>
            <a:endParaRPr lang="en-US" dirty="0"/>
          </a:p>
        </p:txBody>
      </p:sp>
      <p:sp>
        <p:nvSpPr>
          <p:cNvPr id="6" name="Subtitle 5"/>
          <p:cNvSpPr>
            <a:spLocks noGrp="1"/>
          </p:cNvSpPr>
          <p:nvPr>
            <p:ph type="subTitle" idx="1"/>
          </p:nvPr>
        </p:nvSpPr>
        <p:spPr/>
        <p:txBody>
          <a:bodyPr/>
          <a:lstStyle/>
          <a:p>
            <a:pPr marL="571500" lvl="0" indent="-571500">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Announcements</a:t>
            </a:r>
          </a:p>
          <a:p>
            <a:pPr marL="571500" lvl="0" indent="-571500">
              <a:buFont typeface="Wingdings" panose="05000000000000000000" pitchFamily="2" charset="2"/>
              <a:buChar char="§"/>
            </a:pPr>
            <a:r>
              <a:rPr lang="en-US" sz="2400" u="sng" dirty="0" smtClean="0">
                <a:latin typeface="Arial" panose="020B0604020202020204" pitchFamily="34" charset="0"/>
                <a:cs typeface="Arial" panose="020B0604020202020204" pitchFamily="34" charset="0"/>
              </a:rPr>
              <a:t>APCD Release 5.0</a:t>
            </a:r>
            <a:r>
              <a:rPr lang="en-US" sz="2400" dirty="0" smtClean="0">
                <a:latin typeface="Arial" panose="020B0604020202020204" pitchFamily="34" charset="0"/>
                <a:cs typeface="Arial" panose="020B0604020202020204" pitchFamily="34" charset="0"/>
              </a:rPr>
              <a:t>: </a:t>
            </a:r>
          </a:p>
          <a:p>
            <a:pPr marL="1028700" lvl="1" indent="-571500" algn="l">
              <a:buFont typeface="Courier New" panose="02070309020205020404" pitchFamily="49" charset="0"/>
              <a:buChar char="o"/>
            </a:pPr>
            <a:r>
              <a:rPr lang="en-US" sz="2000" dirty="0">
                <a:solidFill>
                  <a:schemeClr val="tx2"/>
                </a:solidFill>
                <a:latin typeface="Arial" panose="020B0604020202020204" pitchFamily="34" charset="0"/>
                <a:cs typeface="Arial" panose="020B0604020202020204" pitchFamily="34" charset="0"/>
              </a:rPr>
              <a:t>Important Dates</a:t>
            </a:r>
          </a:p>
          <a:p>
            <a:pPr marL="1028700" lvl="1" indent="-571500" algn="l">
              <a:buFont typeface="Courier New" panose="02070309020205020404" pitchFamily="49" charset="0"/>
              <a:buChar char="o"/>
            </a:pPr>
            <a:r>
              <a:rPr lang="en-US" sz="2000" dirty="0" smtClean="0">
                <a:solidFill>
                  <a:schemeClr val="tx2"/>
                </a:solidFill>
                <a:latin typeface="Arial" panose="020B0604020202020204" pitchFamily="34" charset="0"/>
                <a:cs typeface="Arial" panose="020B0604020202020204" pitchFamily="34" charset="0"/>
              </a:rPr>
              <a:t>Highlights of the Release</a:t>
            </a:r>
          </a:p>
          <a:p>
            <a:pPr marL="1028700" lvl="1" indent="-571500" algn="l">
              <a:buFont typeface="Courier New" panose="02070309020205020404" pitchFamily="49" charset="0"/>
              <a:buChar char="o"/>
            </a:pPr>
            <a:r>
              <a:rPr lang="en-US" sz="2000" dirty="0" smtClean="0">
                <a:solidFill>
                  <a:schemeClr val="tx2"/>
                </a:solidFill>
                <a:latin typeface="Arial" panose="020B0604020202020204" pitchFamily="34" charset="0"/>
                <a:cs typeface="Arial" panose="020B0604020202020204" pitchFamily="34" charset="0"/>
              </a:rPr>
              <a:t>Revised Application Forms</a:t>
            </a:r>
          </a:p>
          <a:p>
            <a:pPr marL="571500" lvl="0" indent="-571500">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Differences between APCD Release 4.0 and 5.0</a:t>
            </a:r>
            <a:endParaRPr lang="en-US" sz="2400" dirty="0" smtClean="0">
              <a:latin typeface="Arial" panose="020B0604020202020204" pitchFamily="34" charset="0"/>
              <a:cs typeface="Arial" panose="020B0604020202020204" pitchFamily="34" charset="0"/>
            </a:endParaRPr>
          </a:p>
          <a:p>
            <a:pPr marL="571500" lvl="0" indent="-571500">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Q&amp;A</a:t>
            </a:r>
          </a:p>
          <a:p>
            <a:pPr lvl="0"/>
            <a:endParaRPr lang="en-US" sz="2800" dirty="0" smtClean="0">
              <a:latin typeface="Calibri"/>
            </a:endParaRPr>
          </a:p>
          <a:p>
            <a:pPr marL="571500" lvl="0" indent="-571500">
              <a:buFont typeface="+mj-lt"/>
              <a:buAutoNum type="romanUcPeriod"/>
            </a:pPr>
            <a:endParaRPr lang="en-US" sz="2800" dirty="0" smtClean="0">
              <a:latin typeface="Calibri"/>
            </a:endParaRPr>
          </a:p>
          <a:p>
            <a:endParaRPr lang="en-US" sz="2000" dirty="0"/>
          </a:p>
        </p:txBody>
      </p:sp>
    </p:spTree>
    <p:extLst>
      <p:ext uri="{BB962C8B-B14F-4D97-AF65-F5344CB8AC3E}">
        <p14:creationId xmlns:p14="http://schemas.microsoft.com/office/powerpoint/2010/main" val="7565448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Call for Topics and Presenters</a:t>
            </a:r>
            <a:endParaRPr lang="en-US" dirty="0"/>
          </a:p>
        </p:txBody>
      </p:sp>
      <p:sp>
        <p:nvSpPr>
          <p:cNvPr id="3" name="Subtitle 2"/>
          <p:cNvSpPr>
            <a:spLocks noGrp="1"/>
          </p:cNvSpPr>
          <p:nvPr>
            <p:ph type="subTitle" idx="1"/>
          </p:nvPr>
        </p:nvSpPr>
        <p:spPr/>
        <p:txBody>
          <a:bodyPr/>
          <a:lstStyle/>
          <a:p>
            <a:pPr lvl="0"/>
            <a:r>
              <a:rPr lang="en-US" sz="2400" dirty="0"/>
              <a:t>If </a:t>
            </a:r>
            <a:r>
              <a:rPr lang="en-US" sz="2400" dirty="0" smtClean="0"/>
              <a:t>there is a </a:t>
            </a:r>
            <a:r>
              <a:rPr lang="en-US" sz="2400" b="1" dirty="0" smtClean="0"/>
              <a:t>TOPIC</a:t>
            </a:r>
            <a:r>
              <a:rPr lang="en-US" sz="2400" dirty="0" smtClean="0"/>
              <a:t> that you would like to see discussed at an MA </a:t>
            </a:r>
            <a:r>
              <a:rPr lang="en-US" sz="2400" dirty="0"/>
              <a:t>APCD or Case Mix </a:t>
            </a:r>
            <a:r>
              <a:rPr lang="en-US" sz="2400" dirty="0" smtClean="0"/>
              <a:t>workgroup, contact </a:t>
            </a:r>
            <a:r>
              <a:rPr lang="en-US" sz="2400" dirty="0"/>
              <a:t>Adam Tapply [adam.tapply@state.ma.us</a:t>
            </a:r>
            <a:r>
              <a:rPr lang="en-US" sz="2400" dirty="0" smtClean="0"/>
              <a:t>]</a:t>
            </a:r>
          </a:p>
          <a:p>
            <a:pPr lvl="0"/>
            <a:endParaRPr lang="en-US" sz="2400" dirty="0"/>
          </a:p>
          <a:p>
            <a:pPr lvl="0"/>
            <a:r>
              <a:rPr lang="en-US" sz="2400" dirty="0"/>
              <a:t>If you are interested in </a:t>
            </a:r>
            <a:r>
              <a:rPr lang="en-US" sz="2400" b="1" dirty="0"/>
              <a:t>PRESENTING</a:t>
            </a:r>
            <a:r>
              <a:rPr lang="en-US" sz="2400" dirty="0"/>
              <a:t> at an MA APCD or Case Mix </a:t>
            </a:r>
            <a:r>
              <a:rPr lang="en-US" sz="2400" dirty="0" smtClean="0"/>
              <a:t>workgroup, contact </a:t>
            </a:r>
            <a:r>
              <a:rPr lang="en-US" sz="2400" dirty="0"/>
              <a:t>Adam Tapply [adam.tapply@state.ma.us]</a:t>
            </a:r>
          </a:p>
          <a:p>
            <a:pPr lvl="1" algn="l"/>
            <a:r>
              <a:rPr lang="en-US" sz="2000" dirty="0" smtClean="0">
                <a:solidFill>
                  <a:srgbClr val="00436E"/>
                </a:solidFill>
                <a:latin typeface="Arial" panose="020B0604020202020204" pitchFamily="34" charset="0"/>
                <a:cs typeface="Arial" panose="020B0604020202020204" pitchFamily="34" charset="0"/>
              </a:rPr>
              <a:t>You can present </a:t>
            </a:r>
            <a:r>
              <a:rPr lang="en-US" sz="2000" dirty="0">
                <a:solidFill>
                  <a:srgbClr val="00436E"/>
                </a:solidFill>
                <a:latin typeface="Arial" panose="020B0604020202020204" pitchFamily="34" charset="0"/>
                <a:cs typeface="Arial" panose="020B0604020202020204" pitchFamily="34" charset="0"/>
              </a:rPr>
              <a:t>remotely from your own office, or in-person at CHIA.</a:t>
            </a:r>
          </a:p>
          <a:p>
            <a:pPr lvl="0"/>
            <a:endParaRPr lang="en-US" sz="2400" dirty="0" smtClean="0">
              <a:latin typeface="Arial" panose="020B0604020202020204" pitchFamily="34" charset="0"/>
              <a:cs typeface="Arial" panose="020B0604020202020204" pitchFamily="34" charset="0"/>
            </a:endParaRPr>
          </a:p>
          <a:p>
            <a:pPr lvl="0"/>
            <a:endParaRPr lang="en-US" sz="2400" dirty="0"/>
          </a:p>
          <a:p>
            <a:endParaRPr lang="en-US" dirty="0"/>
          </a:p>
        </p:txBody>
      </p:sp>
    </p:spTree>
    <p:extLst>
      <p:ext uri="{BB962C8B-B14F-4D97-AF65-F5344CB8AC3E}">
        <p14:creationId xmlns:p14="http://schemas.microsoft.com/office/powerpoint/2010/main" val="2875956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 APCD Release 5.0</a:t>
            </a:r>
            <a:endParaRPr lang="en-US" dirty="0"/>
          </a:p>
        </p:txBody>
      </p:sp>
      <p:sp>
        <p:nvSpPr>
          <p:cNvPr id="3" name="Subtitle 2"/>
          <p:cNvSpPr>
            <a:spLocks noGrp="1"/>
          </p:cNvSpPr>
          <p:nvPr>
            <p:ph type="subTitle" idx="1"/>
          </p:nvPr>
        </p:nvSpPr>
        <p:spPr/>
        <p:txBody>
          <a:bodyPr/>
          <a:lstStyle/>
          <a:p>
            <a:r>
              <a:rPr lang="en-US" sz="2400" u="sng" dirty="0" smtClean="0">
                <a:solidFill>
                  <a:schemeClr val="tx2"/>
                </a:solidFill>
                <a:latin typeface="Arial" panose="020B0604020202020204" pitchFamily="34" charset="0"/>
                <a:cs typeface="Arial" panose="020B0604020202020204" pitchFamily="34" charset="0"/>
              </a:rPr>
              <a:t>Timeline</a:t>
            </a:r>
            <a:r>
              <a:rPr lang="en-US" sz="2400" dirty="0" smtClean="0">
                <a:solidFill>
                  <a:schemeClr val="tx2"/>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2400" dirty="0" smtClean="0">
                <a:solidFill>
                  <a:schemeClr val="tx2"/>
                </a:solidFill>
                <a:latin typeface="Arial" panose="020B0604020202020204" pitchFamily="34" charset="0"/>
                <a:cs typeface="Arial" panose="020B0604020202020204" pitchFamily="34" charset="0"/>
              </a:rPr>
              <a:t>Apply for data NOW – application forms </a:t>
            </a:r>
            <a:r>
              <a:rPr lang="en-US" sz="2400" dirty="0">
                <a:solidFill>
                  <a:schemeClr val="tx2"/>
                </a:solidFill>
                <a:latin typeface="Arial" panose="020B0604020202020204" pitchFamily="34" charset="0"/>
                <a:cs typeface="Arial" panose="020B0604020202020204" pitchFamily="34" charset="0"/>
              </a:rPr>
              <a:t>are posted on the APCD website: </a:t>
            </a:r>
            <a:r>
              <a:rPr lang="en-US" sz="2400" dirty="0">
                <a:solidFill>
                  <a:schemeClr val="tx2"/>
                </a:solidFill>
                <a:latin typeface="Arial" panose="020B0604020202020204" pitchFamily="34" charset="0"/>
                <a:cs typeface="Arial" panose="020B0604020202020204" pitchFamily="34" charset="0"/>
                <a:hlinkClick r:id="rId3"/>
              </a:rPr>
              <a:t>http://</a:t>
            </a:r>
            <a:r>
              <a:rPr lang="en-US" sz="2400" dirty="0" smtClean="0">
                <a:solidFill>
                  <a:schemeClr val="tx2"/>
                </a:solidFill>
                <a:latin typeface="Arial" panose="020B0604020202020204" pitchFamily="34" charset="0"/>
                <a:cs typeface="Arial" panose="020B0604020202020204" pitchFamily="34" charset="0"/>
                <a:hlinkClick r:id="rId3"/>
              </a:rPr>
              <a:t>www.chiamass.gov/application-documents\</a:t>
            </a:r>
            <a:endParaRPr lang="en-US" sz="2400"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solidFill>
                  <a:schemeClr val="tx2"/>
                </a:solidFill>
                <a:latin typeface="Arial" panose="020B0604020202020204" pitchFamily="34" charset="0"/>
                <a:cs typeface="Arial" panose="020B0604020202020204" pitchFamily="34" charset="0"/>
              </a:rPr>
              <a:t>Data </a:t>
            </a:r>
            <a:r>
              <a:rPr lang="en-US" sz="2400" dirty="0" smtClean="0">
                <a:solidFill>
                  <a:schemeClr val="tx2"/>
                </a:solidFill>
                <a:latin typeface="Arial" panose="020B0604020202020204" pitchFamily="34" charset="0"/>
                <a:cs typeface="Arial" panose="020B0604020202020204" pitchFamily="34" charset="0"/>
              </a:rPr>
              <a:t>is ready for release now</a:t>
            </a:r>
            <a:endParaRPr lang="en-US" sz="2400" dirty="0" smtClean="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solidFill>
                  <a:schemeClr val="tx2"/>
                </a:solidFill>
                <a:latin typeface="Arial" panose="020B0604020202020204" pitchFamily="34" charset="0"/>
                <a:cs typeface="Arial" panose="020B0604020202020204" pitchFamily="34" charset="0"/>
              </a:rPr>
              <a:t>Release </a:t>
            </a:r>
            <a:r>
              <a:rPr lang="en-US" sz="2400" dirty="0" smtClean="0">
                <a:solidFill>
                  <a:schemeClr val="tx2"/>
                </a:solidFill>
                <a:latin typeface="Arial" panose="020B0604020202020204" pitchFamily="34" charset="0"/>
                <a:cs typeface="Arial" panose="020B0604020202020204" pitchFamily="34" charset="0"/>
              </a:rPr>
              <a:t>documentation (including full data specifications and release documentation) has been posted </a:t>
            </a:r>
            <a:r>
              <a:rPr lang="en-US" sz="2400" dirty="0">
                <a:solidFill>
                  <a:schemeClr val="tx2"/>
                </a:solidFill>
                <a:latin typeface="Arial" panose="020B0604020202020204" pitchFamily="34" charset="0"/>
                <a:cs typeface="Arial" panose="020B0604020202020204" pitchFamily="34" charset="0"/>
              </a:rPr>
              <a:t>to the APCD website: </a:t>
            </a:r>
            <a:r>
              <a:rPr lang="en-US" sz="2400" dirty="0">
                <a:solidFill>
                  <a:schemeClr val="tx2"/>
                </a:solidFill>
                <a:latin typeface="Arial" panose="020B0604020202020204" pitchFamily="34" charset="0"/>
                <a:cs typeface="Arial" panose="020B0604020202020204" pitchFamily="34" charset="0"/>
                <a:hlinkClick r:id="rId4"/>
              </a:rPr>
              <a:t>http://www.chiamass.gov/ma-apcd</a:t>
            </a:r>
            <a:r>
              <a:rPr lang="en-US" sz="2400" dirty="0" smtClean="0">
                <a:solidFill>
                  <a:schemeClr val="tx2"/>
                </a:solidFill>
                <a:latin typeface="Arial" panose="020B0604020202020204" pitchFamily="34" charset="0"/>
                <a:cs typeface="Arial" panose="020B0604020202020204" pitchFamily="34" charset="0"/>
                <a:hlinkClick r:id="rId4"/>
              </a:rPr>
              <a:t>/</a:t>
            </a:r>
            <a:r>
              <a:rPr lang="en-US" sz="2400" dirty="0" smtClean="0">
                <a:solidFill>
                  <a:schemeClr val="tx2"/>
                </a:solidFill>
                <a:latin typeface="Arial" panose="020B0604020202020204" pitchFamily="34" charset="0"/>
                <a:cs typeface="Arial" panose="020B0604020202020204" pitchFamily="34" charset="0"/>
              </a:rPr>
              <a:t> </a:t>
            </a:r>
            <a:endParaRPr lang="en-US" sz="2400" dirty="0" smtClean="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solidFill>
                  <a:schemeClr val="tx2"/>
                </a:solidFill>
                <a:latin typeface="Arial" panose="020B0604020202020204" pitchFamily="34" charset="0"/>
                <a:cs typeface="Arial" panose="020B0604020202020204" pitchFamily="34" charset="0"/>
              </a:rPr>
              <a:t>No change in fees or fee waiver provisions with this release</a:t>
            </a:r>
          </a:p>
        </p:txBody>
      </p:sp>
    </p:spTree>
    <p:extLst>
      <p:ext uri="{BB962C8B-B14F-4D97-AF65-F5344CB8AC3E}">
        <p14:creationId xmlns:p14="http://schemas.microsoft.com/office/powerpoint/2010/main" val="2614181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Release Documentation</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352" t="9303" r="15439" b="3777"/>
          <a:stretch/>
        </p:blipFill>
        <p:spPr bwMode="auto">
          <a:xfrm>
            <a:off x="825909" y="1836123"/>
            <a:ext cx="6861933" cy="4711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10800000">
            <a:off x="6626942" y="3401960"/>
            <a:ext cx="928656" cy="3146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ight Arrow 4"/>
          <p:cNvSpPr/>
          <p:nvPr/>
        </p:nvSpPr>
        <p:spPr>
          <a:xfrm rot="10800000">
            <a:off x="7157392" y="5378246"/>
            <a:ext cx="796413" cy="34412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361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 APCD Release 5.0</a:t>
            </a:r>
            <a:endParaRPr lang="en-US" dirty="0"/>
          </a:p>
        </p:txBody>
      </p:sp>
      <p:sp>
        <p:nvSpPr>
          <p:cNvPr id="3" name="Subtitle 2"/>
          <p:cNvSpPr>
            <a:spLocks noGrp="1"/>
          </p:cNvSpPr>
          <p:nvPr>
            <p:ph type="subTitle" idx="1"/>
          </p:nvPr>
        </p:nvSpPr>
        <p:spPr/>
        <p:txBody>
          <a:bodyPr/>
          <a:lstStyle/>
          <a:p>
            <a:r>
              <a:rPr lang="en-US" u="sng" dirty="0" smtClean="0"/>
              <a:t>Highlights of Release 5.0 Include:</a:t>
            </a:r>
          </a:p>
          <a:p>
            <a:pPr marL="342900" indent="-342900">
              <a:buFont typeface="Arial" panose="020B0604020202020204" pitchFamily="34" charset="0"/>
              <a:buChar char="•"/>
            </a:pPr>
            <a:r>
              <a:rPr lang="en-US" dirty="0"/>
              <a:t>Data is available for dates of service from January 1, 2011 to December 31, 2015 as paid through March 31, </a:t>
            </a:r>
            <a:r>
              <a:rPr lang="en-US" dirty="0" smtClean="0"/>
              <a:t>2016. </a:t>
            </a:r>
            <a:endParaRPr lang="en-US" dirty="0"/>
          </a:p>
          <a:p>
            <a:pPr marL="800100" lvl="1" indent="-342900" algn="l">
              <a:buFont typeface="Wingdings" panose="05000000000000000000" pitchFamily="2" charset="2"/>
              <a:buChar char="§"/>
            </a:pPr>
            <a:r>
              <a:rPr lang="en-US" sz="1600" dirty="0" smtClean="0">
                <a:solidFill>
                  <a:schemeClr val="tx2"/>
                </a:solidFill>
                <a:latin typeface="Tw Cen MT"/>
                <a:ea typeface="Tw Cen MT"/>
                <a:cs typeface="Times New Roman"/>
              </a:rPr>
              <a:t>Data submitted </a:t>
            </a:r>
            <a:r>
              <a:rPr lang="en-US" sz="1600" dirty="0">
                <a:solidFill>
                  <a:schemeClr val="tx2"/>
                </a:solidFill>
                <a:latin typeface="Tw Cen MT"/>
                <a:ea typeface="Tw Cen MT"/>
                <a:cs typeface="Times New Roman"/>
              </a:rPr>
              <a:t>to CHIA after March 2016 is not included in the </a:t>
            </a:r>
            <a:r>
              <a:rPr lang="en-US" sz="1600" dirty="0" smtClean="0">
                <a:solidFill>
                  <a:schemeClr val="tx2"/>
                </a:solidFill>
                <a:latin typeface="Tw Cen MT"/>
                <a:ea typeface="Tw Cen MT"/>
                <a:cs typeface="Times New Roman"/>
              </a:rPr>
              <a:t>files</a:t>
            </a:r>
          </a:p>
          <a:p>
            <a:pPr marL="342900" indent="-342900">
              <a:buFont typeface="Arial" panose="020B0604020202020204" pitchFamily="34" charset="0"/>
              <a:buChar char="•"/>
            </a:pPr>
            <a:r>
              <a:rPr lang="en-US" dirty="0"/>
              <a:t>C</a:t>
            </a:r>
            <a:r>
              <a:rPr lang="en-US" dirty="0" smtClean="0"/>
              <a:t>omprehensive </a:t>
            </a:r>
            <a:r>
              <a:rPr lang="en-US" dirty="0"/>
              <a:t>and recently updated data, including resubmissions from several large </a:t>
            </a:r>
            <a:r>
              <a:rPr lang="en-US" dirty="0" smtClean="0"/>
              <a:t>carriers</a:t>
            </a:r>
          </a:p>
          <a:p>
            <a:pPr marL="342900" indent="-342900">
              <a:buFont typeface="Arial" panose="020B0604020202020204" pitchFamily="34" charset="0"/>
              <a:buChar char="•"/>
            </a:pPr>
            <a:r>
              <a:rPr lang="en-US" dirty="0" smtClean="0">
                <a:solidFill>
                  <a:schemeClr val="tx2"/>
                </a:solidFill>
                <a:latin typeface="Tw Cen MT"/>
                <a:ea typeface="Tw Cen MT"/>
                <a:cs typeface="Times New Roman"/>
              </a:rPr>
              <a:t>Versioning for additional carriers </a:t>
            </a:r>
            <a:r>
              <a:rPr lang="en-US" dirty="0">
                <a:solidFill>
                  <a:schemeClr val="tx2"/>
                </a:solidFill>
                <a:latin typeface="Tw Cen MT"/>
                <a:ea typeface="Tw Cen MT"/>
                <a:cs typeface="Times New Roman"/>
              </a:rPr>
              <a:t>beyond those </a:t>
            </a:r>
            <a:r>
              <a:rPr lang="en-US" dirty="0" smtClean="0">
                <a:solidFill>
                  <a:schemeClr val="tx2"/>
                </a:solidFill>
                <a:latin typeface="Tw Cen MT"/>
                <a:ea typeface="Tw Cen MT"/>
                <a:cs typeface="Times New Roman"/>
              </a:rPr>
              <a:t>carriers </a:t>
            </a:r>
            <a:r>
              <a:rPr lang="en-US" dirty="0">
                <a:solidFill>
                  <a:schemeClr val="tx2"/>
                </a:solidFill>
                <a:latin typeface="Tw Cen MT"/>
                <a:ea typeface="Tw Cen MT"/>
                <a:cs typeface="Times New Roman"/>
              </a:rPr>
              <a:t>from </a:t>
            </a:r>
            <a:r>
              <a:rPr lang="en-US" dirty="0" smtClean="0">
                <a:solidFill>
                  <a:schemeClr val="tx2"/>
                </a:solidFill>
                <a:latin typeface="Tw Cen MT"/>
                <a:ea typeface="Tw Cen MT"/>
                <a:cs typeface="Times New Roman"/>
              </a:rPr>
              <a:t>APCD Release </a:t>
            </a:r>
            <a:r>
              <a:rPr lang="en-US" dirty="0">
                <a:solidFill>
                  <a:schemeClr val="tx2"/>
                </a:solidFill>
                <a:latin typeface="Tw Cen MT"/>
                <a:ea typeface="Tw Cen MT"/>
                <a:cs typeface="Times New Roman"/>
              </a:rPr>
              <a:t>4.0 (Blue Cross Blue Shield of Massachusetts, Tufts Health Plan, Harvard </a:t>
            </a:r>
            <a:r>
              <a:rPr lang="en-US" dirty="0" smtClean="0">
                <a:solidFill>
                  <a:schemeClr val="tx2"/>
                </a:solidFill>
                <a:latin typeface="Tw Cen MT"/>
                <a:ea typeface="Tw Cen MT"/>
                <a:cs typeface="Times New Roman"/>
              </a:rPr>
              <a:t>Pilgrim, and </a:t>
            </a:r>
            <a:r>
              <a:rPr lang="en-US" dirty="0">
                <a:solidFill>
                  <a:schemeClr val="tx2"/>
                </a:solidFill>
                <a:latin typeface="Tw Cen MT"/>
                <a:ea typeface="Tw Cen MT"/>
                <a:cs typeface="Times New Roman"/>
              </a:rPr>
              <a:t>MassHealth</a:t>
            </a:r>
            <a:r>
              <a:rPr lang="en-US" dirty="0" smtClean="0">
                <a:solidFill>
                  <a:schemeClr val="tx2"/>
                </a:solidFill>
                <a:latin typeface="Tw Cen MT"/>
                <a:ea typeface="Tw Cen MT"/>
                <a:cs typeface="Times New Roman"/>
              </a:rPr>
              <a:t>)</a:t>
            </a:r>
            <a:endParaRPr lang="en-US" u="sng" dirty="0" smtClean="0">
              <a:solidFill>
                <a:schemeClr val="tx2"/>
              </a:solidFill>
            </a:endParaRPr>
          </a:p>
        </p:txBody>
      </p:sp>
    </p:spTree>
    <p:extLst>
      <p:ext uri="{BB962C8B-B14F-4D97-AF65-F5344CB8AC3E}">
        <p14:creationId xmlns:p14="http://schemas.microsoft.com/office/powerpoint/2010/main" val="2593344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 APCD Release 5.0</a:t>
            </a:r>
            <a:endParaRPr lang="en-US" dirty="0"/>
          </a:p>
        </p:txBody>
      </p:sp>
      <p:sp>
        <p:nvSpPr>
          <p:cNvPr id="3" name="Subtitle 2"/>
          <p:cNvSpPr>
            <a:spLocks noGrp="1"/>
          </p:cNvSpPr>
          <p:nvPr>
            <p:ph type="subTitle" idx="1"/>
          </p:nvPr>
        </p:nvSpPr>
        <p:spPr/>
        <p:txBody>
          <a:bodyPr/>
          <a:lstStyle/>
          <a:p>
            <a:r>
              <a:rPr lang="en-US" u="sng" dirty="0" smtClean="0"/>
              <a:t>Additional Highlights of Release 5.0:</a:t>
            </a:r>
          </a:p>
          <a:p>
            <a:pPr marL="342900" indent="-342900">
              <a:buFont typeface="Arial" panose="020B0604020202020204" pitchFamily="34" charset="0"/>
              <a:buChar char="•"/>
            </a:pPr>
            <a:r>
              <a:rPr lang="en-US" dirty="0">
                <a:latin typeface="Tw Cen MT"/>
                <a:ea typeface="Tw Cen MT"/>
                <a:cs typeface="Times New Roman"/>
              </a:rPr>
              <a:t>Government </a:t>
            </a:r>
            <a:r>
              <a:rPr lang="en-US" dirty="0" smtClean="0">
                <a:latin typeface="Tw Cen MT"/>
                <a:ea typeface="Tw Cen MT"/>
                <a:cs typeface="Times New Roman"/>
              </a:rPr>
              <a:t>users may </a:t>
            </a:r>
            <a:r>
              <a:rPr lang="en-US" dirty="0">
                <a:latin typeface="Tw Cen MT"/>
                <a:ea typeface="Tw Cen MT"/>
                <a:cs typeface="Times New Roman"/>
              </a:rPr>
              <a:t>request both Level 2 and Level 3 elements, including MassHealth Enhanced Eligibility </a:t>
            </a:r>
            <a:r>
              <a:rPr lang="en-US" dirty="0" smtClean="0">
                <a:latin typeface="Tw Cen MT"/>
                <a:ea typeface="Tw Cen MT"/>
                <a:cs typeface="Times New Roman"/>
              </a:rPr>
              <a:t>file and Benefit Plan file data</a:t>
            </a:r>
          </a:p>
          <a:p>
            <a:pPr marL="342900" indent="-342900">
              <a:buFont typeface="Arial" panose="020B0604020202020204" pitchFamily="34" charset="0"/>
              <a:buChar char="•"/>
            </a:pPr>
            <a:r>
              <a:rPr lang="en-US" dirty="0">
                <a:latin typeface="Tw Cen MT"/>
                <a:ea typeface="Tw Cen MT"/>
                <a:cs typeface="Times New Roman"/>
              </a:rPr>
              <a:t>Non-Government users may request groups of Level 2 data elements, as curated by CHIA into Limited Data </a:t>
            </a:r>
            <a:r>
              <a:rPr lang="en-US" dirty="0" smtClean="0">
                <a:latin typeface="Tw Cen MT"/>
                <a:ea typeface="Tw Cen MT"/>
                <a:cs typeface="Times New Roman"/>
              </a:rPr>
              <a:t>Sets (same as Release 4.0).</a:t>
            </a:r>
          </a:p>
          <a:p>
            <a:pPr marL="342900" indent="-342900">
              <a:buFont typeface="Arial" panose="020B0604020202020204" pitchFamily="34" charset="0"/>
              <a:buChar char="•"/>
            </a:pPr>
            <a:r>
              <a:rPr lang="en-US" dirty="0">
                <a:latin typeface="Tw Cen MT"/>
                <a:ea typeface="Tw Cen MT"/>
                <a:cs typeface="Times New Roman"/>
              </a:rPr>
              <a:t>Some data elements have been derived by CHIA from submission data elements or have been added to the database to aid in versioning and identifying claims (e.g. Unique Record IDs and status flags). </a:t>
            </a:r>
            <a:endParaRPr lang="en-US" dirty="0" smtClean="0">
              <a:latin typeface="Tw Cen MT"/>
              <a:ea typeface="Tw Cen MT"/>
              <a:cs typeface="Times New Roman"/>
            </a:endParaRPr>
          </a:p>
        </p:txBody>
      </p:sp>
    </p:spTree>
    <p:extLst>
      <p:ext uri="{BB962C8B-B14F-4D97-AF65-F5344CB8AC3E}">
        <p14:creationId xmlns:p14="http://schemas.microsoft.com/office/powerpoint/2010/main" val="735068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Revised Application Forms</a:t>
            </a:r>
            <a:endParaRPr lang="en-US" dirty="0"/>
          </a:p>
        </p:txBody>
      </p:sp>
      <p:sp>
        <p:nvSpPr>
          <p:cNvPr id="3" name="Subtitle 2"/>
          <p:cNvSpPr>
            <a:spLocks noGrp="1"/>
          </p:cNvSpPr>
          <p:nvPr>
            <p:ph type="subTitle" idx="1"/>
          </p:nvPr>
        </p:nvSpPr>
        <p:spPr/>
        <p:txBody>
          <a:bodyPr/>
          <a:lstStyle/>
          <a:p>
            <a:r>
              <a:rPr lang="en-US" dirty="0" smtClean="0"/>
              <a:t>Posted here</a:t>
            </a:r>
            <a:r>
              <a:rPr lang="en-US" dirty="0"/>
              <a:t>: </a:t>
            </a:r>
            <a:r>
              <a:rPr lang="en-US" dirty="0">
                <a:hlinkClick r:id="rId3"/>
              </a:rPr>
              <a:t>http://</a:t>
            </a:r>
            <a:r>
              <a:rPr lang="en-US" dirty="0" smtClean="0">
                <a:hlinkClick r:id="rId3"/>
              </a:rPr>
              <a:t>www.chiamass.gov/application-documents</a:t>
            </a:r>
            <a:r>
              <a:rPr lang="en-US" dirty="0" smtClean="0"/>
              <a:t> </a:t>
            </a:r>
          </a:p>
          <a:p>
            <a:endParaRPr lang="en-US" dirty="0"/>
          </a:p>
        </p:txBody>
      </p:sp>
      <p:pic>
        <p:nvPicPr>
          <p:cNvPr id="1126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063" t="9038" r="6455" b="4062"/>
          <a:stretch/>
        </p:blipFill>
        <p:spPr bwMode="auto">
          <a:xfrm>
            <a:off x="855406" y="2479268"/>
            <a:ext cx="7099874" cy="4012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rot="10800000">
            <a:off x="4051382" y="4650658"/>
            <a:ext cx="1012231" cy="3146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781" y="5475134"/>
            <a:ext cx="110966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671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Revised Data Management Plan</a:t>
            </a:r>
            <a:endParaRPr lang="en-US" dirty="0"/>
          </a:p>
        </p:txBody>
      </p:sp>
      <p:sp>
        <p:nvSpPr>
          <p:cNvPr id="3" name="Subtitle 2"/>
          <p:cNvSpPr>
            <a:spLocks noGrp="1"/>
          </p:cNvSpPr>
          <p:nvPr>
            <p:ph type="subTitle" idx="1"/>
          </p:nvPr>
        </p:nvSpPr>
        <p:spPr/>
        <p:txBody>
          <a:bodyPr/>
          <a:lstStyle/>
          <a:p>
            <a:r>
              <a:rPr lang="en-US" dirty="0"/>
              <a:t>Posted here: </a:t>
            </a:r>
            <a:r>
              <a:rPr lang="en-US" dirty="0">
                <a:hlinkClick r:id="rId3"/>
              </a:rPr>
              <a:t>http://</a:t>
            </a:r>
            <a:r>
              <a:rPr lang="en-US" dirty="0" smtClean="0">
                <a:hlinkClick r:id="rId3"/>
              </a:rPr>
              <a:t>www.chiamass.gov/assets/Uploads/data-apps/Data-Managment-Plan-for-Non-Government-Entities.docx</a:t>
            </a:r>
            <a:endParaRPr lang="en-US" dirty="0" smtClean="0"/>
          </a:p>
          <a:p>
            <a:endParaRPr lang="en-US" dirty="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780" t="12316" r="26461" b="2774"/>
          <a:stretch/>
        </p:blipFill>
        <p:spPr bwMode="auto">
          <a:xfrm>
            <a:off x="2934931" y="2709681"/>
            <a:ext cx="3800166" cy="3800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8864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Mix FY15 Release</a:t>
            </a:r>
            <a:endParaRPr lang="en-US"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US" dirty="0" smtClean="0"/>
              <a:t>We are accepting applications for FY15 Case Mix data NOW</a:t>
            </a:r>
          </a:p>
          <a:p>
            <a:pPr marL="342900"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Inpatient Data is </a:t>
            </a:r>
            <a:r>
              <a:rPr lang="en-US" dirty="0" smtClean="0">
                <a:latin typeface="Arial" panose="020B0604020202020204" pitchFamily="34" charset="0"/>
                <a:cs typeface="Arial" panose="020B0604020202020204" pitchFamily="34" charset="0"/>
              </a:rPr>
              <a:t>ready </a:t>
            </a:r>
            <a:r>
              <a:rPr lang="en-US" dirty="0" smtClean="0">
                <a:latin typeface="Arial" panose="020B0604020202020204" pitchFamily="34" charset="0"/>
                <a:cs typeface="Arial" panose="020B0604020202020204" pitchFamily="34" charset="0"/>
              </a:rPr>
              <a:t>for release </a:t>
            </a:r>
            <a:r>
              <a:rPr lang="en-US" dirty="0" smtClean="0">
                <a:latin typeface="Arial" panose="020B0604020202020204" pitchFamily="34" charset="0"/>
                <a:cs typeface="Arial" panose="020B0604020202020204" pitchFamily="34" charset="0"/>
              </a:rPr>
              <a:t>now</a:t>
            </a:r>
            <a:endParaRPr lang="en-US" dirty="0" smtClean="0">
              <a:latin typeface="Arial" panose="020B0604020202020204" pitchFamily="34" charset="0"/>
              <a:cs typeface="Arial" panose="020B0604020202020204" pitchFamily="34" charset="0"/>
            </a:endParaRPr>
          </a:p>
          <a:p>
            <a:pPr marL="800100" lvl="1" indent="-342900" algn="l">
              <a:buFont typeface="Wingdings" panose="05000000000000000000" pitchFamily="2" charset="2"/>
              <a:buChar char="§"/>
            </a:pPr>
            <a:r>
              <a:rPr lang="en-US" sz="2000" dirty="0" smtClean="0">
                <a:solidFill>
                  <a:schemeClr val="tx2"/>
                </a:solidFill>
                <a:latin typeface="Arial" panose="020B0604020202020204" pitchFamily="34" charset="0"/>
                <a:cs typeface="Arial" panose="020B0604020202020204" pitchFamily="34" charset="0"/>
              </a:rPr>
              <a:t>Emergency Department ready in </a:t>
            </a:r>
            <a:r>
              <a:rPr lang="en-US" sz="2000" dirty="0" smtClean="0">
                <a:solidFill>
                  <a:schemeClr val="tx2"/>
                </a:solidFill>
                <a:latin typeface="Arial" panose="020B0604020202020204" pitchFamily="34" charset="0"/>
                <a:cs typeface="Arial" panose="020B0604020202020204" pitchFamily="34" charset="0"/>
              </a:rPr>
              <a:t>late August</a:t>
            </a:r>
            <a:endParaRPr lang="en-US" sz="2000" dirty="0" smtClean="0">
              <a:solidFill>
                <a:schemeClr val="tx2"/>
              </a:solidFill>
              <a:latin typeface="Arial" panose="020B0604020202020204" pitchFamily="34" charset="0"/>
              <a:cs typeface="Arial" panose="020B0604020202020204" pitchFamily="34" charset="0"/>
            </a:endParaRPr>
          </a:p>
          <a:p>
            <a:pPr marL="800100" lvl="1" indent="-342900" algn="l">
              <a:buFont typeface="Wingdings" panose="05000000000000000000" pitchFamily="2" charset="2"/>
              <a:buChar char="§"/>
            </a:pPr>
            <a:r>
              <a:rPr lang="en-US" sz="2000" dirty="0" smtClean="0">
                <a:solidFill>
                  <a:schemeClr val="tx2"/>
                </a:solidFill>
                <a:latin typeface="Arial" panose="020B0604020202020204" pitchFamily="34" charset="0"/>
                <a:cs typeface="Arial" panose="020B0604020202020204" pitchFamily="34" charset="0"/>
              </a:rPr>
              <a:t>Outpatient Observation ready in September</a:t>
            </a:r>
          </a:p>
          <a:p>
            <a:pPr marL="342900" indent="-342900">
              <a:buFont typeface="Arial" panose="020B0604020202020204" pitchFamily="34" charset="0"/>
              <a:buChar char="•"/>
            </a:pPr>
            <a:r>
              <a:rPr lang="en-US" dirty="0" smtClean="0">
                <a:solidFill>
                  <a:schemeClr val="tx2"/>
                </a:solidFill>
                <a:latin typeface="Arial" panose="020B0604020202020204" pitchFamily="34" charset="0"/>
                <a:cs typeface="Arial" panose="020B0604020202020204" pitchFamily="34" charset="0"/>
              </a:rPr>
              <a:t>Apply for all files now and we will fulfill them as they become available.</a:t>
            </a:r>
          </a:p>
          <a:p>
            <a:pPr marL="342900" indent="-342900">
              <a:buFont typeface="Arial" panose="020B0604020202020204" pitchFamily="34" charset="0"/>
              <a:buChar char="•"/>
            </a:pPr>
            <a:r>
              <a:rPr lang="en-US" dirty="0" smtClean="0">
                <a:solidFill>
                  <a:schemeClr val="tx2"/>
                </a:solidFill>
                <a:latin typeface="Arial" panose="020B0604020202020204" pitchFamily="34" charset="0"/>
                <a:cs typeface="Arial" panose="020B0604020202020204" pitchFamily="34" charset="0"/>
              </a:rPr>
              <a:t>FY15 Case Mix data in LDS format</a:t>
            </a:r>
          </a:p>
          <a:p>
            <a:pPr marL="342900" indent="-342900">
              <a:buFont typeface="Arial" panose="020B0604020202020204" pitchFamily="34" charset="0"/>
              <a:buChar char="•"/>
            </a:pPr>
            <a:r>
              <a:rPr lang="en-US" dirty="0" smtClean="0">
                <a:solidFill>
                  <a:schemeClr val="tx2"/>
                </a:solidFill>
                <a:latin typeface="Arial" panose="020B0604020202020204" pitchFamily="34" charset="0"/>
                <a:cs typeface="Arial" panose="020B0604020202020204" pitchFamily="34" charset="0"/>
              </a:rPr>
              <a:t>FY04-FY14 available in old “Levels” format (can request on the same application form)</a:t>
            </a:r>
          </a:p>
        </p:txBody>
      </p:sp>
    </p:spTree>
    <p:extLst>
      <p:ext uri="{BB962C8B-B14F-4D97-AF65-F5344CB8AC3E}">
        <p14:creationId xmlns:p14="http://schemas.microsoft.com/office/powerpoint/2010/main" val="335929786"/>
      </p:ext>
    </p:extLst>
  </p:cSld>
  <p:clrMapOvr>
    <a:masterClrMapping/>
  </p:clrMapOvr>
</p:sld>
</file>

<file path=ppt/theme/theme1.xml><?xml version="1.0" encoding="utf-8"?>
<a:theme xmlns:a="http://schemas.openxmlformats.org/drawingml/2006/main" name="content option 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IT January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ontent option 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HIT January 2014.potx</Template>
  <TotalTime>18200</TotalTime>
  <Words>906</Words>
  <Application>Microsoft Office PowerPoint</Application>
  <PresentationFormat>On-screen Show (4:3)</PresentationFormat>
  <Paragraphs>192</Paragraphs>
  <Slides>20</Slides>
  <Notes>13</Notes>
  <HiddenSlides>0</HiddenSlides>
  <MMClips>0</MMClips>
  <ScaleCrop>false</ScaleCrop>
  <HeadingPairs>
    <vt:vector size="4" baseType="variant">
      <vt:variant>
        <vt:lpstr>Theme</vt:lpstr>
      </vt:variant>
      <vt:variant>
        <vt:i4>4</vt:i4>
      </vt:variant>
      <vt:variant>
        <vt:lpstr>Slide Titles</vt:lpstr>
      </vt:variant>
      <vt:variant>
        <vt:i4>20</vt:i4>
      </vt:variant>
    </vt:vector>
  </HeadingPairs>
  <TitlesOfParts>
    <vt:vector size="24" baseType="lpstr">
      <vt:lpstr>content option A</vt:lpstr>
      <vt:lpstr>HIT January 2014</vt:lpstr>
      <vt:lpstr>1_content option A</vt:lpstr>
      <vt:lpstr>Office Theme</vt:lpstr>
      <vt:lpstr>MA Center for Health Information &amp; Analysis  MA APCD User Workgroup</vt:lpstr>
      <vt:lpstr>Agenda</vt:lpstr>
      <vt:lpstr>MA APCD Release 5.0</vt:lpstr>
      <vt:lpstr>Release Documentation</vt:lpstr>
      <vt:lpstr>MA APCD Release 5.0</vt:lpstr>
      <vt:lpstr>MA APCD Release 5.0</vt:lpstr>
      <vt:lpstr>Revised Application Forms</vt:lpstr>
      <vt:lpstr>Revised Data Management Plan</vt:lpstr>
      <vt:lpstr>Case Mix FY15 Release</vt:lpstr>
      <vt:lpstr> QUESTIONS?</vt:lpstr>
      <vt:lpstr>Application Reminders</vt:lpstr>
      <vt:lpstr>Application Reminders</vt:lpstr>
      <vt:lpstr>Differences Between APCD Release 4.0 and Release 5.0</vt:lpstr>
      <vt:lpstr>What is the Difference between Release 4.0 and  Release 5.0 in Medical Claims Volume?</vt:lpstr>
      <vt:lpstr>What is the Difference between Release 4.0 and  Release 5.0 in Pharmacy Claims Volume?</vt:lpstr>
      <vt:lpstr>Have the Number of MEIDs with Unknown Gender and Duplicate MEIDs with Different Genders changed from Release 4.0 to Release 5.0?</vt:lpstr>
      <vt:lpstr>Has the Volume of MEIDs for Massachusetts Residents Changed by APCD Release? </vt:lpstr>
      <vt:lpstr>Has the Volume of MEIDs for Massachusetts Residents Changed by APCD Release? </vt:lpstr>
      <vt:lpstr>Questions?</vt:lpstr>
      <vt:lpstr>Call for Topics and Presenters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HIT Team Meeting</dc:title>
  <dc:creator>Bob Kramer</dc:creator>
  <cp:lastModifiedBy>Tapply, Adam</cp:lastModifiedBy>
  <cp:revision>408</cp:revision>
  <cp:lastPrinted>2016-06-28T18:51:57Z</cp:lastPrinted>
  <dcterms:created xsi:type="dcterms:W3CDTF">2014-04-22T00:14:56Z</dcterms:created>
  <dcterms:modified xsi:type="dcterms:W3CDTF">2016-08-23T18:49:43Z</dcterms:modified>
</cp:coreProperties>
</file>