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93" r:id="rId2"/>
    <p:sldMasterId id="2147483696" r:id="rId3"/>
    <p:sldMasterId id="2147483697" r:id="rId4"/>
    <p:sldMasterId id="2147483700" r:id="rId5"/>
  </p:sldMasterIdLst>
  <p:notesMasterIdLst>
    <p:notesMasterId r:id="rId23"/>
  </p:notesMasterIdLst>
  <p:handoutMasterIdLst>
    <p:handoutMasterId r:id="rId24"/>
  </p:handoutMasterIdLst>
  <p:sldIdLst>
    <p:sldId id="317" r:id="rId6"/>
    <p:sldId id="264" r:id="rId7"/>
    <p:sldId id="566" r:id="rId8"/>
    <p:sldId id="654" r:id="rId9"/>
    <p:sldId id="669" r:id="rId10"/>
    <p:sldId id="670" r:id="rId11"/>
    <p:sldId id="622" r:id="rId12"/>
    <p:sldId id="668" r:id="rId13"/>
    <p:sldId id="655" r:id="rId14"/>
    <p:sldId id="657" r:id="rId15"/>
    <p:sldId id="574" r:id="rId16"/>
    <p:sldId id="671" r:id="rId17"/>
    <p:sldId id="672" r:id="rId18"/>
    <p:sldId id="673" r:id="rId19"/>
    <p:sldId id="674" r:id="rId20"/>
    <p:sldId id="296" r:id="rId21"/>
    <p:sldId id="560" r:id="rId2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973">
          <p15:clr>
            <a:srgbClr val="A4A3A4"/>
          </p15:clr>
        </p15:guide>
        <p15:guide id="2" pos="118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amer, Marilyn" initials="KM" lastIdx="9"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36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1" autoAdjust="0"/>
    <p:restoredTop sz="89371" autoAdjust="0"/>
  </p:normalViewPr>
  <p:slideViewPr>
    <p:cSldViewPr snapToGrid="0" snapToObjects="1" showGuides="1">
      <p:cViewPr>
        <p:scale>
          <a:sx n="97" d="100"/>
          <a:sy n="97" d="100"/>
        </p:scale>
        <p:origin x="552" y="2004"/>
      </p:cViewPr>
      <p:guideLst>
        <p:guide orient="horz" pos="973"/>
        <p:guide pos="1188"/>
      </p:guideLst>
    </p:cSldViewPr>
  </p:slideViewPr>
  <p:outlineViewPr>
    <p:cViewPr>
      <p:scale>
        <a:sx n="33" d="100"/>
        <a:sy n="33" d="100"/>
      </p:scale>
      <p:origin x="30" y="11532"/>
    </p:cViewPr>
  </p:outlin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PCP (ME046) Complete</c:v>
                </c:pt>
              </c:strCache>
            </c:strRef>
          </c:tx>
          <c:invertIfNegative val="0"/>
          <c:dLbls>
            <c:txPr>
              <a:bodyPr/>
              <a:lstStyle/>
              <a:p>
                <a:pPr>
                  <a:defRPr sz="1200" baseline="0"/>
                </a:pPr>
                <a:endParaRPr lang="en-US"/>
              </a:p>
            </c:txPr>
            <c:dLblPos val="outEnd"/>
            <c:showLegendKey val="0"/>
            <c:showVal val="1"/>
            <c:showCatName val="0"/>
            <c:showSerName val="0"/>
            <c:showPercent val="0"/>
            <c:showBubbleSize val="0"/>
            <c:showLeaderLines val="0"/>
          </c:dLbls>
          <c:cat>
            <c:numRef>
              <c:f>Sheet1!$A$2:$A$7</c:f>
              <c:numCache>
                <c:formatCode>General</c:formatCode>
                <c:ptCount val="6"/>
                <c:pt idx="0">
                  <c:v>2011</c:v>
                </c:pt>
                <c:pt idx="1">
                  <c:v>2012</c:v>
                </c:pt>
                <c:pt idx="2">
                  <c:v>2013</c:v>
                </c:pt>
                <c:pt idx="3">
                  <c:v>2014</c:v>
                </c:pt>
                <c:pt idx="4">
                  <c:v>2015</c:v>
                </c:pt>
                <c:pt idx="5">
                  <c:v>2016</c:v>
                </c:pt>
              </c:numCache>
            </c:numRef>
          </c:cat>
          <c:val>
            <c:numRef>
              <c:f>Sheet1!$B$2:$B$7</c:f>
              <c:numCache>
                <c:formatCode>0.00%</c:formatCode>
                <c:ptCount val="6"/>
                <c:pt idx="0">
                  <c:v>0.87329999999999997</c:v>
                </c:pt>
                <c:pt idx="1">
                  <c:v>0.84989999999999999</c:v>
                </c:pt>
                <c:pt idx="2">
                  <c:v>0.84050000000000002</c:v>
                </c:pt>
                <c:pt idx="3">
                  <c:v>0.81979999999999997</c:v>
                </c:pt>
                <c:pt idx="4">
                  <c:v>0.95069999999999999</c:v>
                </c:pt>
                <c:pt idx="5">
                  <c:v>0.95320000000000005</c:v>
                </c:pt>
              </c:numCache>
            </c:numRef>
          </c:val>
        </c:ser>
        <c:dLbls>
          <c:dLblPos val="outEnd"/>
          <c:showLegendKey val="0"/>
          <c:showVal val="1"/>
          <c:showCatName val="0"/>
          <c:showSerName val="0"/>
          <c:showPercent val="0"/>
          <c:showBubbleSize val="0"/>
        </c:dLbls>
        <c:gapWidth val="150"/>
        <c:axId val="34196864"/>
        <c:axId val="34273536"/>
      </c:barChart>
      <c:catAx>
        <c:axId val="34196864"/>
        <c:scaling>
          <c:orientation val="minMax"/>
        </c:scaling>
        <c:delete val="0"/>
        <c:axPos val="l"/>
        <c:numFmt formatCode="General" sourceLinked="1"/>
        <c:majorTickMark val="out"/>
        <c:minorTickMark val="none"/>
        <c:tickLblPos val="nextTo"/>
        <c:txPr>
          <a:bodyPr/>
          <a:lstStyle/>
          <a:p>
            <a:pPr>
              <a:defRPr sz="1200" baseline="0"/>
            </a:pPr>
            <a:endParaRPr lang="en-US"/>
          </a:p>
        </c:txPr>
        <c:crossAx val="34273536"/>
        <c:crosses val="autoZero"/>
        <c:auto val="1"/>
        <c:lblAlgn val="ctr"/>
        <c:lblOffset val="100"/>
        <c:noMultiLvlLbl val="0"/>
      </c:catAx>
      <c:valAx>
        <c:axId val="34273536"/>
        <c:scaling>
          <c:orientation val="minMax"/>
          <c:min val="0.75000000000000011"/>
        </c:scaling>
        <c:delete val="0"/>
        <c:axPos val="b"/>
        <c:majorGridlines/>
        <c:numFmt formatCode="0%" sourceLinked="0"/>
        <c:majorTickMark val="out"/>
        <c:minorTickMark val="none"/>
        <c:tickLblPos val="nextTo"/>
        <c:txPr>
          <a:bodyPr/>
          <a:lstStyle/>
          <a:p>
            <a:pPr>
              <a:defRPr sz="1000" baseline="0"/>
            </a:pPr>
            <a:endParaRPr lang="en-US"/>
          </a:p>
        </c:txPr>
        <c:crossAx val="34196864"/>
        <c:crosses val="autoZero"/>
        <c:crossBetween val="between"/>
        <c:majorUnit val="2.5000000000000005E-2"/>
        <c:minorUnit val="5.000000000000001E-3"/>
      </c:valAx>
    </c:plotArea>
    <c:legend>
      <c:legendPos val="t"/>
      <c:overlay val="0"/>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Percent Both PCP and Attributed PCP Complete</c:v>
                </c:pt>
              </c:strCache>
            </c:strRef>
          </c:tx>
          <c:invertIfNegative val="0"/>
          <c:dLbls>
            <c:txPr>
              <a:bodyPr/>
              <a:lstStyle/>
              <a:p>
                <a:pPr>
                  <a:defRPr sz="900" baseline="0"/>
                </a:pPr>
                <a:endParaRPr lang="en-US"/>
              </a:p>
            </c:txPr>
            <c:dLblPos val="outEnd"/>
            <c:showLegendKey val="0"/>
            <c:showVal val="1"/>
            <c:showCatName val="0"/>
            <c:showSerName val="0"/>
            <c:showPercent val="0"/>
            <c:showBubbleSize val="0"/>
            <c:showLeaderLines val="0"/>
          </c:dLbls>
          <c:cat>
            <c:numRef>
              <c:f>Sheet1!$A$2:$A$6</c:f>
              <c:numCache>
                <c:formatCode>General</c:formatCode>
                <c:ptCount val="5"/>
                <c:pt idx="0">
                  <c:v>2012</c:v>
                </c:pt>
                <c:pt idx="1">
                  <c:v>2013</c:v>
                </c:pt>
                <c:pt idx="2">
                  <c:v>2014</c:v>
                </c:pt>
                <c:pt idx="3">
                  <c:v>2015</c:v>
                </c:pt>
                <c:pt idx="4">
                  <c:v>2016</c:v>
                </c:pt>
              </c:numCache>
            </c:numRef>
          </c:cat>
          <c:val>
            <c:numRef>
              <c:f>Sheet1!$B$2:$B$6</c:f>
              <c:numCache>
                <c:formatCode>0.00%</c:formatCode>
                <c:ptCount val="5"/>
                <c:pt idx="0">
                  <c:v>1.5599999999999999E-2</c:v>
                </c:pt>
                <c:pt idx="1">
                  <c:v>6.5100000000000005E-2</c:v>
                </c:pt>
                <c:pt idx="2">
                  <c:v>0.1235</c:v>
                </c:pt>
                <c:pt idx="3">
                  <c:v>0.17180000000000001</c:v>
                </c:pt>
                <c:pt idx="4">
                  <c:v>7.6899999999999996E-2</c:v>
                </c:pt>
              </c:numCache>
            </c:numRef>
          </c:val>
        </c:ser>
        <c:ser>
          <c:idx val="1"/>
          <c:order val="1"/>
          <c:tx>
            <c:strRef>
              <c:f>Sheet1!$C$1</c:f>
              <c:strCache>
                <c:ptCount val="1"/>
                <c:pt idx="0">
                  <c:v>Percent Attributed PCP (ME124) Complete</c:v>
                </c:pt>
              </c:strCache>
            </c:strRef>
          </c:tx>
          <c:invertIfNegative val="0"/>
          <c:dLbls>
            <c:txPr>
              <a:bodyPr/>
              <a:lstStyle/>
              <a:p>
                <a:pPr>
                  <a:defRPr sz="900" baseline="0"/>
                </a:pPr>
                <a:endParaRPr lang="en-US"/>
              </a:p>
            </c:txPr>
            <c:dLblPos val="outEnd"/>
            <c:showLegendKey val="0"/>
            <c:showVal val="1"/>
            <c:showCatName val="0"/>
            <c:showSerName val="0"/>
            <c:showPercent val="0"/>
            <c:showBubbleSize val="0"/>
            <c:showLeaderLines val="0"/>
          </c:dLbls>
          <c:cat>
            <c:numRef>
              <c:f>Sheet1!$A$2:$A$6</c:f>
              <c:numCache>
                <c:formatCode>General</c:formatCode>
                <c:ptCount val="5"/>
                <c:pt idx="0">
                  <c:v>2012</c:v>
                </c:pt>
                <c:pt idx="1">
                  <c:v>2013</c:v>
                </c:pt>
                <c:pt idx="2">
                  <c:v>2014</c:v>
                </c:pt>
                <c:pt idx="3">
                  <c:v>2015</c:v>
                </c:pt>
                <c:pt idx="4">
                  <c:v>2016</c:v>
                </c:pt>
              </c:numCache>
            </c:numRef>
          </c:cat>
          <c:val>
            <c:numRef>
              <c:f>Sheet1!$C$2:$C$6</c:f>
              <c:numCache>
                <c:formatCode>0.00%</c:formatCode>
                <c:ptCount val="5"/>
                <c:pt idx="0">
                  <c:v>1.5599999999999999E-2</c:v>
                </c:pt>
                <c:pt idx="1">
                  <c:v>0.126</c:v>
                </c:pt>
                <c:pt idx="2">
                  <c:v>0.18729999999999999</c:v>
                </c:pt>
                <c:pt idx="3">
                  <c:v>0.17449999999999999</c:v>
                </c:pt>
                <c:pt idx="4">
                  <c:v>7.6899999999999996E-2</c:v>
                </c:pt>
              </c:numCache>
            </c:numRef>
          </c:val>
        </c:ser>
        <c:dLbls>
          <c:dLblPos val="outEnd"/>
          <c:showLegendKey val="0"/>
          <c:showVal val="1"/>
          <c:showCatName val="0"/>
          <c:showSerName val="0"/>
          <c:showPercent val="0"/>
          <c:showBubbleSize val="0"/>
        </c:dLbls>
        <c:gapWidth val="150"/>
        <c:axId val="35732864"/>
        <c:axId val="36906112"/>
      </c:barChart>
      <c:catAx>
        <c:axId val="35732864"/>
        <c:scaling>
          <c:orientation val="minMax"/>
        </c:scaling>
        <c:delete val="0"/>
        <c:axPos val="l"/>
        <c:numFmt formatCode="General" sourceLinked="1"/>
        <c:majorTickMark val="out"/>
        <c:minorTickMark val="none"/>
        <c:tickLblPos val="nextTo"/>
        <c:txPr>
          <a:bodyPr/>
          <a:lstStyle/>
          <a:p>
            <a:pPr>
              <a:defRPr sz="1200" baseline="0"/>
            </a:pPr>
            <a:endParaRPr lang="en-US"/>
          </a:p>
        </c:txPr>
        <c:crossAx val="36906112"/>
        <c:crosses val="autoZero"/>
        <c:auto val="1"/>
        <c:lblAlgn val="ctr"/>
        <c:lblOffset val="100"/>
        <c:noMultiLvlLbl val="0"/>
      </c:catAx>
      <c:valAx>
        <c:axId val="36906112"/>
        <c:scaling>
          <c:orientation val="minMax"/>
          <c:min val="1.0000000000000002E-2"/>
        </c:scaling>
        <c:delete val="0"/>
        <c:axPos val="b"/>
        <c:majorGridlines/>
        <c:numFmt formatCode="0%" sourceLinked="0"/>
        <c:majorTickMark val="out"/>
        <c:minorTickMark val="none"/>
        <c:tickLblPos val="nextTo"/>
        <c:txPr>
          <a:bodyPr/>
          <a:lstStyle/>
          <a:p>
            <a:pPr>
              <a:defRPr sz="1000" baseline="0"/>
            </a:pPr>
            <a:endParaRPr lang="en-US"/>
          </a:p>
        </c:txPr>
        <c:crossAx val="35732864"/>
        <c:crosses val="autoZero"/>
        <c:crossBetween val="between"/>
        <c:majorUnit val="2.5000000000000005E-2"/>
        <c:minorUnit val="5.000000000000001E-3"/>
      </c:valAx>
    </c:plotArea>
    <c:legend>
      <c:legendPos val="t"/>
      <c:layout>
        <c:manualLayout>
          <c:xMode val="edge"/>
          <c:yMode val="edge"/>
          <c:x val="0"/>
          <c:y val="3.2967032967032968E-2"/>
          <c:w val="1"/>
          <c:h val="0.17719910011248594"/>
        </c:manualLayout>
      </c:layout>
      <c:overlay val="0"/>
      <c:txPr>
        <a:bodyPr/>
        <a:lstStyle/>
        <a:p>
          <a:pPr>
            <a:defRPr sz="900" baseline="0"/>
          </a:pPr>
          <a:endParaRPr lang="en-US"/>
        </a:p>
      </c:txPr>
    </c:legend>
    <c:plotVisOnly val="1"/>
    <c:dispBlanksAs val="gap"/>
    <c:showDLblsOverMax val="0"/>
  </c:chart>
  <c:spPr>
    <a:ln>
      <a:solidFill>
        <a:schemeClr val="accent1"/>
      </a:solidFill>
    </a:ln>
  </c:spPr>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D86EF2-5DAB-443C-8429-02169DD1755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C97179CE-7D52-4C05-B0C4-14E298AF6964}">
      <dgm:prSet phldrT="[Text]" custT="1"/>
      <dgm:spPr/>
      <dgm:t>
        <a:bodyPr/>
        <a:lstStyle/>
        <a:p>
          <a:r>
            <a:rPr lang="en-US" sz="1200" b="1" dirty="0" smtClean="0"/>
            <a:t>Member PCP Linkage  ID or </a:t>
          </a:r>
        </a:p>
        <a:p>
          <a:r>
            <a:rPr lang="en-US" sz="1200" b="1" dirty="0" smtClean="0"/>
            <a:t>Attributed PCP Linkage ID</a:t>
          </a:r>
          <a:endParaRPr lang="en-US" sz="1200" b="1" dirty="0"/>
        </a:p>
      </dgm:t>
    </dgm:pt>
    <dgm:pt modelId="{3737D65B-14DB-4FEE-8421-A54F295CF7D0}" type="parTrans" cxnId="{5117B28E-161C-4A0D-B80D-6C5D0DC5E72A}">
      <dgm:prSet/>
      <dgm:spPr/>
      <dgm:t>
        <a:bodyPr/>
        <a:lstStyle/>
        <a:p>
          <a:endParaRPr lang="en-US"/>
        </a:p>
      </dgm:t>
    </dgm:pt>
    <dgm:pt modelId="{8774EB38-A2C5-4023-91F9-17956BAD3DF7}" type="sibTrans" cxnId="{5117B28E-161C-4A0D-B80D-6C5D0DC5E72A}">
      <dgm:prSet/>
      <dgm:spPr/>
      <dgm:t>
        <a:bodyPr/>
        <a:lstStyle/>
        <a:p>
          <a:endParaRPr lang="en-US"/>
        </a:p>
      </dgm:t>
    </dgm:pt>
    <dgm:pt modelId="{E378AAF0-9E6D-4A19-AACA-C27D9434CB77}">
      <dgm:prSet phldrT="[Text]" custT="1"/>
      <dgm:spPr/>
      <dgm:t>
        <a:bodyPr/>
        <a:lstStyle/>
        <a:p>
          <a:r>
            <a:rPr lang="en-US" sz="1400" b="1" dirty="0" smtClean="0">
              <a:solidFill>
                <a:srgbClr val="0070C0"/>
              </a:solidFill>
            </a:rPr>
            <a:t>Medical Claims</a:t>
          </a:r>
        </a:p>
        <a:p>
          <a:r>
            <a:rPr lang="en-US" sz="1400" b="1" dirty="0" smtClean="0">
              <a:solidFill>
                <a:srgbClr val="0070C0"/>
              </a:solidFill>
            </a:rPr>
            <a:t>Linkage Fields</a:t>
          </a:r>
          <a:endParaRPr lang="en-US" sz="1400" b="1" dirty="0">
            <a:solidFill>
              <a:srgbClr val="0070C0"/>
            </a:solidFill>
          </a:endParaRPr>
        </a:p>
      </dgm:t>
    </dgm:pt>
    <dgm:pt modelId="{1CA56ACC-A072-4FC1-A446-4CCD4016FDCE}" type="parTrans" cxnId="{956EAB57-29D3-4B2A-96CF-E74606972886}">
      <dgm:prSet/>
      <dgm:spPr/>
      <dgm:t>
        <a:bodyPr/>
        <a:lstStyle/>
        <a:p>
          <a:endParaRPr lang="en-US"/>
        </a:p>
      </dgm:t>
    </dgm:pt>
    <dgm:pt modelId="{7DEC0FC3-99DB-464E-8C25-F3B68AA951EE}" type="sibTrans" cxnId="{956EAB57-29D3-4B2A-96CF-E74606972886}">
      <dgm:prSet/>
      <dgm:spPr/>
      <dgm:t>
        <a:bodyPr/>
        <a:lstStyle/>
        <a:p>
          <a:endParaRPr lang="en-US"/>
        </a:p>
      </dgm:t>
    </dgm:pt>
    <dgm:pt modelId="{A4F9CE79-6C30-4B68-853F-BC3F3F84C27F}">
      <dgm:prSet phldrT="[Text]" custT="1"/>
      <dgm:spPr/>
      <dgm:t>
        <a:bodyPr/>
        <a:lstStyle/>
        <a:p>
          <a:r>
            <a:rPr lang="en-US" sz="1100" dirty="0" smtClean="0"/>
            <a:t>Billing Provider Number Linkage ID</a:t>
          </a:r>
          <a:endParaRPr lang="en-US" sz="1100" dirty="0"/>
        </a:p>
      </dgm:t>
    </dgm:pt>
    <dgm:pt modelId="{407279C0-2BD0-4FCD-841B-BBF766C5A459}" type="parTrans" cxnId="{CE5041FD-D0A7-49C9-B7A2-0F3D12716F17}">
      <dgm:prSet/>
      <dgm:spPr/>
      <dgm:t>
        <a:bodyPr/>
        <a:lstStyle/>
        <a:p>
          <a:endParaRPr lang="en-US"/>
        </a:p>
      </dgm:t>
    </dgm:pt>
    <dgm:pt modelId="{1FBB5017-67AF-4F60-9BAB-BB0A324D2F99}" type="sibTrans" cxnId="{CE5041FD-D0A7-49C9-B7A2-0F3D12716F17}">
      <dgm:prSet/>
      <dgm:spPr/>
      <dgm:t>
        <a:bodyPr/>
        <a:lstStyle/>
        <a:p>
          <a:endParaRPr lang="en-US"/>
        </a:p>
      </dgm:t>
    </dgm:pt>
    <dgm:pt modelId="{E5C9A39D-32DB-483E-97B5-C1E4A953ED5F}">
      <dgm:prSet phldrT="[Text]" custT="1"/>
      <dgm:spPr/>
      <dgm:t>
        <a:bodyPr/>
        <a:lstStyle/>
        <a:p>
          <a:r>
            <a:rPr lang="en-US" sz="1100" dirty="0" smtClean="0"/>
            <a:t>Service Provider Number Linkage ID</a:t>
          </a:r>
          <a:endParaRPr lang="en-US" sz="1100" dirty="0"/>
        </a:p>
      </dgm:t>
    </dgm:pt>
    <dgm:pt modelId="{7B31AD79-2D65-45AE-96FE-A5A906427127}" type="parTrans" cxnId="{61D5B0F8-62F7-4021-BBBF-3FF9320407A0}">
      <dgm:prSet/>
      <dgm:spPr/>
      <dgm:t>
        <a:bodyPr/>
        <a:lstStyle/>
        <a:p>
          <a:endParaRPr lang="en-US"/>
        </a:p>
      </dgm:t>
    </dgm:pt>
    <dgm:pt modelId="{B6499720-5803-4D8B-961D-4CD6649C867A}" type="sibTrans" cxnId="{61D5B0F8-62F7-4021-BBBF-3FF9320407A0}">
      <dgm:prSet/>
      <dgm:spPr/>
      <dgm:t>
        <a:bodyPr/>
        <a:lstStyle/>
        <a:p>
          <a:endParaRPr lang="en-US"/>
        </a:p>
      </dgm:t>
    </dgm:pt>
    <dgm:pt modelId="{78410857-E247-4AE9-A138-E8EC90FB3A93}">
      <dgm:prSet phldrT="[Text]" custT="1"/>
      <dgm:spPr/>
      <dgm:t>
        <a:bodyPr/>
        <a:lstStyle/>
        <a:p>
          <a:r>
            <a:rPr lang="en-US" sz="1400" b="1" dirty="0" smtClean="0">
              <a:solidFill>
                <a:srgbClr val="0070C0"/>
              </a:solidFill>
            </a:rPr>
            <a:t>Provider File</a:t>
          </a:r>
        </a:p>
        <a:p>
          <a:r>
            <a:rPr lang="en-US" sz="1400" b="1" dirty="0" smtClean="0">
              <a:solidFill>
                <a:srgbClr val="0070C0"/>
              </a:solidFill>
            </a:rPr>
            <a:t>Linkage Fields</a:t>
          </a:r>
          <a:endParaRPr lang="en-US" sz="1400" b="1" dirty="0">
            <a:solidFill>
              <a:srgbClr val="0070C0"/>
            </a:solidFill>
          </a:endParaRPr>
        </a:p>
      </dgm:t>
    </dgm:pt>
    <dgm:pt modelId="{9D7CE265-6B29-4452-B438-BF371E2A9870}" type="parTrans" cxnId="{C4A10119-BD57-4DF7-9CD5-35ACAB05BAC3}">
      <dgm:prSet/>
      <dgm:spPr/>
      <dgm:t>
        <a:bodyPr/>
        <a:lstStyle/>
        <a:p>
          <a:endParaRPr lang="en-US"/>
        </a:p>
      </dgm:t>
    </dgm:pt>
    <dgm:pt modelId="{FB4F96EB-D4AF-48F4-AD6C-65A9A32FCCC3}" type="sibTrans" cxnId="{C4A10119-BD57-4DF7-9CD5-35ACAB05BAC3}">
      <dgm:prSet/>
      <dgm:spPr/>
      <dgm:t>
        <a:bodyPr/>
        <a:lstStyle/>
        <a:p>
          <a:endParaRPr lang="en-US"/>
        </a:p>
      </dgm:t>
    </dgm:pt>
    <dgm:pt modelId="{1E57B6A2-B55B-40CF-AD5E-007B63554A9D}">
      <dgm:prSet phldrT="[Text]" custT="1"/>
      <dgm:spPr/>
      <dgm:t>
        <a:bodyPr/>
        <a:lstStyle/>
        <a:p>
          <a:r>
            <a:rPr lang="en-US" sz="1100" dirty="0" smtClean="0"/>
            <a:t>Linking Provider ID</a:t>
          </a:r>
          <a:endParaRPr lang="en-US" sz="1100" dirty="0"/>
        </a:p>
      </dgm:t>
    </dgm:pt>
    <dgm:pt modelId="{5AD9AF22-A871-4013-AC55-D46458DBA5B2}" type="parTrans" cxnId="{442D7A19-EE50-47A8-9944-0E3EC31CBCC6}">
      <dgm:prSet/>
      <dgm:spPr/>
      <dgm:t>
        <a:bodyPr/>
        <a:lstStyle/>
        <a:p>
          <a:endParaRPr lang="en-US"/>
        </a:p>
      </dgm:t>
    </dgm:pt>
    <dgm:pt modelId="{1BEA4AD2-E133-4491-A5E4-EEDD83E041FE}" type="sibTrans" cxnId="{442D7A19-EE50-47A8-9944-0E3EC31CBCC6}">
      <dgm:prSet/>
      <dgm:spPr/>
      <dgm:t>
        <a:bodyPr/>
        <a:lstStyle/>
        <a:p>
          <a:endParaRPr lang="en-US"/>
        </a:p>
      </dgm:t>
    </dgm:pt>
    <dgm:pt modelId="{40FF1F89-67D2-4551-878C-41347C52955A}">
      <dgm:prSet phldrT="[Text]" custT="1"/>
      <dgm:spPr/>
      <dgm:t>
        <a:bodyPr/>
        <a:lstStyle/>
        <a:p>
          <a:r>
            <a:rPr lang="en-US" sz="1100" dirty="0" smtClean="0"/>
            <a:t>Plan Rendering Provider Identifier Linkage ID</a:t>
          </a:r>
          <a:endParaRPr lang="en-US" sz="1100" dirty="0"/>
        </a:p>
      </dgm:t>
    </dgm:pt>
    <dgm:pt modelId="{933DFA36-F4AB-4336-B004-604FC18721B1}" type="parTrans" cxnId="{8A54D75E-3ED3-4CCD-B45F-4B81C1ECDFE2}">
      <dgm:prSet/>
      <dgm:spPr/>
      <dgm:t>
        <a:bodyPr/>
        <a:lstStyle/>
        <a:p>
          <a:endParaRPr lang="en-US"/>
        </a:p>
      </dgm:t>
    </dgm:pt>
    <dgm:pt modelId="{DDF41A37-04ED-4333-8FF0-FE985A1DE822}" type="sibTrans" cxnId="{8A54D75E-3ED3-4CCD-B45F-4B81C1ECDFE2}">
      <dgm:prSet/>
      <dgm:spPr/>
      <dgm:t>
        <a:bodyPr/>
        <a:lstStyle/>
        <a:p>
          <a:endParaRPr lang="en-US"/>
        </a:p>
      </dgm:t>
    </dgm:pt>
    <dgm:pt modelId="{F6A5D7B0-41FA-4502-87F0-476B846FB5CE}" type="pres">
      <dgm:prSet presAssocID="{2FD86EF2-5DAB-443C-8429-02169DD17558}" presName="hierChild1" presStyleCnt="0">
        <dgm:presLayoutVars>
          <dgm:chPref val="1"/>
          <dgm:dir/>
          <dgm:animOne val="branch"/>
          <dgm:animLvl val="lvl"/>
          <dgm:resizeHandles/>
        </dgm:presLayoutVars>
      </dgm:prSet>
      <dgm:spPr/>
      <dgm:t>
        <a:bodyPr/>
        <a:lstStyle/>
        <a:p>
          <a:endParaRPr lang="en-US"/>
        </a:p>
      </dgm:t>
    </dgm:pt>
    <dgm:pt modelId="{E4ED1054-94D2-4A6A-8E0C-3119C758FF1C}" type="pres">
      <dgm:prSet presAssocID="{C97179CE-7D52-4C05-B0C4-14E298AF6964}" presName="hierRoot1" presStyleCnt="0"/>
      <dgm:spPr/>
    </dgm:pt>
    <dgm:pt modelId="{5BB8FFE7-B0E5-4609-BE9A-9FC104DCBF8E}" type="pres">
      <dgm:prSet presAssocID="{C97179CE-7D52-4C05-B0C4-14E298AF6964}" presName="composite" presStyleCnt="0"/>
      <dgm:spPr/>
    </dgm:pt>
    <dgm:pt modelId="{5432AA4C-6C9A-41D0-BF6D-D81193B9F273}" type="pres">
      <dgm:prSet presAssocID="{C97179CE-7D52-4C05-B0C4-14E298AF6964}" presName="background" presStyleLbl="node0" presStyleIdx="0" presStyleCnt="1"/>
      <dgm:spPr/>
    </dgm:pt>
    <dgm:pt modelId="{5EBF1FA1-6270-4B0F-AB86-DBC8EA0C5C8B}" type="pres">
      <dgm:prSet presAssocID="{C97179CE-7D52-4C05-B0C4-14E298AF6964}" presName="text" presStyleLbl="fgAcc0" presStyleIdx="0" presStyleCnt="1">
        <dgm:presLayoutVars>
          <dgm:chPref val="3"/>
        </dgm:presLayoutVars>
      </dgm:prSet>
      <dgm:spPr/>
      <dgm:t>
        <a:bodyPr/>
        <a:lstStyle/>
        <a:p>
          <a:endParaRPr lang="en-US"/>
        </a:p>
      </dgm:t>
    </dgm:pt>
    <dgm:pt modelId="{F10E2330-AA4C-4E63-BD0F-97F223373635}" type="pres">
      <dgm:prSet presAssocID="{C97179CE-7D52-4C05-B0C4-14E298AF6964}" presName="hierChild2" presStyleCnt="0"/>
      <dgm:spPr/>
    </dgm:pt>
    <dgm:pt modelId="{CF7B491C-2DC9-4F2F-B6D6-EBF5EB9F1C79}" type="pres">
      <dgm:prSet presAssocID="{1CA56ACC-A072-4FC1-A446-4CCD4016FDCE}" presName="Name10" presStyleLbl="parChTrans1D2" presStyleIdx="0" presStyleCnt="2"/>
      <dgm:spPr/>
      <dgm:t>
        <a:bodyPr/>
        <a:lstStyle/>
        <a:p>
          <a:endParaRPr lang="en-US"/>
        </a:p>
      </dgm:t>
    </dgm:pt>
    <dgm:pt modelId="{614DBA96-C51F-4F27-AC6C-1EA8AF6CBCB7}" type="pres">
      <dgm:prSet presAssocID="{E378AAF0-9E6D-4A19-AACA-C27D9434CB77}" presName="hierRoot2" presStyleCnt="0"/>
      <dgm:spPr/>
    </dgm:pt>
    <dgm:pt modelId="{19689E91-CB9A-450C-9EFF-A1FC84AF019E}" type="pres">
      <dgm:prSet presAssocID="{E378AAF0-9E6D-4A19-AACA-C27D9434CB77}" presName="composite2" presStyleCnt="0"/>
      <dgm:spPr/>
    </dgm:pt>
    <dgm:pt modelId="{68C03BA8-0734-45EB-AAAE-3C9C30F52CFA}" type="pres">
      <dgm:prSet presAssocID="{E378AAF0-9E6D-4A19-AACA-C27D9434CB77}" presName="background2" presStyleLbl="node2" presStyleIdx="0" presStyleCnt="2"/>
      <dgm:spPr/>
    </dgm:pt>
    <dgm:pt modelId="{FEEA64DD-B089-4A27-B72F-9B8EED022ED6}" type="pres">
      <dgm:prSet presAssocID="{E378AAF0-9E6D-4A19-AACA-C27D9434CB77}" presName="text2" presStyleLbl="fgAcc2" presStyleIdx="0" presStyleCnt="2">
        <dgm:presLayoutVars>
          <dgm:chPref val="3"/>
        </dgm:presLayoutVars>
      </dgm:prSet>
      <dgm:spPr/>
      <dgm:t>
        <a:bodyPr/>
        <a:lstStyle/>
        <a:p>
          <a:endParaRPr lang="en-US"/>
        </a:p>
      </dgm:t>
    </dgm:pt>
    <dgm:pt modelId="{0471A8D5-0897-458D-A8AE-CB6FD7783D40}" type="pres">
      <dgm:prSet presAssocID="{E378AAF0-9E6D-4A19-AACA-C27D9434CB77}" presName="hierChild3" presStyleCnt="0"/>
      <dgm:spPr/>
    </dgm:pt>
    <dgm:pt modelId="{C67CD856-F9BE-4B2C-85EC-F2BEBC5C40C4}" type="pres">
      <dgm:prSet presAssocID="{407279C0-2BD0-4FCD-841B-BBF766C5A459}" presName="Name17" presStyleLbl="parChTrans1D3" presStyleIdx="0" presStyleCnt="4"/>
      <dgm:spPr/>
      <dgm:t>
        <a:bodyPr/>
        <a:lstStyle/>
        <a:p>
          <a:endParaRPr lang="en-US"/>
        </a:p>
      </dgm:t>
    </dgm:pt>
    <dgm:pt modelId="{7BCDF6FA-4CD2-4846-858D-13536545D8D5}" type="pres">
      <dgm:prSet presAssocID="{A4F9CE79-6C30-4B68-853F-BC3F3F84C27F}" presName="hierRoot3" presStyleCnt="0"/>
      <dgm:spPr/>
    </dgm:pt>
    <dgm:pt modelId="{CCCCA1C5-434E-412B-BBDB-B41D1D9FE239}" type="pres">
      <dgm:prSet presAssocID="{A4F9CE79-6C30-4B68-853F-BC3F3F84C27F}" presName="composite3" presStyleCnt="0"/>
      <dgm:spPr/>
    </dgm:pt>
    <dgm:pt modelId="{AB66340D-9A93-47F5-97AE-75BF430CCC49}" type="pres">
      <dgm:prSet presAssocID="{A4F9CE79-6C30-4B68-853F-BC3F3F84C27F}" presName="background3" presStyleLbl="node3" presStyleIdx="0" presStyleCnt="4"/>
      <dgm:spPr/>
    </dgm:pt>
    <dgm:pt modelId="{D8AEB754-1637-4D20-9F8F-9326EFDBDF1B}" type="pres">
      <dgm:prSet presAssocID="{A4F9CE79-6C30-4B68-853F-BC3F3F84C27F}" presName="text3" presStyleLbl="fgAcc3" presStyleIdx="0" presStyleCnt="4">
        <dgm:presLayoutVars>
          <dgm:chPref val="3"/>
        </dgm:presLayoutVars>
      </dgm:prSet>
      <dgm:spPr/>
      <dgm:t>
        <a:bodyPr/>
        <a:lstStyle/>
        <a:p>
          <a:endParaRPr lang="en-US"/>
        </a:p>
      </dgm:t>
    </dgm:pt>
    <dgm:pt modelId="{9D7B2B52-0053-4FFC-8504-1F63171CBD11}" type="pres">
      <dgm:prSet presAssocID="{A4F9CE79-6C30-4B68-853F-BC3F3F84C27F}" presName="hierChild4" presStyleCnt="0"/>
      <dgm:spPr/>
    </dgm:pt>
    <dgm:pt modelId="{A180BCF7-264B-4B7E-97F5-F955E84F888A}" type="pres">
      <dgm:prSet presAssocID="{7B31AD79-2D65-45AE-96FE-A5A906427127}" presName="Name17" presStyleLbl="parChTrans1D3" presStyleIdx="1" presStyleCnt="4"/>
      <dgm:spPr/>
      <dgm:t>
        <a:bodyPr/>
        <a:lstStyle/>
        <a:p>
          <a:endParaRPr lang="en-US"/>
        </a:p>
      </dgm:t>
    </dgm:pt>
    <dgm:pt modelId="{BC980A5B-1F66-4E9D-A6E1-673604E2E2A3}" type="pres">
      <dgm:prSet presAssocID="{E5C9A39D-32DB-483E-97B5-C1E4A953ED5F}" presName="hierRoot3" presStyleCnt="0"/>
      <dgm:spPr/>
    </dgm:pt>
    <dgm:pt modelId="{00C36620-8DED-4EAD-A287-548878C303E0}" type="pres">
      <dgm:prSet presAssocID="{E5C9A39D-32DB-483E-97B5-C1E4A953ED5F}" presName="composite3" presStyleCnt="0"/>
      <dgm:spPr/>
    </dgm:pt>
    <dgm:pt modelId="{C35D1E1C-EC55-4380-A807-276C4C1CAE25}" type="pres">
      <dgm:prSet presAssocID="{E5C9A39D-32DB-483E-97B5-C1E4A953ED5F}" presName="background3" presStyleLbl="node3" presStyleIdx="1" presStyleCnt="4"/>
      <dgm:spPr/>
    </dgm:pt>
    <dgm:pt modelId="{C8893EDD-3E97-41DF-ACFF-D3C973C5E88E}" type="pres">
      <dgm:prSet presAssocID="{E5C9A39D-32DB-483E-97B5-C1E4A953ED5F}" presName="text3" presStyleLbl="fgAcc3" presStyleIdx="1" presStyleCnt="4">
        <dgm:presLayoutVars>
          <dgm:chPref val="3"/>
        </dgm:presLayoutVars>
      </dgm:prSet>
      <dgm:spPr/>
      <dgm:t>
        <a:bodyPr/>
        <a:lstStyle/>
        <a:p>
          <a:endParaRPr lang="en-US"/>
        </a:p>
      </dgm:t>
    </dgm:pt>
    <dgm:pt modelId="{0712E28E-644B-456F-8DD5-A76F1EC652B0}" type="pres">
      <dgm:prSet presAssocID="{E5C9A39D-32DB-483E-97B5-C1E4A953ED5F}" presName="hierChild4" presStyleCnt="0"/>
      <dgm:spPr/>
    </dgm:pt>
    <dgm:pt modelId="{ADE01AC1-B596-4B92-9E7F-A863F476C1CA}" type="pres">
      <dgm:prSet presAssocID="{933DFA36-F4AB-4336-B004-604FC18721B1}" presName="Name17" presStyleLbl="parChTrans1D3" presStyleIdx="2" presStyleCnt="4"/>
      <dgm:spPr/>
      <dgm:t>
        <a:bodyPr/>
        <a:lstStyle/>
        <a:p>
          <a:endParaRPr lang="en-US"/>
        </a:p>
      </dgm:t>
    </dgm:pt>
    <dgm:pt modelId="{EF0ED769-D9FF-46FA-93B3-D185C011E253}" type="pres">
      <dgm:prSet presAssocID="{40FF1F89-67D2-4551-878C-41347C52955A}" presName="hierRoot3" presStyleCnt="0"/>
      <dgm:spPr/>
    </dgm:pt>
    <dgm:pt modelId="{E24339AD-2653-402E-8721-1FEDD4F30D4B}" type="pres">
      <dgm:prSet presAssocID="{40FF1F89-67D2-4551-878C-41347C52955A}" presName="composite3" presStyleCnt="0"/>
      <dgm:spPr/>
    </dgm:pt>
    <dgm:pt modelId="{597924AE-EB20-451D-8944-5878ADB1A809}" type="pres">
      <dgm:prSet presAssocID="{40FF1F89-67D2-4551-878C-41347C52955A}" presName="background3" presStyleLbl="node3" presStyleIdx="2" presStyleCnt="4"/>
      <dgm:spPr/>
    </dgm:pt>
    <dgm:pt modelId="{1EC23DB2-2A7B-4DE6-B483-1AE3D9D322F8}" type="pres">
      <dgm:prSet presAssocID="{40FF1F89-67D2-4551-878C-41347C52955A}" presName="text3" presStyleLbl="fgAcc3" presStyleIdx="2" presStyleCnt="4">
        <dgm:presLayoutVars>
          <dgm:chPref val="3"/>
        </dgm:presLayoutVars>
      </dgm:prSet>
      <dgm:spPr/>
      <dgm:t>
        <a:bodyPr/>
        <a:lstStyle/>
        <a:p>
          <a:endParaRPr lang="en-US"/>
        </a:p>
      </dgm:t>
    </dgm:pt>
    <dgm:pt modelId="{E4A0C288-33C5-4F86-96E1-D25BDE16EA33}" type="pres">
      <dgm:prSet presAssocID="{40FF1F89-67D2-4551-878C-41347C52955A}" presName="hierChild4" presStyleCnt="0"/>
      <dgm:spPr/>
    </dgm:pt>
    <dgm:pt modelId="{A21528A8-40D0-475E-90EC-C8521BED7C05}" type="pres">
      <dgm:prSet presAssocID="{9D7CE265-6B29-4452-B438-BF371E2A9870}" presName="Name10" presStyleLbl="parChTrans1D2" presStyleIdx="1" presStyleCnt="2"/>
      <dgm:spPr/>
      <dgm:t>
        <a:bodyPr/>
        <a:lstStyle/>
        <a:p>
          <a:endParaRPr lang="en-US"/>
        </a:p>
      </dgm:t>
    </dgm:pt>
    <dgm:pt modelId="{BF06BC9B-9A1F-4660-B314-4A35176ED91C}" type="pres">
      <dgm:prSet presAssocID="{78410857-E247-4AE9-A138-E8EC90FB3A93}" presName="hierRoot2" presStyleCnt="0"/>
      <dgm:spPr/>
    </dgm:pt>
    <dgm:pt modelId="{D6939403-8508-402E-9229-B9547BF893B8}" type="pres">
      <dgm:prSet presAssocID="{78410857-E247-4AE9-A138-E8EC90FB3A93}" presName="composite2" presStyleCnt="0"/>
      <dgm:spPr/>
    </dgm:pt>
    <dgm:pt modelId="{1EC7A91C-60D6-4F52-A0D9-2F6F63B86614}" type="pres">
      <dgm:prSet presAssocID="{78410857-E247-4AE9-A138-E8EC90FB3A93}" presName="background2" presStyleLbl="node2" presStyleIdx="1" presStyleCnt="2"/>
      <dgm:spPr/>
    </dgm:pt>
    <dgm:pt modelId="{330EACD6-3987-4A7D-8E78-56DA2FA91CD0}" type="pres">
      <dgm:prSet presAssocID="{78410857-E247-4AE9-A138-E8EC90FB3A93}" presName="text2" presStyleLbl="fgAcc2" presStyleIdx="1" presStyleCnt="2">
        <dgm:presLayoutVars>
          <dgm:chPref val="3"/>
        </dgm:presLayoutVars>
      </dgm:prSet>
      <dgm:spPr/>
      <dgm:t>
        <a:bodyPr/>
        <a:lstStyle/>
        <a:p>
          <a:endParaRPr lang="en-US"/>
        </a:p>
      </dgm:t>
    </dgm:pt>
    <dgm:pt modelId="{E178787B-BB08-4698-B642-5AD8754134A8}" type="pres">
      <dgm:prSet presAssocID="{78410857-E247-4AE9-A138-E8EC90FB3A93}" presName="hierChild3" presStyleCnt="0"/>
      <dgm:spPr/>
    </dgm:pt>
    <dgm:pt modelId="{5847F931-D814-46A2-B3B2-8003F61FF4D8}" type="pres">
      <dgm:prSet presAssocID="{5AD9AF22-A871-4013-AC55-D46458DBA5B2}" presName="Name17" presStyleLbl="parChTrans1D3" presStyleIdx="3" presStyleCnt="4"/>
      <dgm:spPr/>
      <dgm:t>
        <a:bodyPr/>
        <a:lstStyle/>
        <a:p>
          <a:endParaRPr lang="en-US"/>
        </a:p>
      </dgm:t>
    </dgm:pt>
    <dgm:pt modelId="{076194EB-84DF-484A-92F5-6B991905A186}" type="pres">
      <dgm:prSet presAssocID="{1E57B6A2-B55B-40CF-AD5E-007B63554A9D}" presName="hierRoot3" presStyleCnt="0"/>
      <dgm:spPr/>
    </dgm:pt>
    <dgm:pt modelId="{370974D3-BA19-44E9-A8F3-F4B3429B91C0}" type="pres">
      <dgm:prSet presAssocID="{1E57B6A2-B55B-40CF-AD5E-007B63554A9D}" presName="composite3" presStyleCnt="0"/>
      <dgm:spPr/>
    </dgm:pt>
    <dgm:pt modelId="{8581CA7E-33F0-45EF-B2BD-9C07AB727115}" type="pres">
      <dgm:prSet presAssocID="{1E57B6A2-B55B-40CF-AD5E-007B63554A9D}" presName="background3" presStyleLbl="node3" presStyleIdx="3" presStyleCnt="4"/>
      <dgm:spPr/>
    </dgm:pt>
    <dgm:pt modelId="{C1922AA5-F483-4D54-A80A-8F96DEFBABE2}" type="pres">
      <dgm:prSet presAssocID="{1E57B6A2-B55B-40CF-AD5E-007B63554A9D}" presName="text3" presStyleLbl="fgAcc3" presStyleIdx="3" presStyleCnt="4">
        <dgm:presLayoutVars>
          <dgm:chPref val="3"/>
        </dgm:presLayoutVars>
      </dgm:prSet>
      <dgm:spPr/>
      <dgm:t>
        <a:bodyPr/>
        <a:lstStyle/>
        <a:p>
          <a:endParaRPr lang="en-US"/>
        </a:p>
      </dgm:t>
    </dgm:pt>
    <dgm:pt modelId="{9F5B23E2-A0D1-4700-A579-5E023B52C1DD}" type="pres">
      <dgm:prSet presAssocID="{1E57B6A2-B55B-40CF-AD5E-007B63554A9D}" presName="hierChild4" presStyleCnt="0"/>
      <dgm:spPr/>
    </dgm:pt>
  </dgm:ptLst>
  <dgm:cxnLst>
    <dgm:cxn modelId="{442D7A19-EE50-47A8-9944-0E3EC31CBCC6}" srcId="{78410857-E247-4AE9-A138-E8EC90FB3A93}" destId="{1E57B6A2-B55B-40CF-AD5E-007B63554A9D}" srcOrd="0" destOrd="0" parTransId="{5AD9AF22-A871-4013-AC55-D46458DBA5B2}" sibTransId="{1BEA4AD2-E133-4491-A5E4-EEDD83E041FE}"/>
    <dgm:cxn modelId="{8A54D75E-3ED3-4CCD-B45F-4B81C1ECDFE2}" srcId="{E378AAF0-9E6D-4A19-AACA-C27D9434CB77}" destId="{40FF1F89-67D2-4551-878C-41347C52955A}" srcOrd="2" destOrd="0" parTransId="{933DFA36-F4AB-4336-B004-604FC18721B1}" sibTransId="{DDF41A37-04ED-4333-8FF0-FE985A1DE822}"/>
    <dgm:cxn modelId="{5117B28E-161C-4A0D-B80D-6C5D0DC5E72A}" srcId="{2FD86EF2-5DAB-443C-8429-02169DD17558}" destId="{C97179CE-7D52-4C05-B0C4-14E298AF6964}" srcOrd="0" destOrd="0" parTransId="{3737D65B-14DB-4FEE-8421-A54F295CF7D0}" sibTransId="{8774EB38-A2C5-4023-91F9-17956BAD3DF7}"/>
    <dgm:cxn modelId="{FBB1F647-1CC7-4F83-BE1E-66403D2BD439}" type="presOf" srcId="{7B31AD79-2D65-45AE-96FE-A5A906427127}" destId="{A180BCF7-264B-4B7E-97F5-F955E84F888A}" srcOrd="0" destOrd="0" presId="urn:microsoft.com/office/officeart/2005/8/layout/hierarchy1"/>
    <dgm:cxn modelId="{E42D0902-0F97-4759-8A8B-70BA51A2C29F}" type="presOf" srcId="{5AD9AF22-A871-4013-AC55-D46458DBA5B2}" destId="{5847F931-D814-46A2-B3B2-8003F61FF4D8}" srcOrd="0" destOrd="0" presId="urn:microsoft.com/office/officeart/2005/8/layout/hierarchy1"/>
    <dgm:cxn modelId="{12F20ABD-3A82-4873-ACAE-1EB9266086E7}" type="presOf" srcId="{40FF1F89-67D2-4551-878C-41347C52955A}" destId="{1EC23DB2-2A7B-4DE6-B483-1AE3D9D322F8}" srcOrd="0" destOrd="0" presId="urn:microsoft.com/office/officeart/2005/8/layout/hierarchy1"/>
    <dgm:cxn modelId="{956EAB57-29D3-4B2A-96CF-E74606972886}" srcId="{C97179CE-7D52-4C05-B0C4-14E298AF6964}" destId="{E378AAF0-9E6D-4A19-AACA-C27D9434CB77}" srcOrd="0" destOrd="0" parTransId="{1CA56ACC-A072-4FC1-A446-4CCD4016FDCE}" sibTransId="{7DEC0FC3-99DB-464E-8C25-F3B68AA951EE}"/>
    <dgm:cxn modelId="{C4A10119-BD57-4DF7-9CD5-35ACAB05BAC3}" srcId="{C97179CE-7D52-4C05-B0C4-14E298AF6964}" destId="{78410857-E247-4AE9-A138-E8EC90FB3A93}" srcOrd="1" destOrd="0" parTransId="{9D7CE265-6B29-4452-B438-BF371E2A9870}" sibTransId="{FB4F96EB-D4AF-48F4-AD6C-65A9A32FCCC3}"/>
    <dgm:cxn modelId="{075FA500-8E45-4AAE-A204-C3F443DA4437}" type="presOf" srcId="{E5C9A39D-32DB-483E-97B5-C1E4A953ED5F}" destId="{C8893EDD-3E97-41DF-ACFF-D3C973C5E88E}" srcOrd="0" destOrd="0" presId="urn:microsoft.com/office/officeart/2005/8/layout/hierarchy1"/>
    <dgm:cxn modelId="{61D5B0F8-62F7-4021-BBBF-3FF9320407A0}" srcId="{E378AAF0-9E6D-4A19-AACA-C27D9434CB77}" destId="{E5C9A39D-32DB-483E-97B5-C1E4A953ED5F}" srcOrd="1" destOrd="0" parTransId="{7B31AD79-2D65-45AE-96FE-A5A906427127}" sibTransId="{B6499720-5803-4D8B-961D-4CD6649C867A}"/>
    <dgm:cxn modelId="{C4C646DA-F124-40E1-AE31-890E7A2202AB}" type="presOf" srcId="{E378AAF0-9E6D-4A19-AACA-C27D9434CB77}" destId="{FEEA64DD-B089-4A27-B72F-9B8EED022ED6}" srcOrd="0" destOrd="0" presId="urn:microsoft.com/office/officeart/2005/8/layout/hierarchy1"/>
    <dgm:cxn modelId="{1892EE77-D1D7-4F72-84B9-2857ADDF2005}" type="presOf" srcId="{9D7CE265-6B29-4452-B438-BF371E2A9870}" destId="{A21528A8-40D0-475E-90EC-C8521BED7C05}" srcOrd="0" destOrd="0" presId="urn:microsoft.com/office/officeart/2005/8/layout/hierarchy1"/>
    <dgm:cxn modelId="{257AC0CE-9223-405A-AB53-BC59CD790450}" type="presOf" srcId="{2FD86EF2-5DAB-443C-8429-02169DD17558}" destId="{F6A5D7B0-41FA-4502-87F0-476B846FB5CE}" srcOrd="0" destOrd="0" presId="urn:microsoft.com/office/officeart/2005/8/layout/hierarchy1"/>
    <dgm:cxn modelId="{AC4A9512-B0AE-4C02-94C1-41442312761C}" type="presOf" srcId="{933DFA36-F4AB-4336-B004-604FC18721B1}" destId="{ADE01AC1-B596-4B92-9E7F-A863F476C1CA}" srcOrd="0" destOrd="0" presId="urn:microsoft.com/office/officeart/2005/8/layout/hierarchy1"/>
    <dgm:cxn modelId="{B6D9F889-889D-4003-B829-841E1C9394AA}" type="presOf" srcId="{407279C0-2BD0-4FCD-841B-BBF766C5A459}" destId="{C67CD856-F9BE-4B2C-85EC-F2BEBC5C40C4}" srcOrd="0" destOrd="0" presId="urn:microsoft.com/office/officeart/2005/8/layout/hierarchy1"/>
    <dgm:cxn modelId="{C069100B-E577-41E9-85F5-7394E6CD87CA}" type="presOf" srcId="{1CA56ACC-A072-4FC1-A446-4CCD4016FDCE}" destId="{CF7B491C-2DC9-4F2F-B6D6-EBF5EB9F1C79}" srcOrd="0" destOrd="0" presId="urn:microsoft.com/office/officeart/2005/8/layout/hierarchy1"/>
    <dgm:cxn modelId="{222BBD96-2B04-422B-BE87-AC575C40159F}" type="presOf" srcId="{C97179CE-7D52-4C05-B0C4-14E298AF6964}" destId="{5EBF1FA1-6270-4B0F-AB86-DBC8EA0C5C8B}" srcOrd="0" destOrd="0" presId="urn:microsoft.com/office/officeart/2005/8/layout/hierarchy1"/>
    <dgm:cxn modelId="{CE5041FD-D0A7-49C9-B7A2-0F3D12716F17}" srcId="{E378AAF0-9E6D-4A19-AACA-C27D9434CB77}" destId="{A4F9CE79-6C30-4B68-853F-BC3F3F84C27F}" srcOrd="0" destOrd="0" parTransId="{407279C0-2BD0-4FCD-841B-BBF766C5A459}" sibTransId="{1FBB5017-67AF-4F60-9BAB-BB0A324D2F99}"/>
    <dgm:cxn modelId="{48B8D496-14D7-4DF2-8EFF-8EEC3518E5ED}" type="presOf" srcId="{1E57B6A2-B55B-40CF-AD5E-007B63554A9D}" destId="{C1922AA5-F483-4D54-A80A-8F96DEFBABE2}" srcOrd="0" destOrd="0" presId="urn:microsoft.com/office/officeart/2005/8/layout/hierarchy1"/>
    <dgm:cxn modelId="{E9BF67D5-9691-47D4-B0CA-E174FAB0DB64}" type="presOf" srcId="{78410857-E247-4AE9-A138-E8EC90FB3A93}" destId="{330EACD6-3987-4A7D-8E78-56DA2FA91CD0}" srcOrd="0" destOrd="0" presId="urn:microsoft.com/office/officeart/2005/8/layout/hierarchy1"/>
    <dgm:cxn modelId="{6C6F9F82-1749-43C7-8B81-CA5D6E74996F}" type="presOf" srcId="{A4F9CE79-6C30-4B68-853F-BC3F3F84C27F}" destId="{D8AEB754-1637-4D20-9F8F-9326EFDBDF1B}" srcOrd="0" destOrd="0" presId="urn:microsoft.com/office/officeart/2005/8/layout/hierarchy1"/>
    <dgm:cxn modelId="{086A7AD5-4653-4D26-8D5B-58E82DFBC4A4}" type="presParOf" srcId="{F6A5D7B0-41FA-4502-87F0-476B846FB5CE}" destId="{E4ED1054-94D2-4A6A-8E0C-3119C758FF1C}" srcOrd="0" destOrd="0" presId="urn:microsoft.com/office/officeart/2005/8/layout/hierarchy1"/>
    <dgm:cxn modelId="{C7C32C68-287F-4173-B871-30654AAD0759}" type="presParOf" srcId="{E4ED1054-94D2-4A6A-8E0C-3119C758FF1C}" destId="{5BB8FFE7-B0E5-4609-BE9A-9FC104DCBF8E}" srcOrd="0" destOrd="0" presId="urn:microsoft.com/office/officeart/2005/8/layout/hierarchy1"/>
    <dgm:cxn modelId="{FFC1B12A-72A1-4C28-907D-957F094A7596}" type="presParOf" srcId="{5BB8FFE7-B0E5-4609-BE9A-9FC104DCBF8E}" destId="{5432AA4C-6C9A-41D0-BF6D-D81193B9F273}" srcOrd="0" destOrd="0" presId="urn:microsoft.com/office/officeart/2005/8/layout/hierarchy1"/>
    <dgm:cxn modelId="{2D570F6A-36CF-4015-A1AB-5291799E609B}" type="presParOf" srcId="{5BB8FFE7-B0E5-4609-BE9A-9FC104DCBF8E}" destId="{5EBF1FA1-6270-4B0F-AB86-DBC8EA0C5C8B}" srcOrd="1" destOrd="0" presId="urn:microsoft.com/office/officeart/2005/8/layout/hierarchy1"/>
    <dgm:cxn modelId="{286F72EA-4F99-48CD-A6B1-268ED946153A}" type="presParOf" srcId="{E4ED1054-94D2-4A6A-8E0C-3119C758FF1C}" destId="{F10E2330-AA4C-4E63-BD0F-97F223373635}" srcOrd="1" destOrd="0" presId="urn:microsoft.com/office/officeart/2005/8/layout/hierarchy1"/>
    <dgm:cxn modelId="{FEA0C864-99DD-41F0-A80A-FAB3702B2251}" type="presParOf" srcId="{F10E2330-AA4C-4E63-BD0F-97F223373635}" destId="{CF7B491C-2DC9-4F2F-B6D6-EBF5EB9F1C79}" srcOrd="0" destOrd="0" presId="urn:microsoft.com/office/officeart/2005/8/layout/hierarchy1"/>
    <dgm:cxn modelId="{C1C6EBFC-02F3-47EB-831F-C0E71B93C212}" type="presParOf" srcId="{F10E2330-AA4C-4E63-BD0F-97F223373635}" destId="{614DBA96-C51F-4F27-AC6C-1EA8AF6CBCB7}" srcOrd="1" destOrd="0" presId="urn:microsoft.com/office/officeart/2005/8/layout/hierarchy1"/>
    <dgm:cxn modelId="{59B10BF1-91D8-40E6-BD6C-C77147F05A4D}" type="presParOf" srcId="{614DBA96-C51F-4F27-AC6C-1EA8AF6CBCB7}" destId="{19689E91-CB9A-450C-9EFF-A1FC84AF019E}" srcOrd="0" destOrd="0" presId="urn:microsoft.com/office/officeart/2005/8/layout/hierarchy1"/>
    <dgm:cxn modelId="{5AD66C10-4704-4294-A2F6-BF7DA9A280A3}" type="presParOf" srcId="{19689E91-CB9A-450C-9EFF-A1FC84AF019E}" destId="{68C03BA8-0734-45EB-AAAE-3C9C30F52CFA}" srcOrd="0" destOrd="0" presId="urn:microsoft.com/office/officeart/2005/8/layout/hierarchy1"/>
    <dgm:cxn modelId="{9F91A21D-4DAF-4B33-879D-8248CD6270D6}" type="presParOf" srcId="{19689E91-CB9A-450C-9EFF-A1FC84AF019E}" destId="{FEEA64DD-B089-4A27-B72F-9B8EED022ED6}" srcOrd="1" destOrd="0" presId="urn:microsoft.com/office/officeart/2005/8/layout/hierarchy1"/>
    <dgm:cxn modelId="{CED7EBF2-0112-4D0C-A66A-6A3A7B0964A9}" type="presParOf" srcId="{614DBA96-C51F-4F27-AC6C-1EA8AF6CBCB7}" destId="{0471A8D5-0897-458D-A8AE-CB6FD7783D40}" srcOrd="1" destOrd="0" presId="urn:microsoft.com/office/officeart/2005/8/layout/hierarchy1"/>
    <dgm:cxn modelId="{1F34E343-AA61-4985-8E84-0550C8B3EED4}" type="presParOf" srcId="{0471A8D5-0897-458D-A8AE-CB6FD7783D40}" destId="{C67CD856-F9BE-4B2C-85EC-F2BEBC5C40C4}" srcOrd="0" destOrd="0" presId="urn:microsoft.com/office/officeart/2005/8/layout/hierarchy1"/>
    <dgm:cxn modelId="{E3D7FAB2-01D8-434B-A016-D91306DA9A62}" type="presParOf" srcId="{0471A8D5-0897-458D-A8AE-CB6FD7783D40}" destId="{7BCDF6FA-4CD2-4846-858D-13536545D8D5}" srcOrd="1" destOrd="0" presId="urn:microsoft.com/office/officeart/2005/8/layout/hierarchy1"/>
    <dgm:cxn modelId="{D760730C-C7A0-4876-A7CC-0A4585505FCC}" type="presParOf" srcId="{7BCDF6FA-4CD2-4846-858D-13536545D8D5}" destId="{CCCCA1C5-434E-412B-BBDB-B41D1D9FE239}" srcOrd="0" destOrd="0" presId="urn:microsoft.com/office/officeart/2005/8/layout/hierarchy1"/>
    <dgm:cxn modelId="{126484C2-DC28-45E0-B673-66F20F6E8BFF}" type="presParOf" srcId="{CCCCA1C5-434E-412B-BBDB-B41D1D9FE239}" destId="{AB66340D-9A93-47F5-97AE-75BF430CCC49}" srcOrd="0" destOrd="0" presId="urn:microsoft.com/office/officeart/2005/8/layout/hierarchy1"/>
    <dgm:cxn modelId="{B0E75ECC-BC08-4300-AF29-7F098C56FE92}" type="presParOf" srcId="{CCCCA1C5-434E-412B-BBDB-B41D1D9FE239}" destId="{D8AEB754-1637-4D20-9F8F-9326EFDBDF1B}" srcOrd="1" destOrd="0" presId="urn:microsoft.com/office/officeart/2005/8/layout/hierarchy1"/>
    <dgm:cxn modelId="{F3264CA1-8CC6-4935-BC08-A11129D38263}" type="presParOf" srcId="{7BCDF6FA-4CD2-4846-858D-13536545D8D5}" destId="{9D7B2B52-0053-4FFC-8504-1F63171CBD11}" srcOrd="1" destOrd="0" presId="urn:microsoft.com/office/officeart/2005/8/layout/hierarchy1"/>
    <dgm:cxn modelId="{CE8E640C-BA80-41BF-8210-5705B60137EE}" type="presParOf" srcId="{0471A8D5-0897-458D-A8AE-CB6FD7783D40}" destId="{A180BCF7-264B-4B7E-97F5-F955E84F888A}" srcOrd="2" destOrd="0" presId="urn:microsoft.com/office/officeart/2005/8/layout/hierarchy1"/>
    <dgm:cxn modelId="{84782F7D-EC12-41CD-AA0D-21D6175B7266}" type="presParOf" srcId="{0471A8D5-0897-458D-A8AE-CB6FD7783D40}" destId="{BC980A5B-1F66-4E9D-A6E1-673604E2E2A3}" srcOrd="3" destOrd="0" presId="urn:microsoft.com/office/officeart/2005/8/layout/hierarchy1"/>
    <dgm:cxn modelId="{44FC3BAF-7D48-442B-9F54-DACB76F0B56A}" type="presParOf" srcId="{BC980A5B-1F66-4E9D-A6E1-673604E2E2A3}" destId="{00C36620-8DED-4EAD-A287-548878C303E0}" srcOrd="0" destOrd="0" presId="urn:microsoft.com/office/officeart/2005/8/layout/hierarchy1"/>
    <dgm:cxn modelId="{D8DB9DED-E1C0-40A3-8F80-9542F2EC60AD}" type="presParOf" srcId="{00C36620-8DED-4EAD-A287-548878C303E0}" destId="{C35D1E1C-EC55-4380-A807-276C4C1CAE25}" srcOrd="0" destOrd="0" presId="urn:microsoft.com/office/officeart/2005/8/layout/hierarchy1"/>
    <dgm:cxn modelId="{70FDDD6A-235A-4888-ABC9-C4A94E92A658}" type="presParOf" srcId="{00C36620-8DED-4EAD-A287-548878C303E0}" destId="{C8893EDD-3E97-41DF-ACFF-D3C973C5E88E}" srcOrd="1" destOrd="0" presId="urn:microsoft.com/office/officeart/2005/8/layout/hierarchy1"/>
    <dgm:cxn modelId="{2958C5EB-7DC5-454E-B7DE-77CA053B37B9}" type="presParOf" srcId="{BC980A5B-1F66-4E9D-A6E1-673604E2E2A3}" destId="{0712E28E-644B-456F-8DD5-A76F1EC652B0}" srcOrd="1" destOrd="0" presId="urn:microsoft.com/office/officeart/2005/8/layout/hierarchy1"/>
    <dgm:cxn modelId="{8523610B-E924-4022-8848-A2188F71633A}" type="presParOf" srcId="{0471A8D5-0897-458D-A8AE-CB6FD7783D40}" destId="{ADE01AC1-B596-4B92-9E7F-A863F476C1CA}" srcOrd="4" destOrd="0" presId="urn:microsoft.com/office/officeart/2005/8/layout/hierarchy1"/>
    <dgm:cxn modelId="{1DA26848-1EBD-4DD9-A863-6FC84D046FA8}" type="presParOf" srcId="{0471A8D5-0897-458D-A8AE-CB6FD7783D40}" destId="{EF0ED769-D9FF-46FA-93B3-D185C011E253}" srcOrd="5" destOrd="0" presId="urn:microsoft.com/office/officeart/2005/8/layout/hierarchy1"/>
    <dgm:cxn modelId="{F8F0C2E9-D742-4097-93E0-8F3A22997919}" type="presParOf" srcId="{EF0ED769-D9FF-46FA-93B3-D185C011E253}" destId="{E24339AD-2653-402E-8721-1FEDD4F30D4B}" srcOrd="0" destOrd="0" presId="urn:microsoft.com/office/officeart/2005/8/layout/hierarchy1"/>
    <dgm:cxn modelId="{CA5AB8DB-E327-4F1A-A63F-CC2705078EB2}" type="presParOf" srcId="{E24339AD-2653-402E-8721-1FEDD4F30D4B}" destId="{597924AE-EB20-451D-8944-5878ADB1A809}" srcOrd="0" destOrd="0" presId="urn:microsoft.com/office/officeart/2005/8/layout/hierarchy1"/>
    <dgm:cxn modelId="{1240B970-3B4B-493A-A03A-C0A12E66D529}" type="presParOf" srcId="{E24339AD-2653-402E-8721-1FEDD4F30D4B}" destId="{1EC23DB2-2A7B-4DE6-B483-1AE3D9D322F8}" srcOrd="1" destOrd="0" presId="urn:microsoft.com/office/officeart/2005/8/layout/hierarchy1"/>
    <dgm:cxn modelId="{D3AF6E87-2FFC-4E9D-8ABD-0125DABA614E}" type="presParOf" srcId="{EF0ED769-D9FF-46FA-93B3-D185C011E253}" destId="{E4A0C288-33C5-4F86-96E1-D25BDE16EA33}" srcOrd="1" destOrd="0" presId="urn:microsoft.com/office/officeart/2005/8/layout/hierarchy1"/>
    <dgm:cxn modelId="{3F45B413-3DC7-47B1-B26F-B381E1E64464}" type="presParOf" srcId="{F10E2330-AA4C-4E63-BD0F-97F223373635}" destId="{A21528A8-40D0-475E-90EC-C8521BED7C05}" srcOrd="2" destOrd="0" presId="urn:microsoft.com/office/officeart/2005/8/layout/hierarchy1"/>
    <dgm:cxn modelId="{5F2FC0B4-3AD1-4BF2-842F-7C4BDAAA9759}" type="presParOf" srcId="{F10E2330-AA4C-4E63-BD0F-97F223373635}" destId="{BF06BC9B-9A1F-4660-B314-4A35176ED91C}" srcOrd="3" destOrd="0" presId="urn:microsoft.com/office/officeart/2005/8/layout/hierarchy1"/>
    <dgm:cxn modelId="{619A6A77-9BFC-45F9-BD31-F2866203F947}" type="presParOf" srcId="{BF06BC9B-9A1F-4660-B314-4A35176ED91C}" destId="{D6939403-8508-402E-9229-B9547BF893B8}" srcOrd="0" destOrd="0" presId="urn:microsoft.com/office/officeart/2005/8/layout/hierarchy1"/>
    <dgm:cxn modelId="{900480E3-4DB0-406C-A6DD-D35E29201748}" type="presParOf" srcId="{D6939403-8508-402E-9229-B9547BF893B8}" destId="{1EC7A91C-60D6-4F52-A0D9-2F6F63B86614}" srcOrd="0" destOrd="0" presId="urn:microsoft.com/office/officeart/2005/8/layout/hierarchy1"/>
    <dgm:cxn modelId="{F693E052-AADA-4D5C-AED9-CF974503AFBC}" type="presParOf" srcId="{D6939403-8508-402E-9229-B9547BF893B8}" destId="{330EACD6-3987-4A7D-8E78-56DA2FA91CD0}" srcOrd="1" destOrd="0" presId="urn:microsoft.com/office/officeart/2005/8/layout/hierarchy1"/>
    <dgm:cxn modelId="{39B6F781-1933-41AA-AF6C-AA57C236AA1A}" type="presParOf" srcId="{BF06BC9B-9A1F-4660-B314-4A35176ED91C}" destId="{E178787B-BB08-4698-B642-5AD8754134A8}" srcOrd="1" destOrd="0" presId="urn:microsoft.com/office/officeart/2005/8/layout/hierarchy1"/>
    <dgm:cxn modelId="{45B0662F-CCFE-4641-99E7-98BE66FE3F87}" type="presParOf" srcId="{E178787B-BB08-4698-B642-5AD8754134A8}" destId="{5847F931-D814-46A2-B3B2-8003F61FF4D8}" srcOrd="0" destOrd="0" presId="urn:microsoft.com/office/officeart/2005/8/layout/hierarchy1"/>
    <dgm:cxn modelId="{D32EA01B-1229-4774-B07F-79D9696FF07C}" type="presParOf" srcId="{E178787B-BB08-4698-B642-5AD8754134A8}" destId="{076194EB-84DF-484A-92F5-6B991905A186}" srcOrd="1" destOrd="0" presId="urn:microsoft.com/office/officeart/2005/8/layout/hierarchy1"/>
    <dgm:cxn modelId="{1D0E3222-2506-430A-B36C-093C51337EE1}" type="presParOf" srcId="{076194EB-84DF-484A-92F5-6B991905A186}" destId="{370974D3-BA19-44E9-A8F3-F4B3429B91C0}" srcOrd="0" destOrd="0" presId="urn:microsoft.com/office/officeart/2005/8/layout/hierarchy1"/>
    <dgm:cxn modelId="{AED35351-6190-4977-B23B-2A3AD63DB6EB}" type="presParOf" srcId="{370974D3-BA19-44E9-A8F3-F4B3429B91C0}" destId="{8581CA7E-33F0-45EF-B2BD-9C07AB727115}" srcOrd="0" destOrd="0" presId="urn:microsoft.com/office/officeart/2005/8/layout/hierarchy1"/>
    <dgm:cxn modelId="{C8A3B200-2269-4F88-A589-5E6B5AABB698}" type="presParOf" srcId="{370974D3-BA19-44E9-A8F3-F4B3429B91C0}" destId="{C1922AA5-F483-4D54-A80A-8F96DEFBABE2}" srcOrd="1" destOrd="0" presId="urn:microsoft.com/office/officeart/2005/8/layout/hierarchy1"/>
    <dgm:cxn modelId="{AAFFACD4-11CC-4366-9260-42E303828E3E}" type="presParOf" srcId="{076194EB-84DF-484A-92F5-6B991905A186}" destId="{9F5B23E2-A0D1-4700-A579-5E023B52C1D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05BA94-1B2A-4AC5-8760-24643DEECCE5}" type="doc">
      <dgm:prSet loTypeId="urn:microsoft.com/office/officeart/2005/8/layout/pyramid3" loCatId="pyramid" qsTypeId="urn:microsoft.com/office/officeart/2005/8/quickstyle/simple3" qsCatId="simple" csTypeId="urn:microsoft.com/office/officeart/2005/8/colors/colorful1" csCatId="colorful" phldr="1"/>
      <dgm:spPr/>
    </dgm:pt>
    <dgm:pt modelId="{CD505FDC-AA29-4E8F-831C-D361F49CF5DF}">
      <dgm:prSet phldrT="[Text]"/>
      <dgm:spPr/>
      <dgm:t>
        <a:bodyPr/>
        <a:lstStyle/>
        <a:p>
          <a:r>
            <a:rPr lang="en-US" dirty="0" smtClean="0"/>
            <a:t>Massachusetts</a:t>
          </a:r>
          <a:endParaRPr lang="en-US" dirty="0"/>
        </a:p>
      </dgm:t>
    </dgm:pt>
    <dgm:pt modelId="{D9535B11-99CE-40F8-9ABE-94B35123E5F7}" type="parTrans" cxnId="{782A2491-B02A-4A99-92AD-A87373A32FE2}">
      <dgm:prSet/>
      <dgm:spPr/>
      <dgm:t>
        <a:bodyPr/>
        <a:lstStyle/>
        <a:p>
          <a:endParaRPr lang="en-US"/>
        </a:p>
      </dgm:t>
    </dgm:pt>
    <dgm:pt modelId="{ED469810-09BD-47BC-A382-60BD85595AAB}" type="sibTrans" cxnId="{782A2491-B02A-4A99-92AD-A87373A32FE2}">
      <dgm:prSet/>
      <dgm:spPr/>
      <dgm:t>
        <a:bodyPr/>
        <a:lstStyle/>
        <a:p>
          <a:endParaRPr lang="en-US"/>
        </a:p>
      </dgm:t>
    </dgm:pt>
    <dgm:pt modelId="{9A3652D2-BB8E-4D40-AA89-1B301783EDAB}">
      <dgm:prSet phldrT="[Text]"/>
      <dgm:spPr/>
      <dgm:t>
        <a:bodyPr/>
        <a:lstStyle/>
        <a:p>
          <a:r>
            <a:rPr lang="en-US" dirty="0" smtClean="0"/>
            <a:t>Rhode Island</a:t>
          </a:r>
          <a:endParaRPr lang="en-US" dirty="0"/>
        </a:p>
      </dgm:t>
    </dgm:pt>
    <dgm:pt modelId="{1924A2E6-935D-402C-ABF0-6D7F72AC0EE9}" type="parTrans" cxnId="{9F6CE844-F4F6-4772-8BCC-9F993664DE40}">
      <dgm:prSet/>
      <dgm:spPr/>
      <dgm:t>
        <a:bodyPr/>
        <a:lstStyle/>
        <a:p>
          <a:endParaRPr lang="en-US"/>
        </a:p>
      </dgm:t>
    </dgm:pt>
    <dgm:pt modelId="{211C6DD4-20FD-4E3B-85C2-B1413FF4436F}" type="sibTrans" cxnId="{9F6CE844-F4F6-4772-8BCC-9F993664DE40}">
      <dgm:prSet/>
      <dgm:spPr/>
      <dgm:t>
        <a:bodyPr/>
        <a:lstStyle/>
        <a:p>
          <a:endParaRPr lang="en-US"/>
        </a:p>
      </dgm:t>
    </dgm:pt>
    <dgm:pt modelId="{15DECAC0-8262-4081-8B6E-B1BBC2A021E6}">
      <dgm:prSet phldrT="[Text]"/>
      <dgm:spPr/>
      <dgm:t>
        <a:bodyPr/>
        <a:lstStyle/>
        <a:p>
          <a:r>
            <a:rPr lang="en-US" dirty="0" smtClean="0"/>
            <a:t>VT</a:t>
          </a:r>
          <a:endParaRPr lang="en-US" dirty="0"/>
        </a:p>
      </dgm:t>
    </dgm:pt>
    <dgm:pt modelId="{78FDC0FF-881D-4AB5-8297-6D7A4ACF21F3}" type="parTrans" cxnId="{FCB96545-6414-4AC4-953D-F4E1EA8A8CD3}">
      <dgm:prSet/>
      <dgm:spPr/>
      <dgm:t>
        <a:bodyPr/>
        <a:lstStyle/>
        <a:p>
          <a:endParaRPr lang="en-US"/>
        </a:p>
      </dgm:t>
    </dgm:pt>
    <dgm:pt modelId="{A4836468-CB3D-44EC-96B3-6C7E9691DB1A}" type="sibTrans" cxnId="{FCB96545-6414-4AC4-953D-F4E1EA8A8CD3}">
      <dgm:prSet/>
      <dgm:spPr/>
      <dgm:t>
        <a:bodyPr/>
        <a:lstStyle/>
        <a:p>
          <a:endParaRPr lang="en-US"/>
        </a:p>
      </dgm:t>
    </dgm:pt>
    <dgm:pt modelId="{A7B79453-48E4-4041-BF17-B21F0856FA5B}">
      <dgm:prSet phldrT="[Text]"/>
      <dgm:spPr/>
      <dgm:t>
        <a:bodyPr/>
        <a:lstStyle/>
        <a:p>
          <a:r>
            <a:rPr lang="en-US" dirty="0" smtClean="0"/>
            <a:t>Maine</a:t>
          </a:r>
          <a:endParaRPr lang="en-US" dirty="0"/>
        </a:p>
      </dgm:t>
    </dgm:pt>
    <dgm:pt modelId="{47005814-45B8-45BE-B431-C39FA8E97F45}" type="parTrans" cxnId="{02E50BEB-082A-4F2D-8096-4423DA32F757}">
      <dgm:prSet/>
      <dgm:spPr/>
      <dgm:t>
        <a:bodyPr/>
        <a:lstStyle/>
        <a:p>
          <a:endParaRPr lang="en-US"/>
        </a:p>
      </dgm:t>
    </dgm:pt>
    <dgm:pt modelId="{E52EE86E-17CC-402F-B952-B34C55131404}" type="sibTrans" cxnId="{02E50BEB-082A-4F2D-8096-4423DA32F757}">
      <dgm:prSet/>
      <dgm:spPr/>
      <dgm:t>
        <a:bodyPr/>
        <a:lstStyle/>
        <a:p>
          <a:endParaRPr lang="en-US"/>
        </a:p>
      </dgm:t>
    </dgm:pt>
    <dgm:pt modelId="{CF596FA4-C34D-4E0E-9968-188C153623C0}">
      <dgm:prSet phldrT="[Text]"/>
      <dgm:spPr/>
      <dgm:t>
        <a:bodyPr/>
        <a:lstStyle/>
        <a:p>
          <a:r>
            <a:rPr lang="en-US" dirty="0" smtClean="0"/>
            <a:t>New Hampshire</a:t>
          </a:r>
          <a:endParaRPr lang="en-US" dirty="0"/>
        </a:p>
      </dgm:t>
    </dgm:pt>
    <dgm:pt modelId="{AE93A47A-7B5C-4FDA-912B-1501C1FD83B2}" type="parTrans" cxnId="{F9B64D69-0EF8-4243-82B1-9D50EEFAA685}">
      <dgm:prSet/>
      <dgm:spPr/>
      <dgm:t>
        <a:bodyPr/>
        <a:lstStyle/>
        <a:p>
          <a:endParaRPr lang="en-US"/>
        </a:p>
      </dgm:t>
    </dgm:pt>
    <dgm:pt modelId="{88CBA3A2-D029-4554-AA56-A559D629873E}" type="sibTrans" cxnId="{F9B64D69-0EF8-4243-82B1-9D50EEFAA685}">
      <dgm:prSet/>
      <dgm:spPr/>
      <dgm:t>
        <a:bodyPr/>
        <a:lstStyle/>
        <a:p>
          <a:endParaRPr lang="en-US"/>
        </a:p>
      </dgm:t>
    </dgm:pt>
    <dgm:pt modelId="{06EBF3F3-F078-476E-B7CE-F4DCF34BF2F5}">
      <dgm:prSet phldrT="[Text]"/>
      <dgm:spPr/>
      <dgm:t>
        <a:bodyPr/>
        <a:lstStyle/>
        <a:p>
          <a:r>
            <a:rPr lang="en-US" dirty="0" smtClean="0"/>
            <a:t>New York</a:t>
          </a:r>
          <a:endParaRPr lang="en-US" dirty="0"/>
        </a:p>
      </dgm:t>
    </dgm:pt>
    <dgm:pt modelId="{89D2B137-D78D-4E22-9F07-3639576FE5D0}" type="parTrans" cxnId="{D3F4BCAA-A3AA-401A-AD88-FFB3AB924DF5}">
      <dgm:prSet/>
      <dgm:spPr/>
      <dgm:t>
        <a:bodyPr/>
        <a:lstStyle/>
        <a:p>
          <a:endParaRPr lang="en-US"/>
        </a:p>
      </dgm:t>
    </dgm:pt>
    <dgm:pt modelId="{3C72FB1D-07DA-4329-BADE-E3922154E09D}" type="sibTrans" cxnId="{D3F4BCAA-A3AA-401A-AD88-FFB3AB924DF5}">
      <dgm:prSet/>
      <dgm:spPr/>
      <dgm:t>
        <a:bodyPr/>
        <a:lstStyle/>
        <a:p>
          <a:endParaRPr lang="en-US"/>
        </a:p>
      </dgm:t>
    </dgm:pt>
    <dgm:pt modelId="{B0E84B73-3082-4837-A9F1-EAF43CC4A7A6}">
      <dgm:prSet phldrT="[Text]"/>
      <dgm:spPr/>
      <dgm:t>
        <a:bodyPr/>
        <a:lstStyle/>
        <a:p>
          <a:r>
            <a:rPr lang="en-US" dirty="0" smtClean="0"/>
            <a:t>Connecticut</a:t>
          </a:r>
          <a:endParaRPr lang="en-US" dirty="0"/>
        </a:p>
      </dgm:t>
    </dgm:pt>
    <dgm:pt modelId="{B64A3CD5-BD17-425C-9493-889453F57357}" type="parTrans" cxnId="{EB32CF84-517B-42F2-AC6F-BB1B575BA7BA}">
      <dgm:prSet/>
      <dgm:spPr/>
      <dgm:t>
        <a:bodyPr/>
        <a:lstStyle/>
        <a:p>
          <a:endParaRPr lang="en-US"/>
        </a:p>
      </dgm:t>
    </dgm:pt>
    <dgm:pt modelId="{5FBB48A7-8768-4439-98B0-EFB94E16C7C8}" type="sibTrans" cxnId="{EB32CF84-517B-42F2-AC6F-BB1B575BA7BA}">
      <dgm:prSet/>
      <dgm:spPr/>
      <dgm:t>
        <a:bodyPr/>
        <a:lstStyle/>
        <a:p>
          <a:endParaRPr lang="en-US"/>
        </a:p>
      </dgm:t>
    </dgm:pt>
    <dgm:pt modelId="{8E7B9C93-AEF6-4CE7-B1C8-9F338FFC5016}" type="pres">
      <dgm:prSet presAssocID="{C605BA94-1B2A-4AC5-8760-24643DEECCE5}" presName="Name0" presStyleCnt="0">
        <dgm:presLayoutVars>
          <dgm:dir/>
          <dgm:animLvl val="lvl"/>
          <dgm:resizeHandles val="exact"/>
        </dgm:presLayoutVars>
      </dgm:prSet>
      <dgm:spPr/>
    </dgm:pt>
    <dgm:pt modelId="{E18622E9-6D6D-4D0F-8979-6F8C6485B391}" type="pres">
      <dgm:prSet presAssocID="{CD505FDC-AA29-4E8F-831C-D361F49CF5DF}" presName="Name8" presStyleCnt="0"/>
      <dgm:spPr/>
    </dgm:pt>
    <dgm:pt modelId="{426A59D1-5277-4365-B914-8CEFE81FEE6A}" type="pres">
      <dgm:prSet presAssocID="{CD505FDC-AA29-4E8F-831C-D361F49CF5DF}" presName="level" presStyleLbl="node1" presStyleIdx="0" presStyleCnt="7">
        <dgm:presLayoutVars>
          <dgm:chMax val="1"/>
          <dgm:bulletEnabled val="1"/>
        </dgm:presLayoutVars>
      </dgm:prSet>
      <dgm:spPr/>
      <dgm:t>
        <a:bodyPr/>
        <a:lstStyle/>
        <a:p>
          <a:endParaRPr lang="en-US"/>
        </a:p>
      </dgm:t>
    </dgm:pt>
    <dgm:pt modelId="{CE2366F8-7693-43D0-823D-9E6A1E976310}" type="pres">
      <dgm:prSet presAssocID="{CD505FDC-AA29-4E8F-831C-D361F49CF5DF}" presName="levelTx" presStyleLbl="revTx" presStyleIdx="0" presStyleCnt="0">
        <dgm:presLayoutVars>
          <dgm:chMax val="1"/>
          <dgm:bulletEnabled val="1"/>
        </dgm:presLayoutVars>
      </dgm:prSet>
      <dgm:spPr/>
      <dgm:t>
        <a:bodyPr/>
        <a:lstStyle/>
        <a:p>
          <a:endParaRPr lang="en-US"/>
        </a:p>
      </dgm:t>
    </dgm:pt>
    <dgm:pt modelId="{CF77A496-3333-427B-869D-E789493C4A8C}" type="pres">
      <dgm:prSet presAssocID="{9A3652D2-BB8E-4D40-AA89-1B301783EDAB}" presName="Name8" presStyleCnt="0"/>
      <dgm:spPr/>
    </dgm:pt>
    <dgm:pt modelId="{26B5F8B0-872A-48EE-A1BF-CCE3547FB933}" type="pres">
      <dgm:prSet presAssocID="{9A3652D2-BB8E-4D40-AA89-1B301783EDAB}" presName="level" presStyleLbl="node1" presStyleIdx="1" presStyleCnt="7">
        <dgm:presLayoutVars>
          <dgm:chMax val="1"/>
          <dgm:bulletEnabled val="1"/>
        </dgm:presLayoutVars>
      </dgm:prSet>
      <dgm:spPr/>
      <dgm:t>
        <a:bodyPr/>
        <a:lstStyle/>
        <a:p>
          <a:endParaRPr lang="en-US"/>
        </a:p>
      </dgm:t>
    </dgm:pt>
    <dgm:pt modelId="{9B49BFE7-4740-482E-8C68-AE200C7D1ED9}" type="pres">
      <dgm:prSet presAssocID="{9A3652D2-BB8E-4D40-AA89-1B301783EDAB}" presName="levelTx" presStyleLbl="revTx" presStyleIdx="0" presStyleCnt="0">
        <dgm:presLayoutVars>
          <dgm:chMax val="1"/>
          <dgm:bulletEnabled val="1"/>
        </dgm:presLayoutVars>
      </dgm:prSet>
      <dgm:spPr/>
      <dgm:t>
        <a:bodyPr/>
        <a:lstStyle/>
        <a:p>
          <a:endParaRPr lang="en-US"/>
        </a:p>
      </dgm:t>
    </dgm:pt>
    <dgm:pt modelId="{43908705-EF2D-441E-AE1A-E4C24AD98E8E}" type="pres">
      <dgm:prSet presAssocID="{CF596FA4-C34D-4E0E-9968-188C153623C0}" presName="Name8" presStyleCnt="0"/>
      <dgm:spPr/>
    </dgm:pt>
    <dgm:pt modelId="{2CA78F03-2D32-40AA-AF7E-774BE2605922}" type="pres">
      <dgm:prSet presAssocID="{CF596FA4-C34D-4E0E-9968-188C153623C0}" presName="level" presStyleLbl="node1" presStyleIdx="2" presStyleCnt="7">
        <dgm:presLayoutVars>
          <dgm:chMax val="1"/>
          <dgm:bulletEnabled val="1"/>
        </dgm:presLayoutVars>
      </dgm:prSet>
      <dgm:spPr/>
      <dgm:t>
        <a:bodyPr/>
        <a:lstStyle/>
        <a:p>
          <a:endParaRPr lang="en-US"/>
        </a:p>
      </dgm:t>
    </dgm:pt>
    <dgm:pt modelId="{712E75A4-9303-4D59-87DE-3EA893C1760A}" type="pres">
      <dgm:prSet presAssocID="{CF596FA4-C34D-4E0E-9968-188C153623C0}" presName="levelTx" presStyleLbl="revTx" presStyleIdx="0" presStyleCnt="0">
        <dgm:presLayoutVars>
          <dgm:chMax val="1"/>
          <dgm:bulletEnabled val="1"/>
        </dgm:presLayoutVars>
      </dgm:prSet>
      <dgm:spPr/>
      <dgm:t>
        <a:bodyPr/>
        <a:lstStyle/>
        <a:p>
          <a:endParaRPr lang="en-US"/>
        </a:p>
      </dgm:t>
    </dgm:pt>
    <dgm:pt modelId="{0DC650A3-344C-4380-BBAA-7132160B8887}" type="pres">
      <dgm:prSet presAssocID="{A7B79453-48E4-4041-BF17-B21F0856FA5B}" presName="Name8" presStyleCnt="0"/>
      <dgm:spPr/>
    </dgm:pt>
    <dgm:pt modelId="{44C29E56-C0B7-4253-A2B0-ED5E169FBC70}" type="pres">
      <dgm:prSet presAssocID="{A7B79453-48E4-4041-BF17-B21F0856FA5B}" presName="level" presStyleLbl="node1" presStyleIdx="3" presStyleCnt="7">
        <dgm:presLayoutVars>
          <dgm:chMax val="1"/>
          <dgm:bulletEnabled val="1"/>
        </dgm:presLayoutVars>
      </dgm:prSet>
      <dgm:spPr/>
      <dgm:t>
        <a:bodyPr/>
        <a:lstStyle/>
        <a:p>
          <a:endParaRPr lang="en-US"/>
        </a:p>
      </dgm:t>
    </dgm:pt>
    <dgm:pt modelId="{2F803576-14EB-4434-B3C9-D06546451B04}" type="pres">
      <dgm:prSet presAssocID="{A7B79453-48E4-4041-BF17-B21F0856FA5B}" presName="levelTx" presStyleLbl="revTx" presStyleIdx="0" presStyleCnt="0">
        <dgm:presLayoutVars>
          <dgm:chMax val="1"/>
          <dgm:bulletEnabled val="1"/>
        </dgm:presLayoutVars>
      </dgm:prSet>
      <dgm:spPr/>
      <dgm:t>
        <a:bodyPr/>
        <a:lstStyle/>
        <a:p>
          <a:endParaRPr lang="en-US"/>
        </a:p>
      </dgm:t>
    </dgm:pt>
    <dgm:pt modelId="{D78F85B4-7CD9-4D6B-8E92-B2F082845962}" type="pres">
      <dgm:prSet presAssocID="{06EBF3F3-F078-476E-B7CE-F4DCF34BF2F5}" presName="Name8" presStyleCnt="0"/>
      <dgm:spPr/>
    </dgm:pt>
    <dgm:pt modelId="{3E3B0435-F5C2-4480-8143-152B4B2B7A28}" type="pres">
      <dgm:prSet presAssocID="{06EBF3F3-F078-476E-B7CE-F4DCF34BF2F5}" presName="level" presStyleLbl="node1" presStyleIdx="4" presStyleCnt="7">
        <dgm:presLayoutVars>
          <dgm:chMax val="1"/>
          <dgm:bulletEnabled val="1"/>
        </dgm:presLayoutVars>
      </dgm:prSet>
      <dgm:spPr/>
      <dgm:t>
        <a:bodyPr/>
        <a:lstStyle/>
        <a:p>
          <a:endParaRPr lang="en-US"/>
        </a:p>
      </dgm:t>
    </dgm:pt>
    <dgm:pt modelId="{BDEF4926-787E-4571-8BB8-0FC24537DBDC}" type="pres">
      <dgm:prSet presAssocID="{06EBF3F3-F078-476E-B7CE-F4DCF34BF2F5}" presName="levelTx" presStyleLbl="revTx" presStyleIdx="0" presStyleCnt="0">
        <dgm:presLayoutVars>
          <dgm:chMax val="1"/>
          <dgm:bulletEnabled val="1"/>
        </dgm:presLayoutVars>
      </dgm:prSet>
      <dgm:spPr/>
      <dgm:t>
        <a:bodyPr/>
        <a:lstStyle/>
        <a:p>
          <a:endParaRPr lang="en-US"/>
        </a:p>
      </dgm:t>
    </dgm:pt>
    <dgm:pt modelId="{F1F2BCC3-5AF0-4FAE-A8D0-02D4A090CD17}" type="pres">
      <dgm:prSet presAssocID="{B0E84B73-3082-4837-A9F1-EAF43CC4A7A6}" presName="Name8" presStyleCnt="0"/>
      <dgm:spPr/>
    </dgm:pt>
    <dgm:pt modelId="{18EEF55F-4C8A-462A-8FA6-BFFFF55A7C1B}" type="pres">
      <dgm:prSet presAssocID="{B0E84B73-3082-4837-A9F1-EAF43CC4A7A6}" presName="level" presStyleLbl="node1" presStyleIdx="5" presStyleCnt="7">
        <dgm:presLayoutVars>
          <dgm:chMax val="1"/>
          <dgm:bulletEnabled val="1"/>
        </dgm:presLayoutVars>
      </dgm:prSet>
      <dgm:spPr/>
      <dgm:t>
        <a:bodyPr/>
        <a:lstStyle/>
        <a:p>
          <a:endParaRPr lang="en-US"/>
        </a:p>
      </dgm:t>
    </dgm:pt>
    <dgm:pt modelId="{237F57EB-04DF-41FA-8A3A-0CA1D405FEBA}" type="pres">
      <dgm:prSet presAssocID="{B0E84B73-3082-4837-A9F1-EAF43CC4A7A6}" presName="levelTx" presStyleLbl="revTx" presStyleIdx="0" presStyleCnt="0">
        <dgm:presLayoutVars>
          <dgm:chMax val="1"/>
          <dgm:bulletEnabled val="1"/>
        </dgm:presLayoutVars>
      </dgm:prSet>
      <dgm:spPr/>
      <dgm:t>
        <a:bodyPr/>
        <a:lstStyle/>
        <a:p>
          <a:endParaRPr lang="en-US"/>
        </a:p>
      </dgm:t>
    </dgm:pt>
    <dgm:pt modelId="{F5509CA3-87D8-41BF-A428-E25E72C5CBBD}" type="pres">
      <dgm:prSet presAssocID="{15DECAC0-8262-4081-8B6E-B1BBC2A021E6}" presName="Name8" presStyleCnt="0"/>
      <dgm:spPr/>
    </dgm:pt>
    <dgm:pt modelId="{74A05072-D468-48A9-A069-B4D2927DB77F}" type="pres">
      <dgm:prSet presAssocID="{15DECAC0-8262-4081-8B6E-B1BBC2A021E6}" presName="level" presStyleLbl="node1" presStyleIdx="6" presStyleCnt="7">
        <dgm:presLayoutVars>
          <dgm:chMax val="1"/>
          <dgm:bulletEnabled val="1"/>
        </dgm:presLayoutVars>
      </dgm:prSet>
      <dgm:spPr/>
      <dgm:t>
        <a:bodyPr/>
        <a:lstStyle/>
        <a:p>
          <a:endParaRPr lang="en-US"/>
        </a:p>
      </dgm:t>
    </dgm:pt>
    <dgm:pt modelId="{7A190005-7FDD-4D01-BFED-BEE9A133CF05}" type="pres">
      <dgm:prSet presAssocID="{15DECAC0-8262-4081-8B6E-B1BBC2A021E6}" presName="levelTx" presStyleLbl="revTx" presStyleIdx="0" presStyleCnt="0">
        <dgm:presLayoutVars>
          <dgm:chMax val="1"/>
          <dgm:bulletEnabled val="1"/>
        </dgm:presLayoutVars>
      </dgm:prSet>
      <dgm:spPr/>
      <dgm:t>
        <a:bodyPr/>
        <a:lstStyle/>
        <a:p>
          <a:endParaRPr lang="en-US"/>
        </a:p>
      </dgm:t>
    </dgm:pt>
  </dgm:ptLst>
  <dgm:cxnLst>
    <dgm:cxn modelId="{9F6CE844-F4F6-4772-8BCC-9F993664DE40}" srcId="{C605BA94-1B2A-4AC5-8760-24643DEECCE5}" destId="{9A3652D2-BB8E-4D40-AA89-1B301783EDAB}" srcOrd="1" destOrd="0" parTransId="{1924A2E6-935D-402C-ABF0-6D7F72AC0EE9}" sibTransId="{211C6DD4-20FD-4E3B-85C2-B1413FF4436F}"/>
    <dgm:cxn modelId="{BEA14436-3909-4AC9-B2E0-101237840934}" type="presOf" srcId="{A7B79453-48E4-4041-BF17-B21F0856FA5B}" destId="{44C29E56-C0B7-4253-A2B0-ED5E169FBC70}" srcOrd="0" destOrd="0" presId="urn:microsoft.com/office/officeart/2005/8/layout/pyramid3"/>
    <dgm:cxn modelId="{878DEF63-7BAA-4145-A26E-E5777DF3C0EA}" type="presOf" srcId="{C605BA94-1B2A-4AC5-8760-24643DEECCE5}" destId="{8E7B9C93-AEF6-4CE7-B1C8-9F338FFC5016}" srcOrd="0" destOrd="0" presId="urn:microsoft.com/office/officeart/2005/8/layout/pyramid3"/>
    <dgm:cxn modelId="{782A2491-B02A-4A99-92AD-A87373A32FE2}" srcId="{C605BA94-1B2A-4AC5-8760-24643DEECCE5}" destId="{CD505FDC-AA29-4E8F-831C-D361F49CF5DF}" srcOrd="0" destOrd="0" parTransId="{D9535B11-99CE-40F8-9ABE-94B35123E5F7}" sibTransId="{ED469810-09BD-47BC-A382-60BD85595AAB}"/>
    <dgm:cxn modelId="{EB32CF84-517B-42F2-AC6F-BB1B575BA7BA}" srcId="{C605BA94-1B2A-4AC5-8760-24643DEECCE5}" destId="{B0E84B73-3082-4837-A9F1-EAF43CC4A7A6}" srcOrd="5" destOrd="0" parTransId="{B64A3CD5-BD17-425C-9493-889453F57357}" sibTransId="{5FBB48A7-8768-4439-98B0-EFB94E16C7C8}"/>
    <dgm:cxn modelId="{F9B64D69-0EF8-4243-82B1-9D50EEFAA685}" srcId="{C605BA94-1B2A-4AC5-8760-24643DEECCE5}" destId="{CF596FA4-C34D-4E0E-9968-188C153623C0}" srcOrd="2" destOrd="0" parTransId="{AE93A47A-7B5C-4FDA-912B-1501C1FD83B2}" sibTransId="{88CBA3A2-D029-4554-AA56-A559D629873E}"/>
    <dgm:cxn modelId="{CE3D190C-4268-4243-9965-ACCCB3244A15}" type="presOf" srcId="{15DECAC0-8262-4081-8B6E-B1BBC2A021E6}" destId="{74A05072-D468-48A9-A069-B4D2927DB77F}" srcOrd="0" destOrd="0" presId="urn:microsoft.com/office/officeart/2005/8/layout/pyramid3"/>
    <dgm:cxn modelId="{7D444C7D-C0CA-4CCB-978B-B43F62125E0A}" type="presOf" srcId="{B0E84B73-3082-4837-A9F1-EAF43CC4A7A6}" destId="{18EEF55F-4C8A-462A-8FA6-BFFFF55A7C1B}" srcOrd="0" destOrd="0" presId="urn:microsoft.com/office/officeart/2005/8/layout/pyramid3"/>
    <dgm:cxn modelId="{8D4F7883-F243-42C7-9B69-F47AECD01CFE}" type="presOf" srcId="{9A3652D2-BB8E-4D40-AA89-1B301783EDAB}" destId="{26B5F8B0-872A-48EE-A1BF-CCE3547FB933}" srcOrd="0" destOrd="0" presId="urn:microsoft.com/office/officeart/2005/8/layout/pyramid3"/>
    <dgm:cxn modelId="{7FDF6803-EFD2-4601-A69E-3B3237DFEE37}" type="presOf" srcId="{06EBF3F3-F078-476E-B7CE-F4DCF34BF2F5}" destId="{BDEF4926-787E-4571-8BB8-0FC24537DBDC}" srcOrd="1" destOrd="0" presId="urn:microsoft.com/office/officeart/2005/8/layout/pyramid3"/>
    <dgm:cxn modelId="{4BFFB81C-F91E-44C8-B3FE-90E5BB0EC5D4}" type="presOf" srcId="{CD505FDC-AA29-4E8F-831C-D361F49CF5DF}" destId="{426A59D1-5277-4365-B914-8CEFE81FEE6A}" srcOrd="0" destOrd="0" presId="urn:microsoft.com/office/officeart/2005/8/layout/pyramid3"/>
    <dgm:cxn modelId="{E8B9BD48-0D59-4B8F-B106-A8767AA8BFBB}" type="presOf" srcId="{9A3652D2-BB8E-4D40-AA89-1B301783EDAB}" destId="{9B49BFE7-4740-482E-8C68-AE200C7D1ED9}" srcOrd="1" destOrd="0" presId="urn:microsoft.com/office/officeart/2005/8/layout/pyramid3"/>
    <dgm:cxn modelId="{C1BF8291-D121-4DC9-83C9-B58EA2476B9C}" type="presOf" srcId="{06EBF3F3-F078-476E-B7CE-F4DCF34BF2F5}" destId="{3E3B0435-F5C2-4480-8143-152B4B2B7A28}" srcOrd="0" destOrd="0" presId="urn:microsoft.com/office/officeart/2005/8/layout/pyramid3"/>
    <dgm:cxn modelId="{02E50BEB-082A-4F2D-8096-4423DA32F757}" srcId="{C605BA94-1B2A-4AC5-8760-24643DEECCE5}" destId="{A7B79453-48E4-4041-BF17-B21F0856FA5B}" srcOrd="3" destOrd="0" parTransId="{47005814-45B8-45BE-B431-C39FA8E97F45}" sibTransId="{E52EE86E-17CC-402F-B952-B34C55131404}"/>
    <dgm:cxn modelId="{61B4EAF4-A588-4EEA-8034-CEE284087D51}" type="presOf" srcId="{CF596FA4-C34D-4E0E-9968-188C153623C0}" destId="{2CA78F03-2D32-40AA-AF7E-774BE2605922}" srcOrd="0" destOrd="0" presId="urn:microsoft.com/office/officeart/2005/8/layout/pyramid3"/>
    <dgm:cxn modelId="{46FF5700-4627-47FA-BA44-46A4C1224C3E}" type="presOf" srcId="{CF596FA4-C34D-4E0E-9968-188C153623C0}" destId="{712E75A4-9303-4D59-87DE-3EA893C1760A}" srcOrd="1" destOrd="0" presId="urn:microsoft.com/office/officeart/2005/8/layout/pyramid3"/>
    <dgm:cxn modelId="{6B2F14AF-3AB2-48DA-A7D0-02391EB45614}" type="presOf" srcId="{CD505FDC-AA29-4E8F-831C-D361F49CF5DF}" destId="{CE2366F8-7693-43D0-823D-9E6A1E976310}" srcOrd="1" destOrd="0" presId="urn:microsoft.com/office/officeart/2005/8/layout/pyramid3"/>
    <dgm:cxn modelId="{FCB96545-6414-4AC4-953D-F4E1EA8A8CD3}" srcId="{C605BA94-1B2A-4AC5-8760-24643DEECCE5}" destId="{15DECAC0-8262-4081-8B6E-B1BBC2A021E6}" srcOrd="6" destOrd="0" parTransId="{78FDC0FF-881D-4AB5-8297-6D7A4ACF21F3}" sibTransId="{A4836468-CB3D-44EC-96B3-6C7E9691DB1A}"/>
    <dgm:cxn modelId="{BFE87487-4AA2-47A3-9E6F-1417EEA24645}" type="presOf" srcId="{A7B79453-48E4-4041-BF17-B21F0856FA5B}" destId="{2F803576-14EB-4434-B3C9-D06546451B04}" srcOrd="1" destOrd="0" presId="urn:microsoft.com/office/officeart/2005/8/layout/pyramid3"/>
    <dgm:cxn modelId="{CA4A74D4-30A5-40A7-8106-AACA1ED040CD}" type="presOf" srcId="{15DECAC0-8262-4081-8B6E-B1BBC2A021E6}" destId="{7A190005-7FDD-4D01-BFED-BEE9A133CF05}" srcOrd="1" destOrd="0" presId="urn:microsoft.com/office/officeart/2005/8/layout/pyramid3"/>
    <dgm:cxn modelId="{D3F4BCAA-A3AA-401A-AD88-FFB3AB924DF5}" srcId="{C605BA94-1B2A-4AC5-8760-24643DEECCE5}" destId="{06EBF3F3-F078-476E-B7CE-F4DCF34BF2F5}" srcOrd="4" destOrd="0" parTransId="{89D2B137-D78D-4E22-9F07-3639576FE5D0}" sibTransId="{3C72FB1D-07DA-4329-BADE-E3922154E09D}"/>
    <dgm:cxn modelId="{EE2B34AB-166A-4C29-9148-145897DD722C}" type="presOf" srcId="{B0E84B73-3082-4837-A9F1-EAF43CC4A7A6}" destId="{237F57EB-04DF-41FA-8A3A-0CA1D405FEBA}" srcOrd="1" destOrd="0" presId="urn:microsoft.com/office/officeart/2005/8/layout/pyramid3"/>
    <dgm:cxn modelId="{95EE5C62-E332-4532-ACB1-FE2C86FDD362}" type="presParOf" srcId="{8E7B9C93-AEF6-4CE7-B1C8-9F338FFC5016}" destId="{E18622E9-6D6D-4D0F-8979-6F8C6485B391}" srcOrd="0" destOrd="0" presId="urn:microsoft.com/office/officeart/2005/8/layout/pyramid3"/>
    <dgm:cxn modelId="{140BEE2B-D2FF-4821-9811-41DCAD8D8E86}" type="presParOf" srcId="{E18622E9-6D6D-4D0F-8979-6F8C6485B391}" destId="{426A59D1-5277-4365-B914-8CEFE81FEE6A}" srcOrd="0" destOrd="0" presId="urn:microsoft.com/office/officeart/2005/8/layout/pyramid3"/>
    <dgm:cxn modelId="{84BAD9A5-BC7B-4CAA-AD73-C9D74CC99B46}" type="presParOf" srcId="{E18622E9-6D6D-4D0F-8979-6F8C6485B391}" destId="{CE2366F8-7693-43D0-823D-9E6A1E976310}" srcOrd="1" destOrd="0" presId="urn:microsoft.com/office/officeart/2005/8/layout/pyramid3"/>
    <dgm:cxn modelId="{CB699ECC-E798-4FE5-9CEE-2AAB4EA3F25B}" type="presParOf" srcId="{8E7B9C93-AEF6-4CE7-B1C8-9F338FFC5016}" destId="{CF77A496-3333-427B-869D-E789493C4A8C}" srcOrd="1" destOrd="0" presId="urn:microsoft.com/office/officeart/2005/8/layout/pyramid3"/>
    <dgm:cxn modelId="{CE0A807F-CCD3-46BF-88C5-851840630649}" type="presParOf" srcId="{CF77A496-3333-427B-869D-E789493C4A8C}" destId="{26B5F8B0-872A-48EE-A1BF-CCE3547FB933}" srcOrd="0" destOrd="0" presId="urn:microsoft.com/office/officeart/2005/8/layout/pyramid3"/>
    <dgm:cxn modelId="{00DCFB0E-5D6D-46AC-BA47-A198C5A72256}" type="presParOf" srcId="{CF77A496-3333-427B-869D-E789493C4A8C}" destId="{9B49BFE7-4740-482E-8C68-AE200C7D1ED9}" srcOrd="1" destOrd="0" presId="urn:microsoft.com/office/officeart/2005/8/layout/pyramid3"/>
    <dgm:cxn modelId="{A7023865-EF31-4B13-9E8D-0300A8D5954A}" type="presParOf" srcId="{8E7B9C93-AEF6-4CE7-B1C8-9F338FFC5016}" destId="{43908705-EF2D-441E-AE1A-E4C24AD98E8E}" srcOrd="2" destOrd="0" presId="urn:microsoft.com/office/officeart/2005/8/layout/pyramid3"/>
    <dgm:cxn modelId="{CC5C6831-4595-457A-8265-393ED28A8C7B}" type="presParOf" srcId="{43908705-EF2D-441E-AE1A-E4C24AD98E8E}" destId="{2CA78F03-2D32-40AA-AF7E-774BE2605922}" srcOrd="0" destOrd="0" presId="urn:microsoft.com/office/officeart/2005/8/layout/pyramid3"/>
    <dgm:cxn modelId="{19F514CE-9F46-40D7-AB3C-85441A00FE24}" type="presParOf" srcId="{43908705-EF2D-441E-AE1A-E4C24AD98E8E}" destId="{712E75A4-9303-4D59-87DE-3EA893C1760A}" srcOrd="1" destOrd="0" presId="urn:microsoft.com/office/officeart/2005/8/layout/pyramid3"/>
    <dgm:cxn modelId="{C6DC2935-9211-474D-A53F-A177EA18650B}" type="presParOf" srcId="{8E7B9C93-AEF6-4CE7-B1C8-9F338FFC5016}" destId="{0DC650A3-344C-4380-BBAA-7132160B8887}" srcOrd="3" destOrd="0" presId="urn:microsoft.com/office/officeart/2005/8/layout/pyramid3"/>
    <dgm:cxn modelId="{6F6A9AA8-BD42-40FF-8C39-259936D5E860}" type="presParOf" srcId="{0DC650A3-344C-4380-BBAA-7132160B8887}" destId="{44C29E56-C0B7-4253-A2B0-ED5E169FBC70}" srcOrd="0" destOrd="0" presId="urn:microsoft.com/office/officeart/2005/8/layout/pyramid3"/>
    <dgm:cxn modelId="{9D77C34B-8E00-4042-B7B5-AD6FD8FA762F}" type="presParOf" srcId="{0DC650A3-344C-4380-BBAA-7132160B8887}" destId="{2F803576-14EB-4434-B3C9-D06546451B04}" srcOrd="1" destOrd="0" presId="urn:microsoft.com/office/officeart/2005/8/layout/pyramid3"/>
    <dgm:cxn modelId="{45B4CECA-F676-43F2-846F-148B88F7C3F2}" type="presParOf" srcId="{8E7B9C93-AEF6-4CE7-B1C8-9F338FFC5016}" destId="{D78F85B4-7CD9-4D6B-8E92-B2F082845962}" srcOrd="4" destOrd="0" presId="urn:microsoft.com/office/officeart/2005/8/layout/pyramid3"/>
    <dgm:cxn modelId="{F92FA83B-7A9A-407E-829D-3BBFF2E6B544}" type="presParOf" srcId="{D78F85B4-7CD9-4D6B-8E92-B2F082845962}" destId="{3E3B0435-F5C2-4480-8143-152B4B2B7A28}" srcOrd="0" destOrd="0" presId="urn:microsoft.com/office/officeart/2005/8/layout/pyramid3"/>
    <dgm:cxn modelId="{3C18D660-0381-4059-ACFF-9B0121645181}" type="presParOf" srcId="{D78F85B4-7CD9-4D6B-8E92-B2F082845962}" destId="{BDEF4926-787E-4571-8BB8-0FC24537DBDC}" srcOrd="1" destOrd="0" presId="urn:microsoft.com/office/officeart/2005/8/layout/pyramid3"/>
    <dgm:cxn modelId="{4552D354-6405-4319-8F2D-998BF5B44B09}" type="presParOf" srcId="{8E7B9C93-AEF6-4CE7-B1C8-9F338FFC5016}" destId="{F1F2BCC3-5AF0-4FAE-A8D0-02D4A090CD17}" srcOrd="5" destOrd="0" presId="urn:microsoft.com/office/officeart/2005/8/layout/pyramid3"/>
    <dgm:cxn modelId="{4FCF1FD9-3E68-4643-B15C-B9457CADCA3F}" type="presParOf" srcId="{F1F2BCC3-5AF0-4FAE-A8D0-02D4A090CD17}" destId="{18EEF55F-4C8A-462A-8FA6-BFFFF55A7C1B}" srcOrd="0" destOrd="0" presId="urn:microsoft.com/office/officeart/2005/8/layout/pyramid3"/>
    <dgm:cxn modelId="{7FECAC20-9172-4F06-A374-C97348FB9B3C}" type="presParOf" srcId="{F1F2BCC3-5AF0-4FAE-A8D0-02D4A090CD17}" destId="{237F57EB-04DF-41FA-8A3A-0CA1D405FEBA}" srcOrd="1" destOrd="0" presId="urn:microsoft.com/office/officeart/2005/8/layout/pyramid3"/>
    <dgm:cxn modelId="{A4095499-0C38-489A-87DB-4A04A72250E1}" type="presParOf" srcId="{8E7B9C93-AEF6-4CE7-B1C8-9F338FFC5016}" destId="{F5509CA3-87D8-41BF-A428-E25E72C5CBBD}" srcOrd="6" destOrd="0" presId="urn:microsoft.com/office/officeart/2005/8/layout/pyramid3"/>
    <dgm:cxn modelId="{A3E5B20D-B70C-493D-AF39-F9C2E092A6D8}" type="presParOf" srcId="{F5509CA3-87D8-41BF-A428-E25E72C5CBBD}" destId="{74A05072-D468-48A9-A069-B4D2927DB77F}" srcOrd="0" destOrd="0" presId="urn:microsoft.com/office/officeart/2005/8/layout/pyramid3"/>
    <dgm:cxn modelId="{5FC3F355-A3B2-4074-8872-4C2171877817}" type="presParOf" srcId="{F5509CA3-87D8-41BF-A428-E25E72C5CBBD}" destId="{7A190005-7FDD-4D01-BFED-BEE9A133CF05}"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980"/>
          </a:xfrm>
          <a:prstGeom prst="rect">
            <a:avLst/>
          </a:prstGeom>
        </p:spPr>
        <p:txBody>
          <a:bodyPr vert="horz" lIns="92647" tIns="46324" rIns="92647" bIns="46324"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4980"/>
          </a:xfrm>
          <a:prstGeom prst="rect">
            <a:avLst/>
          </a:prstGeom>
        </p:spPr>
        <p:txBody>
          <a:bodyPr vert="horz" lIns="92647" tIns="46324" rIns="92647" bIns="46324" rtlCol="0"/>
          <a:lstStyle>
            <a:lvl1pPr algn="r">
              <a:defRPr sz="1200"/>
            </a:lvl1pPr>
          </a:lstStyle>
          <a:p>
            <a:fld id="{68947E9A-3C6F-41DD-BBC5-2694D84AAA9E}" type="datetimeFigureOut">
              <a:rPr lang="en-US" smtClean="0"/>
              <a:t>6/28/2017</a:t>
            </a:fld>
            <a:endParaRPr lang="en-US"/>
          </a:p>
        </p:txBody>
      </p:sp>
      <p:sp>
        <p:nvSpPr>
          <p:cNvPr id="4" name="Footer Placeholder 3"/>
          <p:cNvSpPr>
            <a:spLocks noGrp="1"/>
          </p:cNvSpPr>
          <p:nvPr>
            <p:ph type="ftr" sz="quarter" idx="2"/>
          </p:nvPr>
        </p:nvSpPr>
        <p:spPr>
          <a:xfrm>
            <a:off x="0" y="8829823"/>
            <a:ext cx="3037840" cy="464980"/>
          </a:xfrm>
          <a:prstGeom prst="rect">
            <a:avLst/>
          </a:prstGeom>
        </p:spPr>
        <p:txBody>
          <a:bodyPr vert="horz" lIns="92647" tIns="46324" rIns="92647" bIns="4632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3"/>
            <a:ext cx="3037840" cy="464980"/>
          </a:xfrm>
          <a:prstGeom prst="rect">
            <a:avLst/>
          </a:prstGeom>
        </p:spPr>
        <p:txBody>
          <a:bodyPr vert="horz" lIns="92647" tIns="46324" rIns="92647" bIns="46324" rtlCol="0" anchor="b"/>
          <a:lstStyle>
            <a:lvl1pPr algn="r">
              <a:defRPr sz="1200"/>
            </a:lvl1pPr>
          </a:lstStyle>
          <a:p>
            <a:fld id="{85CE1E24-110A-4009-8ADF-6D5C1F3C4D72}" type="slidenum">
              <a:rPr lang="en-US" smtClean="0"/>
              <a:t>‹#›</a:t>
            </a:fld>
            <a:endParaRPr lang="en-US"/>
          </a:p>
        </p:txBody>
      </p:sp>
    </p:spTree>
    <p:extLst>
      <p:ext uri="{BB962C8B-B14F-4D97-AF65-F5344CB8AC3E}">
        <p14:creationId xmlns:p14="http://schemas.microsoft.com/office/powerpoint/2010/main" val="658796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0" tIns="46586" rIns="93170" bIns="46586"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0" tIns="46586" rIns="93170" bIns="46586" rtlCol="0"/>
          <a:lstStyle>
            <a:lvl1pPr algn="r">
              <a:defRPr sz="1200"/>
            </a:lvl1pPr>
          </a:lstStyle>
          <a:p>
            <a:fld id="{2EB98B30-1BD2-4536-9459-AC41928C2B41}" type="datetimeFigureOut">
              <a:rPr lang="en-US" smtClean="0"/>
              <a:pPr/>
              <a:t>6/28/2017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6" rIns="93170" bIns="46586"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6" rIns="93170" bIns="4658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6" rIns="93170" bIns="46586"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6" rIns="93170" bIns="46586" rtlCol="0" anchor="b"/>
          <a:lstStyle>
            <a:lvl1pPr algn="r">
              <a:defRPr sz="1200"/>
            </a:lvl1pPr>
          </a:lstStyle>
          <a:p>
            <a:fld id="{8904872D-EBD7-405C-8347-3ECF78F40970}" type="slidenum">
              <a:rPr lang="en-US" smtClean="0"/>
              <a:pPr/>
              <a:t>‹#›</a:t>
            </a:fld>
            <a:endParaRPr lang="en-US"/>
          </a:p>
        </p:txBody>
      </p:sp>
    </p:spTree>
    <p:extLst>
      <p:ext uri="{BB962C8B-B14F-4D97-AF65-F5344CB8AC3E}">
        <p14:creationId xmlns:p14="http://schemas.microsoft.com/office/powerpoint/2010/main" val="1636115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181100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11</a:t>
            </a:fld>
            <a:endParaRPr lang="en-US"/>
          </a:p>
        </p:txBody>
      </p:sp>
    </p:spTree>
    <p:extLst>
      <p:ext uri="{BB962C8B-B14F-4D97-AF65-F5344CB8AC3E}">
        <p14:creationId xmlns:p14="http://schemas.microsoft.com/office/powerpoint/2010/main" val="120281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3058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17</a:t>
            </a:fld>
            <a:endParaRPr lang="en-US"/>
          </a:p>
        </p:txBody>
      </p:sp>
    </p:spTree>
    <p:extLst>
      <p:ext uri="{BB962C8B-B14F-4D97-AF65-F5344CB8AC3E}">
        <p14:creationId xmlns:p14="http://schemas.microsoft.com/office/powerpoint/2010/main" val="1195577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4872D-EBD7-405C-8347-3ECF78F40970}" type="slidenum">
              <a:rPr lang="en-US" smtClean="0"/>
              <a:pPr/>
              <a:t>2</a:t>
            </a:fld>
            <a:endParaRPr lang="en-US" dirty="0"/>
          </a:p>
        </p:txBody>
      </p:sp>
    </p:spTree>
    <p:extLst>
      <p:ext uri="{BB962C8B-B14F-4D97-AF65-F5344CB8AC3E}">
        <p14:creationId xmlns:p14="http://schemas.microsoft.com/office/powerpoint/2010/main" val="2882920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3</a:t>
            </a:fld>
            <a:endParaRPr lang="en-US"/>
          </a:p>
        </p:txBody>
      </p:sp>
    </p:spTree>
    <p:extLst>
      <p:ext uri="{BB962C8B-B14F-4D97-AF65-F5344CB8AC3E}">
        <p14:creationId xmlns:p14="http://schemas.microsoft.com/office/powerpoint/2010/main" val="4079895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4</a:t>
            </a:fld>
            <a:endParaRPr lang="en-US"/>
          </a:p>
        </p:txBody>
      </p:sp>
    </p:spTree>
    <p:extLst>
      <p:ext uri="{BB962C8B-B14F-4D97-AF65-F5344CB8AC3E}">
        <p14:creationId xmlns:p14="http://schemas.microsoft.com/office/powerpoint/2010/main" val="4079895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386180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961092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smtClean="0"/>
              <a:pPr/>
              <a:t>7</a:t>
            </a:fld>
            <a:endParaRPr lang="en-US"/>
          </a:p>
        </p:txBody>
      </p:sp>
    </p:spTree>
    <p:extLst>
      <p:ext uri="{BB962C8B-B14F-4D97-AF65-F5344CB8AC3E}">
        <p14:creationId xmlns:p14="http://schemas.microsoft.com/office/powerpoint/2010/main" val="351551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96109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04872D-EBD7-405C-8347-3ECF78F40970}"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96109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text A">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900590"/>
            <a:ext cx="7611814" cy="2687792"/>
          </a:xfrm>
        </p:spPr>
        <p:txBody>
          <a:bodyPr/>
          <a:lstStyle>
            <a:lvl2pPr>
              <a:defRPr>
                <a:latin typeface="Arial"/>
                <a:cs typeface="Arial"/>
              </a:defRPr>
            </a:lvl2pPr>
          </a:lstStyle>
          <a:p>
            <a:pPr lvl="0"/>
            <a:r>
              <a:rPr lang="en-US" dirty="0" smtClean="0"/>
              <a:t>Click to edit Master text styles</a:t>
            </a:r>
          </a:p>
          <a:p>
            <a:pPr lvl="1"/>
            <a:r>
              <a:rPr lang="en-US" dirty="0" smtClean="0"/>
              <a:t>Bullet</a:t>
            </a:r>
          </a:p>
        </p:txBody>
      </p:sp>
      <p:sp>
        <p:nvSpPr>
          <p:cNvPr id="4" name="Footer Placeholder 3"/>
          <p:cNvSpPr>
            <a:spLocks noGrp="1"/>
          </p:cNvSpPr>
          <p:nvPr>
            <p:ph type="ftr" sz="quarter" idx="12"/>
          </p:nvPr>
        </p:nvSpPr>
        <p:spPr/>
        <p:txBody>
          <a:bodyPr/>
          <a:lstStyle>
            <a:lvl1pPr>
              <a:defRPr/>
            </a:lvl1pPr>
          </a:lstStyle>
          <a:p>
            <a:pPr>
              <a:defRPr/>
            </a:pPr>
            <a:r>
              <a:rPr lang="en-US"/>
              <a:t>Title  |  Name, Position Title  |  Date       </a:t>
            </a:r>
            <a:fld id="{2548CC2D-D126-AE45-A823-B3BC8C3553AC}" type="slidenum">
              <a:rPr lang="en-US"/>
              <a:pPr>
                <a:defRPr/>
              </a:pPr>
              <a:t>‹#›</a:t>
            </a:fld>
            <a:endParaRPr lang="en-US"/>
          </a:p>
          <a:p>
            <a:pPr>
              <a:defRPr/>
            </a:pPr>
            <a:endParaRPr lang="en-US"/>
          </a:p>
        </p:txBody>
      </p:sp>
    </p:spTree>
    <p:extLst>
      <p:ext uri="{BB962C8B-B14F-4D97-AF65-F5344CB8AC3E}">
        <p14:creationId xmlns:p14="http://schemas.microsoft.com/office/powerpoint/2010/main" val="941616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549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2796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26982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952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50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2589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017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205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text chart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704638" y="1195700"/>
            <a:ext cx="8147660" cy="455459"/>
          </a:xfrm>
          <a:prstGeom prst="rect">
            <a:avLst/>
          </a:prstGeom>
        </p:spPr>
        <p:txBody>
          <a:bodyPr rtlCol="0">
            <a:normAutofit/>
          </a:bodyPr>
          <a:lstStyle/>
          <a:p>
            <a:r>
              <a:rPr lang="en-US" dirty="0" smtClean="0"/>
              <a:t>Click to edit Master title style</a:t>
            </a:r>
            <a:endParaRPr lang="en-US" dirty="0"/>
          </a:p>
        </p:txBody>
      </p:sp>
      <p:sp>
        <p:nvSpPr>
          <p:cNvPr id="5" name="Text Placeholder 4"/>
          <p:cNvSpPr>
            <a:spLocks noGrp="1"/>
          </p:cNvSpPr>
          <p:nvPr>
            <p:ph type="body" sz="quarter" idx="11"/>
          </p:nvPr>
        </p:nvSpPr>
        <p:spPr>
          <a:xfrm>
            <a:off x="704638" y="1866138"/>
            <a:ext cx="7734717" cy="1231023"/>
          </a:xfrm>
        </p:spPr>
        <p:txBody>
          <a:bodyPr/>
          <a:lstStyle/>
          <a:p>
            <a:pPr lvl="0"/>
            <a:r>
              <a:rPr lang="en-US" dirty="0" smtClean="0"/>
              <a:t>Click to edit Master text styles</a:t>
            </a:r>
          </a:p>
          <a:p>
            <a:pPr lvl="1"/>
            <a:r>
              <a:rPr lang="en-US" dirty="0" smtClean="0"/>
              <a:t>Bullet</a:t>
            </a:r>
          </a:p>
        </p:txBody>
      </p:sp>
      <p:sp>
        <p:nvSpPr>
          <p:cNvPr id="9" name="Chart Placeholder 8"/>
          <p:cNvSpPr>
            <a:spLocks noGrp="1"/>
          </p:cNvSpPr>
          <p:nvPr>
            <p:ph type="chart" sz="quarter" idx="12"/>
          </p:nvPr>
        </p:nvSpPr>
        <p:spPr>
          <a:xfrm>
            <a:off x="959155" y="3195638"/>
            <a:ext cx="6915150" cy="2720975"/>
          </a:xfrm>
        </p:spPr>
        <p:txBody>
          <a:bodyPr rtlCol="0">
            <a:normAutofit/>
          </a:bodyPr>
          <a:lstStyle/>
          <a:p>
            <a:pPr lvl="0"/>
            <a:endParaRPr lang="en-US" noProof="0"/>
          </a:p>
        </p:txBody>
      </p:sp>
      <p:sp>
        <p:nvSpPr>
          <p:cNvPr id="6" name="Footer Placeholder 3"/>
          <p:cNvSpPr>
            <a:spLocks noGrp="1"/>
          </p:cNvSpPr>
          <p:nvPr>
            <p:ph type="ftr" sz="quarter" idx="13"/>
          </p:nvPr>
        </p:nvSpPr>
        <p:spPr/>
        <p:txBody>
          <a:bodyPr/>
          <a:lstStyle>
            <a:lvl1pPr>
              <a:defRPr/>
            </a:lvl1pPr>
          </a:lstStyle>
          <a:p>
            <a:pPr>
              <a:defRPr/>
            </a:pPr>
            <a:r>
              <a:rPr lang="en-US"/>
              <a:t>Title  |  Name, Position Title  |  Date       </a:t>
            </a:r>
            <a:fld id="{177842BD-5C13-F640-91D6-10A494791A7D}" type="slidenum">
              <a:rPr lang="en-US"/>
              <a:pPr>
                <a:defRPr/>
              </a:pPr>
              <a:t>‹#›</a:t>
            </a:fld>
            <a:endParaRPr lang="en-US"/>
          </a:p>
          <a:p>
            <a:pPr>
              <a:defRPr/>
            </a:pPr>
            <a:endParaRPr lang="en-US"/>
          </a:p>
        </p:txBody>
      </p:sp>
    </p:spTree>
    <p:extLst>
      <p:ext uri="{BB962C8B-B14F-4D97-AF65-F5344CB8AC3E}">
        <p14:creationId xmlns:p14="http://schemas.microsoft.com/office/powerpoint/2010/main" val="98881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432529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4706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3" name="Text Placeholder 2"/>
          <p:cNvSpPr>
            <a:spLocks noGrp="1"/>
          </p:cNvSpPr>
          <p:nvPr>
            <p:ph type="body" sz="quarter" idx="10" hasCustomPrompt="1"/>
          </p:nvPr>
        </p:nvSpPr>
        <p:spPr>
          <a:xfrm>
            <a:off x="546100" y="3752850"/>
            <a:ext cx="8221663" cy="1065213"/>
          </a:xfrm>
        </p:spPr>
        <p:txBody>
          <a:bodyPr/>
          <a:lstStyle/>
          <a:p>
            <a:pPr lvl="0"/>
            <a:r>
              <a:rPr lang="en-US" dirty="0" smtClean="0"/>
              <a:t>Name, Position Title  |  Date</a:t>
            </a:r>
            <a:endParaRPr lang="en-US" dirty="0"/>
          </a:p>
        </p:txBody>
      </p:sp>
    </p:spTree>
    <p:extLst>
      <p:ext uri="{BB962C8B-B14F-4D97-AF65-F5344CB8AC3E}">
        <p14:creationId xmlns:p14="http://schemas.microsoft.com/office/powerpoint/2010/main" val="385242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 Slide Title-Text">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460375" y="570991"/>
            <a:ext cx="7772400" cy="1017981"/>
          </a:xfrm>
          <a:prstGeom prst="rect">
            <a:avLst/>
          </a:prstGeom>
        </p:spPr>
        <p:txBody>
          <a:bodyPr>
            <a:normAutofit/>
          </a:bodyPr>
          <a:lstStyle>
            <a:lvl1pPr algn="l">
              <a:defRPr sz="3600" b="1" i="0">
                <a:solidFill>
                  <a:srgbClr val="004178"/>
                </a:solidFill>
                <a:latin typeface="Arial"/>
                <a:cs typeface="Arial"/>
              </a:defRPr>
            </a:lvl1pPr>
          </a:lstStyle>
          <a:p>
            <a:r>
              <a:rPr lang="en-US" dirty="0" smtClean="0"/>
              <a:t>Click to add slide title</a:t>
            </a:r>
            <a:endParaRPr lang="en-US" dirty="0"/>
          </a:p>
        </p:txBody>
      </p:sp>
      <p:sp>
        <p:nvSpPr>
          <p:cNvPr id="9" name="Subtitle 2"/>
          <p:cNvSpPr>
            <a:spLocks noGrp="1"/>
          </p:cNvSpPr>
          <p:nvPr>
            <p:ph type="subTitle" idx="1" hasCustomPrompt="1"/>
          </p:nvPr>
        </p:nvSpPr>
        <p:spPr>
          <a:xfrm>
            <a:off x="485415" y="1895499"/>
            <a:ext cx="7761815" cy="4118804"/>
          </a:xfrm>
          <a:prstGeom prst="rect">
            <a:avLst/>
          </a:prstGeom>
        </p:spPr>
        <p:txBody>
          <a:bodyPr/>
          <a:lstStyle>
            <a:lvl1pPr marL="0" indent="0" algn="l">
              <a:buNone/>
              <a:defRPr b="0" i="0">
                <a:solidFill>
                  <a:srgbClr val="004178"/>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text</a:t>
            </a:r>
            <a:endParaRPr lang="en-US" dirty="0"/>
          </a:p>
        </p:txBody>
      </p:sp>
      <p:cxnSp>
        <p:nvCxnSpPr>
          <p:cNvPr id="10" name="Straight Connector 9"/>
          <p:cNvCxnSpPr/>
          <p:nvPr userDrawn="1"/>
        </p:nvCxnSpPr>
        <p:spPr>
          <a:xfrm>
            <a:off x="573088" y="1692669"/>
            <a:ext cx="7654925" cy="0"/>
          </a:xfrm>
          <a:prstGeom prst="line">
            <a:avLst/>
          </a:prstGeom>
          <a:ln w="50800" cmpd="dbl"/>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31916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8991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5464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94DC31A-1841-45F0-A6FE-EB8C9B811A74}" type="datetimeFigureOut">
              <a:rPr lang="en-US" smtClean="0">
                <a:solidFill>
                  <a:prstClr val="black">
                    <a:tint val="75000"/>
                  </a:prstClr>
                </a:solidFill>
              </a:rPr>
              <a:pPr/>
              <a:t>6/28/2017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48D686-8476-4CC6-A2D2-E2E27BCD6C0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1764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flipV="1">
            <a:off x="704850" y="6351588"/>
            <a:ext cx="8020050" cy="38100"/>
          </a:xfrm>
          <a:prstGeom prst="line">
            <a:avLst/>
          </a:prstGeom>
          <a:ln>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2052" name="Title Placeholder 1"/>
          <p:cNvSpPr>
            <a:spLocks noGrp="1"/>
          </p:cNvSpPr>
          <p:nvPr>
            <p:ph type="title"/>
          </p:nvPr>
        </p:nvSpPr>
        <p:spPr bwMode="auto">
          <a:xfrm>
            <a:off x="704850" y="1195388"/>
            <a:ext cx="8147050" cy="455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Text Placeholder 2"/>
          <p:cNvSpPr>
            <a:spLocks noGrp="1"/>
          </p:cNvSpPr>
          <p:nvPr>
            <p:ph type="body" idx="1"/>
          </p:nvPr>
        </p:nvSpPr>
        <p:spPr bwMode="auto">
          <a:xfrm>
            <a:off x="704850" y="1903413"/>
            <a:ext cx="822960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c="http://schemas.openxmlformats.org/markup-compatibility/2006" xmlns:mv="urn:schemas-microsoft-com:mac:vml"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Bullet</a:t>
            </a:r>
          </a:p>
        </p:txBody>
      </p:sp>
      <p:sp>
        <p:nvSpPr>
          <p:cNvPr id="4" name="Footer Placeholder 3"/>
          <p:cNvSpPr>
            <a:spLocks noGrp="1"/>
          </p:cNvSpPr>
          <p:nvPr>
            <p:ph type="ftr" sz="quarter" idx="3"/>
          </p:nvPr>
        </p:nvSpPr>
        <p:spPr>
          <a:xfrm>
            <a:off x="5829300" y="635000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cs typeface="+mn-cs"/>
              </a:defRPr>
            </a:lvl1pPr>
          </a:lstStyle>
          <a:p>
            <a:pPr>
              <a:defRPr/>
            </a:pPr>
            <a:r>
              <a:rPr lang="en-US"/>
              <a:t>Title  |  Name, Position Title  |  Date       </a:t>
            </a:r>
            <a:fld id="{991A67FE-21E2-BA4B-95F0-61DAAE58B1B4}" type="slidenum">
              <a:rPr lang="en-US"/>
              <a:pPr>
                <a:defRPr/>
              </a:pPr>
              <a:t>‹#›</a:t>
            </a:fld>
            <a:endParaRPr lang="en-US"/>
          </a:p>
          <a:p>
            <a:pPr>
              <a:defRPr/>
            </a:pPr>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Lst>
  <p:txStyles>
    <p:titleStyle>
      <a:lvl1pPr algn="l" defTabSz="457200" rtl="0" fontAlgn="base">
        <a:spcBef>
          <a:spcPct val="0"/>
        </a:spcBef>
        <a:spcAft>
          <a:spcPct val="0"/>
        </a:spcAft>
        <a:defRPr sz="2400" b="1" kern="1200">
          <a:solidFill>
            <a:schemeClr val="tx1"/>
          </a:solidFill>
          <a:latin typeface="Times"/>
          <a:ea typeface="ＭＳ Ｐゴシック" charset="0"/>
          <a:cs typeface="Times"/>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3258027243"/>
      </p:ext>
    </p:extLst>
  </p:cSld>
  <p:clrMap bg1="lt1" tx1="dk1" bg2="lt2" tx2="dk2" accent1="accent1" accent2="accent2" accent3="accent3" accent4="accent4" accent5="accent5" accent6="accent6" hlink="hlink" folHlink="folHlink"/>
  <p:sldLayoutIdLst>
    <p:sldLayoutId id="2147483694" r:id="rId1"/>
    <p:sldLayoutId id="2147483695"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6" descr="signaturelogoSQ.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98473" y="166053"/>
            <a:ext cx="915987"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18510"/>
      </p:ext>
    </p:extLst>
  </p:cSld>
  <p:clrMap bg1="lt1" tx1="dk1" bg2="lt2" tx2="dk2" accent1="accent1" accent2="accent2" accent3="accent3" accent4="accent4" accent5="accent5" accent6="accent6" hlink="hlink" folHlink="folHlink"/>
  <p:hf hdr="0" ftr="0" dt="0"/>
  <p:txStyles>
    <p:titleStyle>
      <a:lvl1pPr algn="l" defTabSz="457200" rtl="0" fontAlgn="base">
        <a:spcBef>
          <a:spcPct val="0"/>
        </a:spcBef>
        <a:spcAft>
          <a:spcPct val="0"/>
        </a:spcAft>
        <a:defRPr sz="3200" b="0" kern="1200">
          <a:solidFill>
            <a:schemeClr val="tx1"/>
          </a:solidFill>
          <a:latin typeface="Arial" panose="020B0604020202020204" pitchFamily="34" charset="0"/>
          <a:ea typeface="ＭＳ Ｐゴシック" charset="0"/>
          <a:cs typeface="Arial" panose="020B0604020202020204" pitchFamily="34" charset="0"/>
        </a:defRPr>
      </a:lvl1pPr>
      <a:lvl2pPr algn="l" defTabSz="457200" rtl="0" fontAlgn="base">
        <a:spcBef>
          <a:spcPct val="0"/>
        </a:spcBef>
        <a:spcAft>
          <a:spcPct val="0"/>
        </a:spcAft>
        <a:defRPr sz="2400" b="1">
          <a:solidFill>
            <a:schemeClr val="tx1"/>
          </a:solidFill>
          <a:latin typeface="Times" charset="0"/>
          <a:ea typeface="ＭＳ Ｐゴシック" charset="0"/>
        </a:defRPr>
      </a:lvl2pPr>
      <a:lvl3pPr algn="l" defTabSz="457200" rtl="0" fontAlgn="base">
        <a:spcBef>
          <a:spcPct val="0"/>
        </a:spcBef>
        <a:spcAft>
          <a:spcPct val="0"/>
        </a:spcAft>
        <a:defRPr sz="2400" b="1">
          <a:solidFill>
            <a:schemeClr val="tx1"/>
          </a:solidFill>
          <a:latin typeface="Times" charset="0"/>
          <a:ea typeface="ＭＳ Ｐゴシック" charset="0"/>
        </a:defRPr>
      </a:lvl3pPr>
      <a:lvl4pPr algn="l" defTabSz="457200" rtl="0" fontAlgn="base">
        <a:spcBef>
          <a:spcPct val="0"/>
        </a:spcBef>
        <a:spcAft>
          <a:spcPct val="0"/>
        </a:spcAft>
        <a:defRPr sz="2400" b="1">
          <a:solidFill>
            <a:schemeClr val="tx1"/>
          </a:solidFill>
          <a:latin typeface="Times" charset="0"/>
          <a:ea typeface="ＭＳ Ｐゴシック" charset="0"/>
        </a:defRPr>
      </a:lvl4pPr>
      <a:lvl5pPr algn="l" defTabSz="457200" rtl="0" fontAlgn="base">
        <a:spcBef>
          <a:spcPct val="0"/>
        </a:spcBef>
        <a:spcAft>
          <a:spcPct val="0"/>
        </a:spcAft>
        <a:defRPr sz="2400" b="1">
          <a:solidFill>
            <a:schemeClr val="tx1"/>
          </a:solidFill>
          <a:latin typeface="Times" charset="0"/>
          <a:ea typeface="ＭＳ Ｐゴシック" charset="0"/>
        </a:defRPr>
      </a:lvl5pPr>
      <a:lvl6pPr marL="457200" algn="l" defTabSz="457200" rtl="0" fontAlgn="base">
        <a:spcBef>
          <a:spcPct val="0"/>
        </a:spcBef>
        <a:spcAft>
          <a:spcPct val="0"/>
        </a:spcAft>
        <a:defRPr sz="2400" b="1">
          <a:solidFill>
            <a:schemeClr val="tx1"/>
          </a:solidFill>
          <a:latin typeface="Times" charset="0"/>
          <a:ea typeface="ＭＳ Ｐゴシック" charset="0"/>
        </a:defRPr>
      </a:lvl6pPr>
      <a:lvl7pPr marL="914400" algn="l" defTabSz="457200" rtl="0" fontAlgn="base">
        <a:spcBef>
          <a:spcPct val="0"/>
        </a:spcBef>
        <a:spcAft>
          <a:spcPct val="0"/>
        </a:spcAft>
        <a:defRPr sz="2400" b="1">
          <a:solidFill>
            <a:schemeClr val="tx1"/>
          </a:solidFill>
          <a:latin typeface="Times" charset="0"/>
          <a:ea typeface="ＭＳ Ｐゴシック" charset="0"/>
        </a:defRPr>
      </a:lvl7pPr>
      <a:lvl8pPr marL="1371600" algn="l" defTabSz="457200" rtl="0" fontAlgn="base">
        <a:spcBef>
          <a:spcPct val="0"/>
        </a:spcBef>
        <a:spcAft>
          <a:spcPct val="0"/>
        </a:spcAft>
        <a:defRPr sz="2400" b="1">
          <a:solidFill>
            <a:schemeClr val="tx1"/>
          </a:solidFill>
          <a:latin typeface="Times" charset="0"/>
          <a:ea typeface="ＭＳ Ｐゴシック" charset="0"/>
        </a:defRPr>
      </a:lvl8pPr>
      <a:lvl9pPr marL="1828800" algn="l" defTabSz="457200" rtl="0" fontAlgn="base">
        <a:spcBef>
          <a:spcPct val="0"/>
        </a:spcBef>
        <a:spcAft>
          <a:spcPct val="0"/>
        </a:spcAft>
        <a:defRPr sz="2400" b="1">
          <a:solidFill>
            <a:schemeClr val="tx1"/>
          </a:solidFill>
          <a:latin typeface="Times" charset="0"/>
          <a:ea typeface="ＭＳ Ｐゴシック" charset="0"/>
        </a:defRPr>
      </a:lvl9pPr>
    </p:titleStyle>
    <p:bodyStyle>
      <a:lvl1pPr algn="l" defTabSz="457200" rtl="0" fontAlgn="base">
        <a:spcBef>
          <a:spcPct val="20000"/>
        </a:spcBef>
        <a:spcAft>
          <a:spcPct val="0"/>
        </a:spcAft>
        <a:buFont typeface="Arial" charset="0"/>
        <a:defRPr sz="2000" kern="1200">
          <a:solidFill>
            <a:schemeClr val="tx1"/>
          </a:solidFill>
          <a:latin typeface="Arial"/>
          <a:ea typeface="ＭＳ Ｐゴシック" charset="0"/>
          <a:cs typeface="Arial"/>
        </a:defRPr>
      </a:lvl1pPr>
      <a:lvl2pPr marL="914400" indent="-457200" algn="l" defTabSz="457200" rtl="0" fontAlgn="base">
        <a:spcBef>
          <a:spcPts val="1500"/>
        </a:spcBef>
        <a:spcAft>
          <a:spcPct val="0"/>
        </a:spcAft>
        <a:buFont typeface="Wingdings" charset="0"/>
        <a:buChar char="§"/>
        <a:defRPr kern="1200">
          <a:solidFill>
            <a:schemeClr val="tx1"/>
          </a:solidFill>
          <a:latin typeface="Arial"/>
          <a:ea typeface="ＭＳ Ｐゴシック" charset="0"/>
          <a:cs typeface="Arial"/>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15" descr="signaturelogoSQ.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97763" y="455613"/>
            <a:ext cx="1227137"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46100" y="2497138"/>
            <a:ext cx="8039100" cy="1143000"/>
          </a:xfrm>
          <a:prstGeom prst="rect">
            <a:avLst/>
          </a:prstGeom>
        </p:spPr>
        <p:txBody>
          <a:bodyPr vert="horz" lIns="91440" tIns="45720" rIns="91440" bIns="45720" rtlCol="0" anchor="ctr">
            <a:noAutofit/>
          </a:bodyPr>
          <a:lstStyle/>
          <a:p>
            <a:r>
              <a:rPr lang="en-US" dirty="0" smtClean="0"/>
              <a:t>Title</a:t>
            </a:r>
            <a:br>
              <a:rPr lang="en-US" dirty="0" smtClean="0"/>
            </a:br>
            <a:r>
              <a:rPr lang="en-US" dirty="0" smtClean="0"/>
              <a:t>Title 2</a:t>
            </a:r>
            <a:br>
              <a:rPr lang="en-US" dirty="0" smtClean="0"/>
            </a:br>
            <a:endParaRPr lang="en-US" dirty="0" smtClean="0"/>
          </a:p>
        </p:txBody>
      </p:sp>
      <p:sp>
        <p:nvSpPr>
          <p:cNvPr id="1028" name="Text Placeholder 3"/>
          <p:cNvSpPr>
            <a:spLocks noGrp="1"/>
          </p:cNvSpPr>
          <p:nvPr>
            <p:ph type="body" idx="1"/>
          </p:nvPr>
        </p:nvSpPr>
        <p:spPr bwMode="auto">
          <a:xfrm>
            <a:off x="636588" y="3789363"/>
            <a:ext cx="789940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91440" tIns="45720" rIns="91440" bIns="45720" numCol="1" anchor="t" anchorCtr="0" compatLnSpc="1">
            <a:prstTxWarp prst="textNoShape">
              <a:avLst/>
            </a:prstTxWarp>
          </a:bodyPr>
          <a:lstStyle/>
          <a:p>
            <a:pPr lvl="0"/>
            <a:r>
              <a:rPr lang="en-US" dirty="0"/>
              <a:t>Name, Position Title  |  Date</a:t>
            </a:r>
          </a:p>
          <a:p>
            <a:pPr lvl="0"/>
            <a:endParaRPr lang="en-US" dirty="0"/>
          </a:p>
        </p:txBody>
      </p:sp>
    </p:spTree>
    <p:extLst>
      <p:ext uri="{BB962C8B-B14F-4D97-AF65-F5344CB8AC3E}">
        <p14:creationId xmlns:p14="http://schemas.microsoft.com/office/powerpoint/2010/main" val="1365465030"/>
      </p:ext>
    </p:extLst>
  </p:cSld>
  <p:clrMap bg1="lt1" tx1="dk1" bg2="lt2" tx2="dk2" accent1="accent1" accent2="accent2" accent3="accent3" accent4="accent4" accent5="accent5" accent6="accent6" hlink="hlink" folHlink="folHlink"/>
  <p:sldLayoutIdLst>
    <p:sldLayoutId id="2147483698" r:id="rId1"/>
    <p:sldLayoutId id="2147483699" r:id="rId2"/>
  </p:sldLayoutIdLst>
  <p:txStyles>
    <p:titleStyle>
      <a:lvl1pPr algn="ctr" defTabSz="457200" rtl="0" fontAlgn="base">
        <a:spcBef>
          <a:spcPct val="0"/>
        </a:spcBef>
        <a:spcAft>
          <a:spcPct val="0"/>
        </a:spcAft>
        <a:defRPr sz="2800" b="1" i="0" kern="1200">
          <a:solidFill>
            <a:schemeClr val="tx1"/>
          </a:solidFill>
          <a:latin typeface="Times"/>
          <a:ea typeface="ＭＳ Ｐゴシック" charset="0"/>
          <a:cs typeface="ＭＳ Ｐゴシック" charset="0"/>
        </a:defRPr>
      </a:lvl1pPr>
      <a:lvl2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2pPr>
      <a:lvl3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3pPr>
      <a:lvl4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4pPr>
      <a:lvl5pPr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3600">
          <a:solidFill>
            <a:schemeClr val="tx1"/>
          </a:solidFill>
          <a:latin typeface="Calibri" charset="0"/>
          <a:ea typeface="ＭＳ Ｐゴシック" charset="0"/>
          <a:cs typeface="ＭＳ Ｐゴシック" charset="0"/>
        </a:defRPr>
      </a:lvl9pPr>
    </p:titleStyle>
    <p:bodyStyle>
      <a:lvl1pPr algn="ctr" defTabSz="457200" rtl="0" fontAlgn="base">
        <a:spcBef>
          <a:spcPct val="20000"/>
        </a:spcBef>
        <a:spcAft>
          <a:spcPct val="0"/>
        </a:spcAft>
        <a:buFont typeface="Arial" charset="0"/>
        <a:defRPr sz="2000" kern="1200">
          <a:solidFill>
            <a:schemeClr val="tx1"/>
          </a:solidFill>
          <a:latin typeface="Arial"/>
          <a:ea typeface="ＭＳ Ｐゴシック" charset="0"/>
          <a:cs typeface="ＭＳ Ｐゴシック"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C94DC31A-1841-45F0-A6FE-EB8C9B811A74}" type="datetimeFigureOut">
              <a:rPr lang="en-US" smtClean="0">
                <a:solidFill>
                  <a:prstClr val="black">
                    <a:tint val="75000"/>
                  </a:prstClr>
                </a:solidFill>
                <a:latin typeface="Calibri"/>
                <a:ea typeface="+mn-ea"/>
                <a:cs typeface="+mn-cs"/>
              </a:rPr>
              <a:pPr defTabSz="914400" fontAlgn="auto">
                <a:spcBef>
                  <a:spcPts val="0"/>
                </a:spcBef>
                <a:spcAft>
                  <a:spcPts val="0"/>
                </a:spcAft>
              </a:pPr>
              <a:t>6/28/2017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C448D686-8476-4CC6-A2D2-E2E27BCD6C03}"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262302448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mailto:apcd.data@state.ma.u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hyperlink" Target="mailto:casemix.data@state.ma.u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chiamass.gov/application-documents/"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chiamass.gov/ma-apcd/"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visitor.r20.constantcontact.com/d.jsp?llr=efmhfytab&amp;p=oi&amp;m=1120723513508&amp;sit=xcruu7sjb&amp;f=e1fbb9c6-ba86-47fe-a9d7-0cec812f8ea3"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Title 1"/>
          <p:cNvSpPr>
            <a:spLocks noGrp="1"/>
          </p:cNvSpPr>
          <p:nvPr>
            <p:ph type="ctrTitle"/>
          </p:nvPr>
        </p:nvSpPr>
        <p:spPr bwMode="auto">
          <a:xfrm>
            <a:off x="685800" y="2130425"/>
            <a:ext cx="7772400" cy="1470025"/>
          </a:xfrm>
          <a:extLst>
            <a:ext uri="{FAA26D3D-D897-4be2-8F04-BA451C77F1D7}">
              <ma14:placeholderFlag xmlns:ma14="http://schemas.microsoft.com/office/mac/drawingml/2011/main" xmlns="" xmlns:mv="urn:schemas-microsoft-com:mac:vml" xmlns:mc="http://schemas.openxmlformats.org/markup-compatibility/2006" val="1"/>
            </a:ext>
          </a:extLst>
        </p:spPr>
        <p:txBody>
          <a:bodyPr wrap="square" numCol="1" anchorCtr="0" compatLnSpc="1">
            <a:prstTxWarp prst="textNoShape">
              <a:avLst/>
            </a:prstTxWarp>
          </a:bodyPr>
          <a:lstStyle/>
          <a:p>
            <a:r>
              <a:rPr lang="en-US" sz="4000" dirty="0" smtClean="0">
                <a:solidFill>
                  <a:schemeClr val="tx2"/>
                </a:solidFill>
                <a:latin typeface="Arial" panose="020B0604020202020204" pitchFamily="34" charset="0"/>
                <a:cs typeface="Arial" panose="020B0604020202020204" pitchFamily="34" charset="0"/>
              </a:rPr>
              <a:t>MA Center for Health Information &amp; Analysis</a:t>
            </a:r>
            <a:br>
              <a:rPr lang="en-US" sz="4000" dirty="0" smtClean="0">
                <a:solidFill>
                  <a:schemeClr val="tx2"/>
                </a:solidFill>
                <a:latin typeface="Arial" panose="020B0604020202020204" pitchFamily="34" charset="0"/>
                <a:cs typeface="Arial" panose="020B0604020202020204" pitchFamily="34" charset="0"/>
              </a:rPr>
            </a:br>
            <a:r>
              <a:rPr lang="en-US" sz="4000" dirty="0" smtClean="0">
                <a:solidFill>
                  <a:schemeClr val="tx2"/>
                </a:solidFill>
                <a:latin typeface="Arial" panose="020B0604020202020204" pitchFamily="34" charset="0"/>
                <a:cs typeface="Arial" panose="020B0604020202020204" pitchFamily="34" charset="0"/>
              </a:rPr>
              <a:t/>
            </a:r>
            <a:br>
              <a:rPr lang="en-US" sz="4000" dirty="0" smtClean="0">
                <a:solidFill>
                  <a:schemeClr val="tx2"/>
                </a:solidFill>
                <a:latin typeface="Arial" panose="020B0604020202020204" pitchFamily="34" charset="0"/>
                <a:cs typeface="Arial" panose="020B0604020202020204" pitchFamily="34" charset="0"/>
              </a:rPr>
            </a:br>
            <a:r>
              <a:rPr lang="en-US" sz="3200" u="sng" dirty="0" smtClean="0">
                <a:solidFill>
                  <a:schemeClr val="tx2"/>
                </a:solidFill>
                <a:latin typeface="Arial" panose="020B0604020202020204" pitchFamily="34" charset="0"/>
                <a:cs typeface="Arial" panose="020B0604020202020204" pitchFamily="34" charset="0"/>
              </a:rPr>
              <a:t>MA APCD User Workgroup</a:t>
            </a:r>
            <a:endParaRPr lang="en-US" sz="3200" u="sng" dirty="0">
              <a:solidFill>
                <a:schemeClr val="tx2"/>
              </a:solidFill>
              <a:latin typeface="Arial" panose="020B0604020202020204" pitchFamily="34" charset="0"/>
              <a:cs typeface="Arial" panose="020B0604020202020204" pitchFamily="34" charset="0"/>
            </a:endParaRPr>
          </a:p>
        </p:txBody>
      </p:sp>
      <p:sp>
        <p:nvSpPr>
          <p:cNvPr id="4098" name="Subtitle 2"/>
          <p:cNvSpPr>
            <a:spLocks noGrp="1"/>
          </p:cNvSpPr>
          <p:nvPr>
            <p:ph type="subTitle" idx="4294967295"/>
          </p:nvPr>
        </p:nvSpPr>
        <p:spPr>
          <a:xfrm>
            <a:off x="1371600" y="3886200"/>
            <a:ext cx="6400800" cy="1752600"/>
          </a:xfrm>
        </p:spPr>
        <p:txBody>
          <a:bodyPr/>
          <a:lstStyle/>
          <a:p>
            <a:endParaRPr lang="en-US" sz="2400" dirty="0" smtClean="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r>
              <a:rPr lang="en-US" sz="2400" smtClean="0">
                <a:latin typeface="Arial" panose="020B0604020202020204" pitchFamily="34" charset="0"/>
                <a:cs typeface="Arial" panose="020B0604020202020204" pitchFamily="34" charset="0"/>
              </a:rPr>
              <a:t>June </a:t>
            </a:r>
            <a:r>
              <a:rPr lang="en-US" sz="2400" smtClean="0">
                <a:latin typeface="Arial" panose="020B0604020202020204" pitchFamily="34" charset="0"/>
                <a:cs typeface="Arial" panose="020B0604020202020204" pitchFamily="34" charset="0"/>
              </a:rPr>
              <a:t>27, </a:t>
            </a:r>
            <a:r>
              <a:rPr lang="en-US" sz="2400" dirty="0" smtClean="0">
                <a:latin typeface="Arial" panose="020B0604020202020204" pitchFamily="34" charset="0"/>
                <a:cs typeface="Arial" panose="020B0604020202020204" pitchFamily="34" charset="0"/>
              </a:rPr>
              <a:t>2017</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3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MassHealth</a:t>
            </a:r>
            <a:r>
              <a:rPr lang="en-US" dirty="0" smtClean="0"/>
              <a:t> Data Issue</a:t>
            </a:r>
            <a:endParaRPr lang="en-US" dirty="0"/>
          </a:p>
        </p:txBody>
      </p:sp>
      <p:sp>
        <p:nvSpPr>
          <p:cNvPr id="3" name="Subtitle 2"/>
          <p:cNvSpPr>
            <a:spLocks noGrp="1"/>
          </p:cNvSpPr>
          <p:nvPr>
            <p:ph type="subTitle" idx="1"/>
          </p:nvPr>
        </p:nvSpPr>
        <p:spPr/>
        <p:txBody>
          <a:bodyPr/>
          <a:lstStyle/>
          <a:p>
            <a:r>
              <a:rPr lang="en-US" sz="2400" b="1" u="sng" dirty="0" smtClean="0"/>
              <a:t>Update: June 2016</a:t>
            </a:r>
          </a:p>
          <a:p>
            <a:r>
              <a:rPr lang="en-US" sz="2400" dirty="0" smtClean="0"/>
              <a:t>Delivery of patches is ongoing.  Patches have been delivered to everyone except users of Release 2.0/2.1 and Release 3.0.</a:t>
            </a:r>
            <a:endParaRPr lang="en-US" sz="2400" dirty="0"/>
          </a:p>
          <a:p>
            <a:endParaRPr lang="en-US" sz="2400" dirty="0"/>
          </a:p>
        </p:txBody>
      </p:sp>
    </p:spTree>
    <p:extLst>
      <p:ext uri="{BB962C8B-B14F-4D97-AF65-F5344CB8AC3E}">
        <p14:creationId xmlns:p14="http://schemas.microsoft.com/office/powerpoint/2010/main" val="2183313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dirty="0" smtClean="0">
                <a:latin typeface="Arial" panose="020B0604020202020204" pitchFamily="34" charset="0"/>
                <a:cs typeface="Arial" panose="020B0604020202020204" pitchFamily="34" charset="0"/>
              </a:rPr>
              <a:t>	QUESTIONS?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500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52400"/>
            <a:ext cx="7239000" cy="1470025"/>
          </a:xfrm>
        </p:spPr>
        <p:txBody>
          <a:bodyPr>
            <a:noAutofit/>
          </a:bodyPr>
          <a:lstStyle/>
          <a:p>
            <a:r>
              <a:rPr lang="en-US" sz="2000" b="1" u="sng" dirty="0" smtClean="0">
                <a:solidFill>
                  <a:srgbClr val="0070C0"/>
                </a:solidFill>
                <a:latin typeface="Arial" panose="020B0604020202020204" pitchFamily="34" charset="0"/>
                <a:cs typeface="Arial" panose="020B0604020202020204" pitchFamily="34" charset="0"/>
              </a:rPr>
              <a:t>Question</a:t>
            </a:r>
            <a:r>
              <a:rPr lang="en-US" sz="2000" b="1" dirty="0" smtClean="0">
                <a:solidFill>
                  <a:srgbClr val="0070C0"/>
                </a:solidFill>
                <a:latin typeface="Arial" panose="020B0604020202020204" pitchFamily="34" charset="0"/>
                <a:cs typeface="Arial" panose="020B0604020202020204" pitchFamily="34" charset="0"/>
              </a:rPr>
              <a:t>:  What is the difference between the </a:t>
            </a:r>
            <a:r>
              <a:rPr lang="en-US" sz="2000" b="1" u="sng" dirty="0" smtClean="0">
                <a:solidFill>
                  <a:srgbClr val="0070C0"/>
                </a:solidFill>
                <a:latin typeface="Arial" panose="020B0604020202020204" pitchFamily="34" charset="0"/>
                <a:cs typeface="Arial" panose="020B0604020202020204" pitchFamily="34" charset="0"/>
              </a:rPr>
              <a:t>Member PCP ID field</a:t>
            </a:r>
            <a:r>
              <a:rPr lang="en-US" sz="2000" b="1" u="sng" baseline="0" dirty="0" smtClean="0">
                <a:solidFill>
                  <a:srgbClr val="0070C0"/>
                </a:solidFill>
                <a:latin typeface="Arial" panose="020B0604020202020204" pitchFamily="34" charset="0"/>
                <a:cs typeface="Arial" panose="020B0604020202020204" pitchFamily="34" charset="0"/>
              </a:rPr>
              <a:t> (ME046)</a:t>
            </a:r>
            <a:r>
              <a:rPr lang="en-US" sz="2000" b="1" baseline="0" dirty="0" smtClean="0">
                <a:solidFill>
                  <a:srgbClr val="0070C0"/>
                </a:solidFill>
                <a:latin typeface="Arial" panose="020B0604020202020204" pitchFamily="34" charset="0"/>
                <a:cs typeface="Arial" panose="020B0604020202020204" pitchFamily="34" charset="0"/>
              </a:rPr>
              <a:t> and the </a:t>
            </a:r>
            <a:r>
              <a:rPr lang="en-US" sz="2000" b="1" u="sng" baseline="0" dirty="0" smtClean="0">
                <a:solidFill>
                  <a:srgbClr val="0070C0"/>
                </a:solidFill>
                <a:latin typeface="Arial" panose="020B0604020202020204" pitchFamily="34" charset="0"/>
                <a:cs typeface="Arial" panose="020B0604020202020204" pitchFamily="34" charset="0"/>
              </a:rPr>
              <a:t>Attributed PCP Provider ID field</a:t>
            </a:r>
            <a:r>
              <a:rPr lang="en-US" sz="2000" b="1" u="sng" dirty="0" smtClean="0">
                <a:solidFill>
                  <a:srgbClr val="0070C0"/>
                </a:solidFill>
                <a:latin typeface="Arial" panose="020B0604020202020204" pitchFamily="34" charset="0"/>
                <a:cs typeface="Arial" panose="020B0604020202020204" pitchFamily="34" charset="0"/>
              </a:rPr>
              <a:t> (ME124)</a:t>
            </a:r>
            <a:r>
              <a:rPr lang="en-US" sz="2000" b="1" dirty="0" smtClean="0">
                <a:solidFill>
                  <a:srgbClr val="0070C0"/>
                </a:solidFill>
                <a:latin typeface="Arial" panose="020B0604020202020204" pitchFamily="34" charset="0"/>
                <a:cs typeface="Arial" panose="020B0604020202020204" pitchFamily="34" charset="0"/>
              </a:rPr>
              <a:t> in the Member Eligibility file? </a:t>
            </a:r>
            <a:endParaRPr lang="en-US" sz="2000" b="1" dirty="0">
              <a:solidFill>
                <a:srgbClr val="0070C0"/>
              </a:solidFill>
              <a:latin typeface="Arial" panose="020B0604020202020204" pitchFamily="34" charset="0"/>
              <a:cs typeface="Arial" panose="020B0604020202020204" pitchFamily="34" charset="0"/>
            </a:endParaRPr>
          </a:p>
        </p:txBody>
      </p:sp>
      <p:pic>
        <p:nvPicPr>
          <p:cNvPr id="1026" name="Picture 2" descr="Image result for &quot;primary care physician&quot; p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9000" y="76201"/>
            <a:ext cx="1834531" cy="1219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1371600"/>
            <a:ext cx="8991600" cy="2046714"/>
          </a:xfrm>
          <a:prstGeom prst="rect">
            <a:avLst/>
          </a:prstGeom>
          <a:noFill/>
        </p:spPr>
        <p:txBody>
          <a:bodyPr wrap="square" rtlCol="0">
            <a:spAutoFit/>
          </a:bodyPr>
          <a:lstStyle/>
          <a:p>
            <a:pPr defTabSz="914400" fontAlgn="auto">
              <a:spcBef>
                <a:spcPts val="0"/>
              </a:spcBef>
              <a:spcAft>
                <a:spcPts val="0"/>
              </a:spcAft>
            </a:pPr>
            <a:r>
              <a:rPr lang="en-US" sz="1400" b="1" u="sng" dirty="0" smtClean="0">
                <a:solidFill>
                  <a:prstClr val="black"/>
                </a:solidFill>
                <a:latin typeface="Arial" panose="020B0604020202020204" pitchFamily="34" charset="0"/>
                <a:ea typeface="+mn-ea"/>
                <a:cs typeface="Arial" panose="020B0604020202020204" pitchFamily="34" charset="0"/>
              </a:rPr>
              <a:t>Answer</a:t>
            </a:r>
            <a:r>
              <a:rPr lang="en-US" sz="1400" dirty="0" smtClean="0">
                <a:solidFill>
                  <a:prstClr val="black"/>
                </a:solidFill>
                <a:latin typeface="Arial" panose="020B0604020202020204" pitchFamily="34" charset="0"/>
                <a:ea typeface="+mn-ea"/>
                <a:cs typeface="Arial" panose="020B0604020202020204" pitchFamily="34" charset="0"/>
              </a:rPr>
              <a:t>: For ME046 (</a:t>
            </a:r>
            <a:r>
              <a:rPr lang="en-US" sz="1400" b="1" dirty="0" smtClean="0">
                <a:solidFill>
                  <a:prstClr val="black"/>
                </a:solidFill>
                <a:latin typeface="Arial" panose="020B0604020202020204" pitchFamily="34" charset="0"/>
                <a:ea typeface="+mn-ea"/>
                <a:cs typeface="Arial" panose="020B0604020202020204" pitchFamily="34" charset="0"/>
              </a:rPr>
              <a:t>Member PCP ID</a:t>
            </a:r>
            <a:r>
              <a:rPr lang="en-US" sz="1400" dirty="0" smtClean="0">
                <a:solidFill>
                  <a:prstClr val="black"/>
                </a:solidFill>
                <a:latin typeface="Arial" panose="020B0604020202020204" pitchFamily="34" charset="0"/>
                <a:ea typeface="+mn-ea"/>
                <a:cs typeface="Arial" panose="020B0604020202020204" pitchFamily="34" charset="0"/>
              </a:rPr>
              <a:t>) carriers report the PCP identifier for their members with a </a:t>
            </a:r>
            <a:r>
              <a:rPr lang="en-US" sz="1400" dirty="0">
                <a:solidFill>
                  <a:prstClr val="black"/>
                </a:solidFill>
                <a:latin typeface="Arial" panose="020B0604020202020204" pitchFamily="34" charset="0"/>
                <a:ea typeface="+mn-ea"/>
                <a:cs typeface="Arial" panose="020B0604020202020204" pitchFamily="34" charset="0"/>
              </a:rPr>
              <a:t>corresponding </a:t>
            </a:r>
            <a:r>
              <a:rPr lang="en-US" sz="1400" dirty="0" smtClean="0">
                <a:solidFill>
                  <a:prstClr val="black"/>
                </a:solidFill>
                <a:latin typeface="Arial" panose="020B0604020202020204" pitchFamily="34" charset="0"/>
                <a:ea typeface="+mn-ea"/>
                <a:cs typeface="Arial" panose="020B0604020202020204" pitchFamily="34" charset="0"/>
              </a:rPr>
              <a:t>ID in the Provider File.  ME046 is </a:t>
            </a:r>
            <a:r>
              <a:rPr lang="en-US" sz="1400" b="1" i="1" dirty="0">
                <a:solidFill>
                  <a:prstClr val="black"/>
                </a:solidFill>
                <a:latin typeface="Arial" panose="020B0604020202020204" pitchFamily="34" charset="0"/>
                <a:ea typeface="+mn-ea"/>
                <a:cs typeface="Arial" panose="020B0604020202020204" pitchFamily="34" charset="0"/>
              </a:rPr>
              <a:t>only used </a:t>
            </a:r>
            <a:r>
              <a:rPr lang="en-US" sz="1400" b="1" i="1" dirty="0" smtClean="0">
                <a:solidFill>
                  <a:prstClr val="black"/>
                </a:solidFill>
                <a:latin typeface="Arial" panose="020B0604020202020204" pitchFamily="34" charset="0"/>
                <a:ea typeface="+mn-ea"/>
                <a:cs typeface="Arial" panose="020B0604020202020204" pitchFamily="34" charset="0"/>
              </a:rPr>
              <a:t>for members </a:t>
            </a:r>
            <a:r>
              <a:rPr lang="en-US" sz="1400" b="1" i="1" dirty="0">
                <a:solidFill>
                  <a:prstClr val="black"/>
                </a:solidFill>
                <a:latin typeface="Arial" panose="020B0604020202020204" pitchFamily="34" charset="0"/>
                <a:ea typeface="+mn-ea"/>
                <a:cs typeface="Arial" panose="020B0604020202020204" pitchFamily="34" charset="0"/>
              </a:rPr>
              <a:t>whose insurance </a:t>
            </a:r>
            <a:r>
              <a:rPr lang="en-US" sz="1400" b="1" i="1" u="sng" dirty="0" smtClean="0">
                <a:solidFill>
                  <a:prstClr val="black"/>
                </a:solidFill>
                <a:latin typeface="Arial" panose="020B0604020202020204" pitchFamily="34" charset="0"/>
                <a:ea typeface="+mn-ea"/>
                <a:cs typeface="Arial" panose="020B0604020202020204" pitchFamily="34" charset="0"/>
              </a:rPr>
              <a:t>products require </a:t>
            </a:r>
            <a:r>
              <a:rPr lang="en-US" sz="1400" b="1" i="1" dirty="0">
                <a:solidFill>
                  <a:prstClr val="black"/>
                </a:solidFill>
                <a:latin typeface="Arial" panose="020B0604020202020204" pitchFamily="34" charset="0"/>
                <a:ea typeface="+mn-ea"/>
                <a:cs typeface="Arial" panose="020B0604020202020204" pitchFamily="34" charset="0"/>
              </a:rPr>
              <a:t>the selection of a </a:t>
            </a:r>
            <a:r>
              <a:rPr lang="en-US" sz="1400" b="1" i="1" dirty="0" smtClean="0">
                <a:solidFill>
                  <a:prstClr val="black"/>
                </a:solidFill>
                <a:latin typeface="Arial" panose="020B0604020202020204" pitchFamily="34" charset="0"/>
                <a:ea typeface="+mn-ea"/>
                <a:cs typeface="Arial" panose="020B0604020202020204" pitchFamily="34" charset="0"/>
              </a:rPr>
              <a:t>primary care physician</a:t>
            </a:r>
            <a:r>
              <a:rPr lang="en-US" sz="1400" dirty="0" smtClean="0">
                <a:solidFill>
                  <a:prstClr val="black"/>
                </a:solidFill>
                <a:latin typeface="Arial" panose="020B0604020202020204" pitchFamily="34" charset="0"/>
                <a:ea typeface="+mn-ea"/>
                <a:cs typeface="Arial" panose="020B0604020202020204" pitchFamily="34" charset="0"/>
              </a:rPr>
              <a:t> </a:t>
            </a:r>
            <a:r>
              <a:rPr lang="en-US" sz="1400" dirty="0">
                <a:solidFill>
                  <a:prstClr val="black"/>
                </a:solidFill>
                <a:latin typeface="Arial" panose="020B0604020202020204" pitchFamily="34" charset="0"/>
                <a:ea typeface="+mn-ea"/>
                <a:cs typeface="Arial" panose="020B0604020202020204" pitchFamily="34" charset="0"/>
              </a:rPr>
              <a:t>(e.g</a:t>
            </a:r>
            <a:r>
              <a:rPr lang="en-US" sz="1400" dirty="0" smtClean="0">
                <a:solidFill>
                  <a:prstClr val="black"/>
                </a:solidFill>
                <a:latin typeface="Arial" panose="020B0604020202020204" pitchFamily="34" charset="0"/>
                <a:ea typeface="+mn-ea"/>
                <a:cs typeface="Arial" panose="020B0604020202020204" pitchFamily="34" charset="0"/>
              </a:rPr>
              <a:t>. health </a:t>
            </a:r>
            <a:r>
              <a:rPr lang="en-US" sz="1400" dirty="0">
                <a:solidFill>
                  <a:prstClr val="black"/>
                </a:solidFill>
                <a:latin typeface="Arial" panose="020B0604020202020204" pitchFamily="34" charset="0"/>
                <a:ea typeface="+mn-ea"/>
                <a:cs typeface="Arial" panose="020B0604020202020204" pitchFamily="34" charset="0"/>
              </a:rPr>
              <a:t>m</a:t>
            </a:r>
            <a:r>
              <a:rPr lang="en-US" sz="1400" dirty="0" smtClean="0">
                <a:solidFill>
                  <a:prstClr val="black"/>
                </a:solidFill>
                <a:latin typeface="Arial" panose="020B0604020202020204" pitchFamily="34" charset="0"/>
                <a:ea typeface="+mn-ea"/>
                <a:cs typeface="Arial" panose="020B0604020202020204" pitchFamily="34" charset="0"/>
              </a:rPr>
              <a:t>aintenance </a:t>
            </a:r>
            <a:r>
              <a:rPr lang="en-US" sz="1400" dirty="0">
                <a:solidFill>
                  <a:prstClr val="black"/>
                </a:solidFill>
                <a:latin typeface="Arial" panose="020B0604020202020204" pitchFamily="34" charset="0"/>
                <a:ea typeface="+mn-ea"/>
                <a:cs typeface="Arial" panose="020B0604020202020204" pitchFamily="34" charset="0"/>
              </a:rPr>
              <a:t>o</a:t>
            </a:r>
            <a:r>
              <a:rPr lang="en-US" sz="1400" dirty="0" smtClean="0">
                <a:solidFill>
                  <a:prstClr val="black"/>
                </a:solidFill>
                <a:latin typeface="Arial" panose="020B0604020202020204" pitchFamily="34" charset="0"/>
                <a:ea typeface="+mn-ea"/>
                <a:cs typeface="Arial" panose="020B0604020202020204" pitchFamily="34" charset="0"/>
              </a:rPr>
              <a:t>rganizations or point of service </a:t>
            </a:r>
            <a:r>
              <a:rPr lang="en-US" sz="1400" dirty="0">
                <a:solidFill>
                  <a:prstClr val="black"/>
                </a:solidFill>
                <a:latin typeface="Arial" panose="020B0604020202020204" pitchFamily="34" charset="0"/>
                <a:ea typeface="+mn-ea"/>
                <a:cs typeface="Arial" panose="020B0604020202020204" pitchFamily="34" charset="0"/>
              </a:rPr>
              <a:t>p</a:t>
            </a:r>
            <a:r>
              <a:rPr lang="en-US" sz="1400" dirty="0" smtClean="0">
                <a:solidFill>
                  <a:prstClr val="black"/>
                </a:solidFill>
                <a:latin typeface="Arial" panose="020B0604020202020204" pitchFamily="34" charset="0"/>
                <a:ea typeface="+mn-ea"/>
                <a:cs typeface="Arial" panose="020B0604020202020204" pitchFamily="34" charset="0"/>
              </a:rPr>
              <a:t>lans).</a:t>
            </a:r>
          </a:p>
          <a:p>
            <a:pPr defTabSz="914400" fontAlgn="auto">
              <a:spcBef>
                <a:spcPts val="0"/>
              </a:spcBef>
              <a:spcAft>
                <a:spcPts val="0"/>
              </a:spcAft>
            </a:pPr>
            <a:endParaRPr lang="en-US" sz="1100" dirty="0">
              <a:solidFill>
                <a:prstClr val="black"/>
              </a:solidFill>
              <a:latin typeface="Arial" panose="020B0604020202020204" pitchFamily="34" charset="0"/>
              <a:ea typeface="+mn-ea"/>
              <a:cs typeface="Arial" panose="020B0604020202020204" pitchFamily="34" charset="0"/>
            </a:endParaRPr>
          </a:p>
          <a:p>
            <a:pPr defTabSz="914400" fontAlgn="auto">
              <a:spcBef>
                <a:spcPts val="0"/>
              </a:spcBef>
              <a:spcAft>
                <a:spcPts val="0"/>
              </a:spcAft>
            </a:pPr>
            <a:r>
              <a:rPr lang="en-US" sz="1400" dirty="0" smtClean="0">
                <a:solidFill>
                  <a:prstClr val="black"/>
                </a:solidFill>
                <a:latin typeface="Arial" panose="020B0604020202020204" pitchFamily="34" charset="0"/>
                <a:ea typeface="+mn-ea"/>
                <a:cs typeface="Arial" panose="020B0604020202020204" pitchFamily="34" charset="0"/>
              </a:rPr>
              <a:t>For ME124 (</a:t>
            </a:r>
            <a:r>
              <a:rPr lang="en-US" sz="1400" b="1" dirty="0" smtClean="0">
                <a:solidFill>
                  <a:prstClr val="black"/>
                </a:solidFill>
                <a:latin typeface="Arial" panose="020B0604020202020204" pitchFamily="34" charset="0"/>
                <a:ea typeface="+mn-ea"/>
                <a:cs typeface="Arial" panose="020B0604020202020204" pitchFamily="34" charset="0"/>
              </a:rPr>
              <a:t>Attributed PCP Provider ID</a:t>
            </a:r>
            <a:r>
              <a:rPr lang="en-US" sz="1400" dirty="0" smtClean="0">
                <a:solidFill>
                  <a:prstClr val="black"/>
                </a:solidFill>
                <a:latin typeface="Arial" panose="020B0604020202020204" pitchFamily="34" charset="0"/>
                <a:ea typeface="+mn-ea"/>
                <a:cs typeface="Arial" panose="020B0604020202020204" pitchFamily="34" charset="0"/>
              </a:rPr>
              <a:t>) carriers report PCPs attributed </a:t>
            </a:r>
            <a:r>
              <a:rPr lang="en-US" sz="1400" dirty="0">
                <a:solidFill>
                  <a:prstClr val="black"/>
                </a:solidFill>
                <a:latin typeface="Arial" panose="020B0604020202020204" pitchFamily="34" charset="0"/>
                <a:ea typeface="+mn-ea"/>
                <a:cs typeface="Arial" panose="020B0604020202020204" pitchFamily="34" charset="0"/>
              </a:rPr>
              <a:t>to the </a:t>
            </a:r>
            <a:r>
              <a:rPr lang="en-US" sz="1400" b="1" dirty="0">
                <a:solidFill>
                  <a:prstClr val="black"/>
                </a:solidFill>
                <a:latin typeface="Arial" panose="020B0604020202020204" pitchFamily="34" charset="0"/>
                <a:ea typeface="+mn-ea"/>
                <a:cs typeface="Arial" panose="020B0604020202020204" pitchFamily="34" charset="0"/>
              </a:rPr>
              <a:t>members </a:t>
            </a:r>
            <a:r>
              <a:rPr lang="en-US" sz="1400" b="1" dirty="0" smtClean="0">
                <a:solidFill>
                  <a:prstClr val="black"/>
                </a:solidFill>
                <a:latin typeface="Arial" panose="020B0604020202020204" pitchFamily="34" charset="0"/>
                <a:ea typeface="+mn-ea"/>
                <a:cs typeface="Arial" panose="020B0604020202020204" pitchFamily="34" charset="0"/>
              </a:rPr>
              <a:t>whose insurance </a:t>
            </a:r>
            <a:r>
              <a:rPr lang="en-US" sz="1400" b="1" u="sng" dirty="0">
                <a:solidFill>
                  <a:prstClr val="black"/>
                </a:solidFill>
                <a:latin typeface="Arial" panose="020B0604020202020204" pitchFamily="34" charset="0"/>
                <a:ea typeface="+mn-ea"/>
                <a:cs typeface="Arial" panose="020B0604020202020204" pitchFamily="34" charset="0"/>
              </a:rPr>
              <a:t>products do not require </a:t>
            </a:r>
            <a:r>
              <a:rPr lang="en-US" sz="1400" b="1" dirty="0" smtClean="0">
                <a:solidFill>
                  <a:prstClr val="black"/>
                </a:solidFill>
                <a:latin typeface="Arial" panose="020B0604020202020204" pitchFamily="34" charset="0"/>
                <a:ea typeface="+mn-ea"/>
                <a:cs typeface="Arial" panose="020B0604020202020204" pitchFamily="34" charset="0"/>
              </a:rPr>
              <a:t>the selection </a:t>
            </a:r>
            <a:r>
              <a:rPr lang="en-US" sz="1400" b="1" dirty="0">
                <a:solidFill>
                  <a:prstClr val="black"/>
                </a:solidFill>
                <a:latin typeface="Arial" panose="020B0604020202020204" pitchFamily="34" charset="0"/>
                <a:ea typeface="+mn-ea"/>
                <a:cs typeface="Arial" panose="020B0604020202020204" pitchFamily="34" charset="0"/>
              </a:rPr>
              <a:t>of a primary care </a:t>
            </a:r>
            <a:r>
              <a:rPr lang="en-US" sz="1400" b="1" dirty="0" smtClean="0">
                <a:solidFill>
                  <a:prstClr val="black"/>
                </a:solidFill>
                <a:latin typeface="Arial" panose="020B0604020202020204" pitchFamily="34" charset="0"/>
                <a:ea typeface="+mn-ea"/>
                <a:cs typeface="Arial" panose="020B0604020202020204" pitchFamily="34" charset="0"/>
              </a:rPr>
              <a:t>physician </a:t>
            </a:r>
            <a:r>
              <a:rPr lang="en-US" sz="1400" dirty="0" smtClean="0">
                <a:solidFill>
                  <a:prstClr val="black"/>
                </a:solidFill>
                <a:latin typeface="Arial" panose="020B0604020202020204" pitchFamily="34" charset="0"/>
                <a:ea typeface="+mn-ea"/>
                <a:cs typeface="Arial" panose="020B0604020202020204" pitchFamily="34" charset="0"/>
              </a:rPr>
              <a:t>(</a:t>
            </a:r>
            <a:r>
              <a:rPr lang="en-US" sz="1400" dirty="0">
                <a:solidFill>
                  <a:prstClr val="black"/>
                </a:solidFill>
                <a:latin typeface="Arial" panose="020B0604020202020204" pitchFamily="34" charset="0"/>
                <a:ea typeface="+mn-ea"/>
                <a:cs typeface="Arial" panose="020B0604020202020204" pitchFamily="34" charset="0"/>
              </a:rPr>
              <a:t>e.g. </a:t>
            </a:r>
            <a:r>
              <a:rPr lang="en-US" sz="1400" dirty="0" smtClean="0">
                <a:solidFill>
                  <a:prstClr val="black"/>
                </a:solidFill>
                <a:latin typeface="Arial" panose="020B0604020202020204" pitchFamily="34" charset="0"/>
                <a:ea typeface="+mn-ea"/>
                <a:cs typeface="Arial" panose="020B0604020202020204" pitchFamily="34" charset="0"/>
              </a:rPr>
              <a:t>preferred provider organization plans or indemnity </a:t>
            </a:r>
            <a:r>
              <a:rPr lang="en-US" sz="1400" dirty="0">
                <a:solidFill>
                  <a:prstClr val="black"/>
                </a:solidFill>
                <a:latin typeface="Arial" panose="020B0604020202020204" pitchFamily="34" charset="0"/>
                <a:ea typeface="+mn-ea"/>
                <a:cs typeface="Arial" panose="020B0604020202020204" pitchFamily="34" charset="0"/>
              </a:rPr>
              <a:t>products). </a:t>
            </a:r>
            <a:r>
              <a:rPr lang="en-US" sz="1400" dirty="0" smtClean="0">
                <a:solidFill>
                  <a:prstClr val="black"/>
                </a:solidFill>
                <a:latin typeface="Arial" panose="020B0604020202020204" pitchFamily="34" charset="0"/>
                <a:ea typeface="+mn-ea"/>
                <a:cs typeface="Arial" panose="020B0604020202020204" pitchFamily="34" charset="0"/>
              </a:rPr>
              <a:t>This attribution </a:t>
            </a:r>
            <a:r>
              <a:rPr lang="en-US" sz="1400" dirty="0">
                <a:solidFill>
                  <a:prstClr val="black"/>
                </a:solidFill>
                <a:latin typeface="Arial" panose="020B0604020202020204" pitchFamily="34" charset="0"/>
                <a:ea typeface="+mn-ea"/>
                <a:cs typeface="Arial" panose="020B0604020202020204" pitchFamily="34" charset="0"/>
              </a:rPr>
              <a:t>is </a:t>
            </a:r>
            <a:r>
              <a:rPr lang="en-US" sz="1400" b="1" dirty="0">
                <a:solidFill>
                  <a:prstClr val="black"/>
                </a:solidFill>
                <a:latin typeface="Arial" panose="020B0604020202020204" pitchFamily="34" charset="0"/>
                <a:ea typeface="+mn-ea"/>
                <a:cs typeface="Arial" panose="020B0604020202020204" pitchFamily="34" charset="0"/>
              </a:rPr>
              <a:t>based on the carrier’s </a:t>
            </a:r>
            <a:r>
              <a:rPr lang="en-US" sz="1400" b="1" dirty="0" smtClean="0">
                <a:solidFill>
                  <a:prstClr val="black"/>
                </a:solidFill>
                <a:latin typeface="Arial" panose="020B0604020202020204" pitchFamily="34" charset="0"/>
                <a:ea typeface="+mn-ea"/>
                <a:cs typeface="Arial" panose="020B0604020202020204" pitchFamily="34" charset="0"/>
              </a:rPr>
              <a:t>own </a:t>
            </a:r>
            <a:r>
              <a:rPr lang="en-US" sz="1400" b="1" dirty="0">
                <a:solidFill>
                  <a:prstClr val="black"/>
                </a:solidFill>
                <a:latin typeface="Arial" panose="020B0604020202020204" pitchFamily="34" charset="0"/>
                <a:ea typeface="+mn-ea"/>
                <a:cs typeface="Arial" panose="020B0604020202020204" pitchFamily="34" charset="0"/>
              </a:rPr>
              <a:t>attribution </a:t>
            </a:r>
            <a:r>
              <a:rPr lang="en-US" sz="1400" b="1" dirty="0" smtClean="0">
                <a:solidFill>
                  <a:prstClr val="black"/>
                </a:solidFill>
                <a:latin typeface="Arial" panose="020B0604020202020204" pitchFamily="34" charset="0"/>
                <a:ea typeface="+mn-ea"/>
                <a:cs typeface="Arial" panose="020B0604020202020204" pitchFamily="34" charset="0"/>
              </a:rPr>
              <a:t>methodology</a:t>
            </a:r>
            <a:r>
              <a:rPr lang="en-US" sz="1400" dirty="0" smtClean="0">
                <a:solidFill>
                  <a:prstClr val="black"/>
                </a:solidFill>
                <a:latin typeface="Arial" panose="020B0604020202020204" pitchFamily="34" charset="0"/>
                <a:ea typeface="+mn-ea"/>
                <a:cs typeface="Arial" panose="020B0604020202020204" pitchFamily="34" charset="0"/>
              </a:rPr>
              <a:t>. This value is reported </a:t>
            </a:r>
            <a:r>
              <a:rPr lang="en-US" sz="1400" dirty="0">
                <a:solidFill>
                  <a:prstClr val="black"/>
                </a:solidFill>
                <a:latin typeface="Arial" panose="020B0604020202020204" pitchFamily="34" charset="0"/>
                <a:ea typeface="+mn-ea"/>
                <a:cs typeface="Arial" panose="020B0604020202020204" pitchFamily="34" charset="0"/>
              </a:rPr>
              <a:t>in </a:t>
            </a:r>
            <a:r>
              <a:rPr lang="en-US" sz="1400" dirty="0" smtClean="0">
                <a:solidFill>
                  <a:prstClr val="black"/>
                </a:solidFill>
                <a:latin typeface="Arial" panose="020B0604020202020204" pitchFamily="34" charset="0"/>
                <a:ea typeface="+mn-ea"/>
                <a:cs typeface="Arial" panose="020B0604020202020204" pitchFamily="34" charset="0"/>
              </a:rPr>
              <a:t>December only</a:t>
            </a:r>
            <a:r>
              <a:rPr lang="en-US" sz="1400" dirty="0">
                <a:solidFill>
                  <a:prstClr val="black"/>
                </a:solidFill>
                <a:latin typeface="Arial" panose="020B0604020202020204" pitchFamily="34" charset="0"/>
                <a:ea typeface="+mn-ea"/>
                <a:cs typeface="Arial" panose="020B0604020202020204" pitchFamily="34" charset="0"/>
              </a:rPr>
              <a:t>, for the year prior to the </a:t>
            </a:r>
            <a:r>
              <a:rPr lang="en-US" sz="1400" dirty="0" smtClean="0">
                <a:solidFill>
                  <a:prstClr val="black"/>
                </a:solidFill>
                <a:latin typeface="Arial" panose="020B0604020202020204" pitchFamily="34" charset="0"/>
                <a:ea typeface="+mn-ea"/>
                <a:cs typeface="Arial" panose="020B0604020202020204" pitchFamily="34" charset="0"/>
              </a:rPr>
              <a:t>current year</a:t>
            </a:r>
            <a:r>
              <a:rPr lang="en-US" sz="1400" dirty="0">
                <a:solidFill>
                  <a:prstClr val="black"/>
                </a:solidFill>
                <a:latin typeface="Arial" panose="020B0604020202020204" pitchFamily="34" charset="0"/>
                <a:ea typeface="+mn-ea"/>
                <a:cs typeface="Arial" panose="020B0604020202020204" pitchFamily="34" charset="0"/>
              </a:rPr>
              <a:t>. For example: the December </a:t>
            </a:r>
            <a:r>
              <a:rPr lang="en-US" sz="1400" dirty="0" smtClean="0">
                <a:solidFill>
                  <a:prstClr val="black"/>
                </a:solidFill>
                <a:latin typeface="Arial" panose="020B0604020202020204" pitchFamily="34" charset="0"/>
                <a:ea typeface="+mn-ea"/>
                <a:cs typeface="Arial" panose="020B0604020202020204" pitchFamily="34" charset="0"/>
              </a:rPr>
              <a:t>2013 file </a:t>
            </a:r>
            <a:r>
              <a:rPr lang="en-US" sz="1400" dirty="0">
                <a:solidFill>
                  <a:prstClr val="black"/>
                </a:solidFill>
                <a:latin typeface="Arial" panose="020B0604020202020204" pitchFamily="34" charset="0"/>
                <a:ea typeface="+mn-ea"/>
                <a:cs typeface="Arial" panose="020B0604020202020204" pitchFamily="34" charset="0"/>
              </a:rPr>
              <a:t>reports the Attributed PCP for </a:t>
            </a:r>
            <a:r>
              <a:rPr lang="en-US" sz="1400" dirty="0" smtClean="0">
                <a:solidFill>
                  <a:prstClr val="black"/>
                </a:solidFill>
                <a:latin typeface="Arial" panose="020B0604020202020204" pitchFamily="34" charset="0"/>
                <a:ea typeface="+mn-ea"/>
                <a:cs typeface="Arial" panose="020B0604020202020204" pitchFamily="34" charset="0"/>
              </a:rPr>
              <a:t>2012 for </a:t>
            </a:r>
            <a:r>
              <a:rPr lang="en-US" sz="1400" dirty="0">
                <a:solidFill>
                  <a:prstClr val="black"/>
                </a:solidFill>
                <a:latin typeface="Arial" panose="020B0604020202020204" pitchFamily="34" charset="0"/>
                <a:ea typeface="+mn-ea"/>
                <a:cs typeface="Arial" panose="020B0604020202020204" pitchFamily="34" charset="0"/>
              </a:rPr>
              <a:t>members enrolled in 2012</a:t>
            </a:r>
            <a:r>
              <a:rPr lang="en-US" sz="1400" dirty="0" smtClean="0">
                <a:solidFill>
                  <a:prstClr val="black"/>
                </a:solidFill>
                <a:latin typeface="Arial" panose="020B0604020202020204" pitchFamily="34" charset="0"/>
                <a:ea typeface="+mn-ea"/>
                <a:cs typeface="Arial" panose="020B0604020202020204" pitchFamily="34" charset="0"/>
              </a:rPr>
              <a:t>.</a:t>
            </a:r>
            <a:r>
              <a:rPr lang="en-US" sz="1600" dirty="0" smtClean="0">
                <a:solidFill>
                  <a:prstClr val="black"/>
                </a:solidFill>
                <a:latin typeface="Arial" panose="020B0604020202020204" pitchFamily="34" charset="0"/>
                <a:ea typeface="+mn-ea"/>
                <a:cs typeface="Arial" panose="020B0604020202020204" pitchFamily="34" charset="0"/>
              </a:rPr>
              <a:t> </a:t>
            </a:r>
            <a:endParaRPr lang="en-US" sz="1600" dirty="0">
              <a:solidFill>
                <a:prstClr val="black"/>
              </a:solidFill>
              <a:latin typeface="Arial" panose="020B0604020202020204" pitchFamily="34" charset="0"/>
              <a:ea typeface="+mn-ea"/>
              <a:cs typeface="Arial" panose="020B0604020202020204" pitchFamily="34" charset="0"/>
            </a:endParaRPr>
          </a:p>
        </p:txBody>
      </p:sp>
      <p:graphicFrame>
        <p:nvGraphicFramePr>
          <p:cNvPr id="3" name="Chart 2"/>
          <p:cNvGraphicFramePr/>
          <p:nvPr>
            <p:extLst>
              <p:ext uri="{D42A27DB-BD31-4B8C-83A1-F6EECF244321}">
                <p14:modId xmlns:p14="http://schemas.microsoft.com/office/powerpoint/2010/main" val="2581249853"/>
              </p:ext>
            </p:extLst>
          </p:nvPr>
        </p:nvGraphicFramePr>
        <p:xfrm>
          <a:off x="152400" y="4267200"/>
          <a:ext cx="4191000" cy="238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682906490"/>
              </p:ext>
            </p:extLst>
          </p:nvPr>
        </p:nvGraphicFramePr>
        <p:xfrm>
          <a:off x="4495800" y="4267200"/>
          <a:ext cx="4191000" cy="2362200"/>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152400" y="3559314"/>
            <a:ext cx="8763000" cy="707886"/>
          </a:xfrm>
          <a:prstGeom prst="rect">
            <a:avLst/>
          </a:prstGeom>
          <a:noFill/>
        </p:spPr>
        <p:txBody>
          <a:bodyPr wrap="square" rtlCol="0">
            <a:spAutoFit/>
          </a:bodyPr>
          <a:lstStyle/>
          <a:p>
            <a:pPr algn="ctr" defTabSz="914400" fontAlgn="auto">
              <a:spcBef>
                <a:spcPts val="0"/>
              </a:spcBef>
              <a:spcAft>
                <a:spcPts val="0"/>
              </a:spcAft>
            </a:pPr>
            <a:r>
              <a:rPr lang="en-US" sz="2000" b="1" dirty="0" smtClean="0">
                <a:solidFill>
                  <a:srgbClr val="0070C0"/>
                </a:solidFill>
                <a:latin typeface="Calibri"/>
                <a:ea typeface="+mn-ea"/>
                <a:cs typeface="+mn-cs"/>
              </a:rPr>
              <a:t>Comparison of Percent Completeness of Member PCP ID and Attributed PCP ID for Massachusetts Residents with Medical Coverage in the Member Eligibility File</a:t>
            </a:r>
            <a:endParaRPr lang="en-US" sz="2000" b="1" dirty="0">
              <a:solidFill>
                <a:srgbClr val="0070C0"/>
              </a:solidFill>
              <a:latin typeface="Calibri"/>
              <a:ea typeface="+mn-ea"/>
              <a:cs typeface="+mn-cs"/>
            </a:endParaRPr>
          </a:p>
        </p:txBody>
      </p:sp>
    </p:spTree>
    <p:extLst>
      <p:ext uri="{BB962C8B-B14F-4D97-AF65-F5344CB8AC3E}">
        <p14:creationId xmlns:p14="http://schemas.microsoft.com/office/powerpoint/2010/main" val="25907824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6200"/>
            <a:ext cx="7387128" cy="1143000"/>
          </a:xfrm>
        </p:spPr>
        <p:txBody>
          <a:bodyPr>
            <a:noAutofit/>
          </a:bodyPr>
          <a:lstStyle/>
          <a:p>
            <a:r>
              <a:rPr lang="en-US" sz="1800" b="1" u="sng" dirty="0" smtClean="0">
                <a:solidFill>
                  <a:srgbClr val="0070C0"/>
                </a:solidFill>
                <a:latin typeface="Arial" panose="020B0604020202020204" pitchFamily="34" charset="0"/>
                <a:cs typeface="Arial" panose="020B0604020202020204" pitchFamily="34" charset="0"/>
              </a:rPr>
              <a:t>Question</a:t>
            </a:r>
            <a:r>
              <a:rPr lang="en-US" sz="1800" b="1" dirty="0" smtClean="0">
                <a:solidFill>
                  <a:srgbClr val="0070C0"/>
                </a:solidFill>
                <a:latin typeface="Arial" panose="020B0604020202020204" pitchFamily="34" charset="0"/>
                <a:cs typeface="Arial" panose="020B0604020202020204" pitchFamily="34" charset="0"/>
              </a:rPr>
              <a:t>:  I have requested the decrypted National Provider Identifier (NPI). How to I obtain the NPI for the PCP or Attributed PCP since the NPI is not available in the Member Eligibility file?</a:t>
            </a:r>
            <a:endParaRPr lang="en-US" sz="1800" b="1" dirty="0">
              <a:solidFill>
                <a:srgbClr val="0070C0"/>
              </a:solidFill>
              <a:latin typeface="Arial" panose="020B0604020202020204" pitchFamily="34" charset="0"/>
              <a:cs typeface="Arial" panose="020B0604020202020204" pitchFamily="34" charset="0"/>
            </a:endParaRPr>
          </a:p>
        </p:txBody>
      </p:sp>
      <p:pic>
        <p:nvPicPr>
          <p:cNvPr id="1026" name="Picture 2" descr="Image result for &quot;primary care physician&quot; pc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152400"/>
            <a:ext cx="1682131" cy="111861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7804" y="1066800"/>
            <a:ext cx="8745196" cy="1600438"/>
          </a:xfrm>
          <a:prstGeom prst="rect">
            <a:avLst/>
          </a:prstGeom>
          <a:noFill/>
        </p:spPr>
        <p:txBody>
          <a:bodyPr wrap="square" rtlCol="0">
            <a:spAutoFit/>
          </a:bodyPr>
          <a:lstStyle/>
          <a:p>
            <a:pPr defTabSz="914400" fontAlgn="auto">
              <a:spcBef>
                <a:spcPts val="0"/>
              </a:spcBef>
              <a:spcAft>
                <a:spcPts val="0"/>
              </a:spcAft>
            </a:pPr>
            <a:r>
              <a:rPr lang="en-US" sz="1400" b="1" u="sng" dirty="0" smtClean="0">
                <a:solidFill>
                  <a:prstClr val="black"/>
                </a:solidFill>
                <a:latin typeface="Arial" panose="020B0604020202020204" pitchFamily="34" charset="0"/>
                <a:ea typeface="+mn-ea"/>
                <a:cs typeface="Arial" panose="020B0604020202020204" pitchFamily="34" charset="0"/>
              </a:rPr>
              <a:t>Answer</a:t>
            </a:r>
            <a:r>
              <a:rPr lang="en-US" sz="1400" dirty="0" smtClean="0">
                <a:solidFill>
                  <a:prstClr val="black"/>
                </a:solidFill>
                <a:latin typeface="Arial" panose="020B0604020202020204" pitchFamily="34" charset="0"/>
                <a:ea typeface="+mn-ea"/>
                <a:cs typeface="Arial" panose="020B0604020202020204" pitchFamily="34" charset="0"/>
              </a:rPr>
              <a:t>:  The Member Eligibility fields named the “</a:t>
            </a:r>
            <a:r>
              <a:rPr lang="en-US" sz="1400" b="1" dirty="0" err="1" smtClean="0">
                <a:solidFill>
                  <a:prstClr val="black"/>
                </a:solidFill>
                <a:latin typeface="Arial" panose="020B0604020202020204" pitchFamily="34" charset="0"/>
                <a:ea typeface="+mn-ea"/>
                <a:cs typeface="Arial" panose="020B0604020202020204" pitchFamily="34" charset="0"/>
              </a:rPr>
              <a:t>MemberPCPID_Linkage_ID</a:t>
            </a:r>
            <a:r>
              <a:rPr lang="en-US" sz="1400" dirty="0" smtClean="0">
                <a:solidFill>
                  <a:prstClr val="black"/>
                </a:solidFill>
                <a:latin typeface="Arial" panose="020B0604020202020204" pitchFamily="34" charset="0"/>
                <a:ea typeface="+mn-ea"/>
                <a:cs typeface="Arial" panose="020B0604020202020204" pitchFamily="34" charset="0"/>
              </a:rPr>
              <a:t>” or “</a:t>
            </a:r>
            <a:r>
              <a:rPr lang="en-US" sz="1400" b="1" dirty="0" err="1" smtClean="0">
                <a:solidFill>
                  <a:prstClr val="black"/>
                </a:solidFill>
                <a:latin typeface="Arial" panose="020B0604020202020204" pitchFamily="34" charset="0"/>
                <a:ea typeface="+mn-ea"/>
                <a:cs typeface="Arial" panose="020B0604020202020204" pitchFamily="34" charset="0"/>
              </a:rPr>
              <a:t>AttributedPCPProviderID_Linkage_ID</a:t>
            </a:r>
            <a:r>
              <a:rPr lang="en-US" sz="1400" dirty="0" smtClean="0">
                <a:solidFill>
                  <a:prstClr val="black"/>
                </a:solidFill>
                <a:latin typeface="Arial" panose="020B0604020202020204" pitchFamily="34" charset="0"/>
                <a:ea typeface="+mn-ea"/>
                <a:cs typeface="Arial" panose="020B0604020202020204" pitchFamily="34" charset="0"/>
              </a:rPr>
              <a:t>” can be used to link to the “</a:t>
            </a:r>
            <a:r>
              <a:rPr lang="en-US" sz="1400" b="1" dirty="0" err="1" smtClean="0">
                <a:solidFill>
                  <a:prstClr val="black"/>
                </a:solidFill>
                <a:latin typeface="Arial" panose="020B0604020202020204" pitchFamily="34" charset="0"/>
                <a:ea typeface="+mn-ea"/>
                <a:cs typeface="Arial" panose="020B0604020202020204" pitchFamily="34" charset="0"/>
              </a:rPr>
              <a:t>LinkingProviderID</a:t>
            </a:r>
            <a:r>
              <a:rPr lang="en-US" sz="1400" dirty="0" smtClean="0">
                <a:solidFill>
                  <a:prstClr val="black"/>
                </a:solidFill>
                <a:latin typeface="Arial" panose="020B0604020202020204" pitchFamily="34" charset="0"/>
                <a:ea typeface="+mn-ea"/>
                <a:cs typeface="Arial" panose="020B0604020202020204" pitchFamily="34" charset="0"/>
              </a:rPr>
              <a:t>” field in the Provider File to obtain decrypted </a:t>
            </a:r>
            <a:r>
              <a:rPr lang="en-US" sz="1400" b="1" dirty="0" smtClean="0">
                <a:solidFill>
                  <a:srgbClr val="0070C0"/>
                </a:solidFill>
                <a:latin typeface="Arial" panose="020B0604020202020204" pitchFamily="34" charset="0"/>
                <a:ea typeface="+mn-ea"/>
                <a:cs typeface="Arial" panose="020B0604020202020204" pitchFamily="34" charset="0"/>
              </a:rPr>
              <a:t>PV039 NPI</a:t>
            </a:r>
            <a:r>
              <a:rPr lang="en-US" sz="1400" dirty="0" smtClean="0">
                <a:solidFill>
                  <a:srgbClr val="0070C0"/>
                </a:solidFill>
                <a:latin typeface="Arial" panose="020B0604020202020204" pitchFamily="34" charset="0"/>
                <a:ea typeface="+mn-ea"/>
                <a:cs typeface="Arial" panose="020B0604020202020204" pitchFamily="34" charset="0"/>
              </a:rPr>
              <a:t> </a:t>
            </a:r>
            <a:r>
              <a:rPr lang="en-US" sz="1400" dirty="0" smtClean="0">
                <a:solidFill>
                  <a:prstClr val="black"/>
                </a:solidFill>
                <a:latin typeface="Arial" panose="020B0604020202020204" pitchFamily="34" charset="0"/>
                <a:ea typeface="+mn-ea"/>
                <a:cs typeface="Arial" panose="020B0604020202020204" pitchFamily="34" charset="0"/>
              </a:rPr>
              <a:t>in the Provider File.  NPIs are also available in the Medical </a:t>
            </a:r>
            <a:r>
              <a:rPr lang="en-US" sz="1400" dirty="0">
                <a:solidFill>
                  <a:prstClr val="black"/>
                </a:solidFill>
                <a:latin typeface="Arial" panose="020B0604020202020204" pitchFamily="34" charset="0"/>
                <a:ea typeface="+mn-ea"/>
                <a:cs typeface="Arial" panose="020B0604020202020204" pitchFamily="34" charset="0"/>
              </a:rPr>
              <a:t>C</a:t>
            </a:r>
            <a:r>
              <a:rPr lang="en-US" sz="1400" dirty="0" smtClean="0">
                <a:solidFill>
                  <a:prstClr val="black"/>
                </a:solidFill>
                <a:latin typeface="Arial" panose="020B0604020202020204" pitchFamily="34" charset="0"/>
                <a:ea typeface="+mn-ea"/>
                <a:cs typeface="Arial" panose="020B0604020202020204" pitchFamily="34" charset="0"/>
              </a:rPr>
              <a:t>laims file for the </a:t>
            </a:r>
            <a:r>
              <a:rPr lang="en-US" sz="1400" i="1" dirty="0" smtClean="0">
                <a:solidFill>
                  <a:prstClr val="black"/>
                </a:solidFill>
                <a:latin typeface="Arial" panose="020B0604020202020204" pitchFamily="34" charset="0"/>
                <a:ea typeface="+mn-ea"/>
                <a:cs typeface="Arial" panose="020B0604020202020204" pitchFamily="34" charset="0"/>
              </a:rPr>
              <a:t>service provider </a:t>
            </a:r>
            <a:r>
              <a:rPr lang="en-US" sz="1400" dirty="0" smtClean="0">
                <a:solidFill>
                  <a:prstClr val="black"/>
                </a:solidFill>
                <a:latin typeface="Arial" panose="020B0604020202020204" pitchFamily="34" charset="0"/>
                <a:ea typeface="+mn-ea"/>
                <a:cs typeface="Arial" panose="020B0604020202020204" pitchFamily="34" charset="0"/>
              </a:rPr>
              <a:t>(</a:t>
            </a:r>
            <a:r>
              <a:rPr lang="en-US" sz="1400" b="1" dirty="0" smtClean="0">
                <a:solidFill>
                  <a:srgbClr val="0070C0"/>
                </a:solidFill>
                <a:latin typeface="Arial" panose="020B0604020202020204" pitchFamily="34" charset="0"/>
                <a:ea typeface="+mn-ea"/>
                <a:cs typeface="Arial" panose="020B0604020202020204" pitchFamily="34" charset="0"/>
              </a:rPr>
              <a:t>MC026  NPI</a:t>
            </a:r>
            <a:r>
              <a:rPr lang="en-US" sz="1400" dirty="0" smtClean="0">
                <a:solidFill>
                  <a:prstClr val="black"/>
                </a:solidFill>
                <a:latin typeface="Arial" panose="020B0604020202020204" pitchFamily="34" charset="0"/>
                <a:ea typeface="+mn-ea"/>
                <a:cs typeface="Arial" panose="020B0604020202020204" pitchFamily="34" charset="0"/>
              </a:rPr>
              <a:t>), </a:t>
            </a:r>
            <a:r>
              <a:rPr lang="en-US" sz="1400" i="1" dirty="0" smtClean="0">
                <a:solidFill>
                  <a:prstClr val="black"/>
                </a:solidFill>
                <a:latin typeface="Arial" panose="020B0604020202020204" pitchFamily="34" charset="0"/>
                <a:ea typeface="+mn-ea"/>
                <a:cs typeface="Arial" panose="020B0604020202020204" pitchFamily="34" charset="0"/>
              </a:rPr>
              <a:t>billing provider </a:t>
            </a:r>
            <a:r>
              <a:rPr lang="en-US" sz="1400" dirty="0" smtClean="0">
                <a:solidFill>
                  <a:prstClr val="black"/>
                </a:solidFill>
                <a:latin typeface="Arial" panose="020B0604020202020204" pitchFamily="34" charset="0"/>
                <a:ea typeface="+mn-ea"/>
                <a:cs typeface="Arial" panose="020B0604020202020204" pitchFamily="34" charset="0"/>
              </a:rPr>
              <a:t>(</a:t>
            </a:r>
            <a:r>
              <a:rPr lang="en-US" sz="1400" b="1" dirty="0" smtClean="0">
                <a:solidFill>
                  <a:srgbClr val="0070C0"/>
                </a:solidFill>
                <a:latin typeface="Arial" panose="020B0604020202020204" pitchFamily="34" charset="0"/>
                <a:ea typeface="+mn-ea"/>
                <a:cs typeface="Arial" panose="020B0604020202020204" pitchFamily="34" charset="0"/>
              </a:rPr>
              <a:t>MC077 NPI</a:t>
            </a:r>
            <a:r>
              <a:rPr lang="en-US" sz="1400" dirty="0" smtClean="0">
                <a:solidFill>
                  <a:prstClr val="black"/>
                </a:solidFill>
                <a:latin typeface="Arial" panose="020B0604020202020204" pitchFamily="34" charset="0"/>
                <a:ea typeface="+mn-ea"/>
                <a:cs typeface="Arial" panose="020B0604020202020204" pitchFamily="34" charset="0"/>
              </a:rPr>
              <a:t>), and </a:t>
            </a:r>
            <a:r>
              <a:rPr lang="en-US" sz="1400" i="1" dirty="0" smtClean="0">
                <a:solidFill>
                  <a:prstClr val="black"/>
                </a:solidFill>
                <a:latin typeface="Arial" panose="020B0604020202020204" pitchFamily="34" charset="0"/>
                <a:ea typeface="+mn-ea"/>
                <a:cs typeface="Arial" panose="020B0604020202020204" pitchFamily="34" charset="0"/>
              </a:rPr>
              <a:t>plan rendering provider</a:t>
            </a:r>
            <a:r>
              <a:rPr lang="en-US" sz="1400" dirty="0" smtClean="0">
                <a:solidFill>
                  <a:prstClr val="black"/>
                </a:solidFill>
                <a:latin typeface="Arial" panose="020B0604020202020204" pitchFamily="34" charset="0"/>
                <a:ea typeface="+mn-ea"/>
                <a:cs typeface="Arial" panose="020B0604020202020204" pitchFamily="34" charset="0"/>
              </a:rPr>
              <a:t> (</a:t>
            </a:r>
            <a:r>
              <a:rPr lang="en-US" sz="1400" b="1" dirty="0" smtClean="0">
                <a:solidFill>
                  <a:srgbClr val="0070C0"/>
                </a:solidFill>
                <a:latin typeface="Arial" panose="020B0604020202020204" pitchFamily="34" charset="0"/>
                <a:ea typeface="+mn-ea"/>
                <a:cs typeface="Arial" panose="020B0604020202020204" pitchFamily="34" charset="0"/>
              </a:rPr>
              <a:t>MC242 NPI</a:t>
            </a:r>
            <a:r>
              <a:rPr lang="en-US" sz="1400" dirty="0" smtClean="0">
                <a:solidFill>
                  <a:prstClr val="black"/>
                </a:solidFill>
                <a:latin typeface="Arial" panose="020B0604020202020204" pitchFamily="34" charset="0"/>
                <a:ea typeface="+mn-ea"/>
                <a:cs typeface="Arial" panose="020B0604020202020204" pitchFamily="34" charset="0"/>
              </a:rPr>
              <a:t>).  </a:t>
            </a:r>
            <a:r>
              <a:rPr lang="en-US" sz="1400" dirty="0">
                <a:solidFill>
                  <a:prstClr val="black"/>
                </a:solidFill>
                <a:latin typeface="Arial" panose="020B0604020202020204" pitchFamily="34" charset="0"/>
                <a:ea typeface="+mn-ea"/>
                <a:cs typeface="Arial" panose="020B0604020202020204" pitchFamily="34" charset="0"/>
              </a:rPr>
              <a:t> </a:t>
            </a:r>
            <a:r>
              <a:rPr lang="en-US" sz="1400" dirty="0" smtClean="0">
                <a:solidFill>
                  <a:prstClr val="black"/>
                </a:solidFill>
                <a:latin typeface="Arial" panose="020B0604020202020204" pitchFamily="34" charset="0"/>
                <a:ea typeface="+mn-ea"/>
                <a:cs typeface="Arial" panose="020B0604020202020204" pitchFamily="34" charset="0"/>
              </a:rPr>
              <a:t>These NPIs are only valid for the PCP if their “</a:t>
            </a:r>
            <a:r>
              <a:rPr lang="en-US" sz="1400" dirty="0" err="1" smtClean="0">
                <a:solidFill>
                  <a:prstClr val="black"/>
                </a:solidFill>
                <a:latin typeface="Arial" panose="020B0604020202020204" pitchFamily="34" charset="0"/>
                <a:ea typeface="+mn-ea"/>
                <a:cs typeface="Arial" panose="020B0604020202020204" pitchFamily="34" charset="0"/>
              </a:rPr>
              <a:t>MemberPCID_Linkage_ID</a:t>
            </a:r>
            <a:r>
              <a:rPr lang="en-US" sz="1400" dirty="0" smtClean="0">
                <a:solidFill>
                  <a:prstClr val="black"/>
                </a:solidFill>
                <a:latin typeface="Arial" panose="020B0604020202020204" pitchFamily="34" charset="0"/>
                <a:ea typeface="+mn-ea"/>
                <a:cs typeface="Arial" panose="020B0604020202020204" pitchFamily="34" charset="0"/>
              </a:rPr>
              <a:t>” or “</a:t>
            </a:r>
            <a:r>
              <a:rPr lang="en-US" sz="1400" dirty="0" err="1" smtClean="0">
                <a:solidFill>
                  <a:prstClr val="black"/>
                </a:solidFill>
                <a:latin typeface="Arial" panose="020B0604020202020204" pitchFamily="34" charset="0"/>
                <a:ea typeface="+mn-ea"/>
                <a:cs typeface="Arial" panose="020B0604020202020204" pitchFamily="34" charset="0"/>
              </a:rPr>
              <a:t>AttributedPCPProviderID_Linkage_ID</a:t>
            </a:r>
            <a:r>
              <a:rPr lang="en-US" sz="1400" dirty="0" smtClean="0">
                <a:solidFill>
                  <a:prstClr val="black"/>
                </a:solidFill>
                <a:latin typeface="Arial" panose="020B0604020202020204" pitchFamily="34" charset="0"/>
                <a:ea typeface="+mn-ea"/>
                <a:cs typeface="Arial" panose="020B0604020202020204" pitchFamily="34" charset="0"/>
              </a:rPr>
              <a:t>” can be linked to “</a:t>
            </a:r>
            <a:r>
              <a:rPr lang="en-US" sz="1400" dirty="0" err="1" smtClean="0">
                <a:solidFill>
                  <a:prstClr val="black"/>
                </a:solidFill>
                <a:latin typeface="Arial" panose="020B0604020202020204" pitchFamily="34" charset="0"/>
                <a:ea typeface="+mn-ea"/>
                <a:cs typeface="Arial" panose="020B0604020202020204" pitchFamily="34" charset="0"/>
              </a:rPr>
              <a:t>ServiceProviderNumber_Linkage_ID</a:t>
            </a:r>
            <a:r>
              <a:rPr lang="en-US" sz="1400" dirty="0" smtClean="0">
                <a:solidFill>
                  <a:prstClr val="black"/>
                </a:solidFill>
                <a:latin typeface="Arial" panose="020B0604020202020204" pitchFamily="34" charset="0"/>
                <a:ea typeface="+mn-ea"/>
                <a:cs typeface="Arial" panose="020B0604020202020204" pitchFamily="34" charset="0"/>
              </a:rPr>
              <a:t>” or “</a:t>
            </a:r>
            <a:r>
              <a:rPr lang="en-US" sz="1400" dirty="0" err="1" smtClean="0">
                <a:solidFill>
                  <a:prstClr val="black"/>
                </a:solidFill>
                <a:latin typeface="Arial" panose="020B0604020202020204" pitchFamily="34" charset="0"/>
                <a:ea typeface="+mn-ea"/>
                <a:cs typeface="Arial" panose="020B0604020202020204" pitchFamily="34" charset="0"/>
              </a:rPr>
              <a:t>BillingProviderNumber_Linkage_ID</a:t>
            </a:r>
            <a:r>
              <a:rPr lang="en-US" sz="1400" dirty="0" smtClean="0">
                <a:solidFill>
                  <a:prstClr val="black"/>
                </a:solidFill>
                <a:latin typeface="Arial" panose="020B0604020202020204" pitchFamily="34" charset="0"/>
                <a:ea typeface="+mn-ea"/>
                <a:cs typeface="Arial" panose="020B0604020202020204" pitchFamily="34" charset="0"/>
              </a:rPr>
              <a:t>” or “</a:t>
            </a:r>
            <a:r>
              <a:rPr lang="en-US" sz="1400" dirty="0" err="1" smtClean="0">
                <a:solidFill>
                  <a:prstClr val="black"/>
                </a:solidFill>
                <a:latin typeface="Arial" panose="020B0604020202020204" pitchFamily="34" charset="0"/>
                <a:ea typeface="+mn-ea"/>
                <a:cs typeface="Arial" panose="020B0604020202020204" pitchFamily="34" charset="0"/>
              </a:rPr>
              <a:t>PlanRenderingProviderIdentifier_Linkage_ID</a:t>
            </a:r>
            <a:r>
              <a:rPr lang="en-US" sz="1400" dirty="0" smtClean="0">
                <a:solidFill>
                  <a:prstClr val="black"/>
                </a:solidFill>
                <a:latin typeface="Arial" panose="020B0604020202020204" pitchFamily="34" charset="0"/>
                <a:ea typeface="+mn-ea"/>
                <a:cs typeface="Arial" panose="020B0604020202020204" pitchFamily="34" charset="0"/>
              </a:rPr>
              <a:t>”.</a:t>
            </a:r>
            <a:endParaRPr lang="en-US" sz="1400" dirty="0">
              <a:solidFill>
                <a:prstClr val="black"/>
              </a:solidFill>
              <a:latin typeface="Arial" panose="020B0604020202020204" pitchFamily="34" charset="0"/>
              <a:ea typeface="+mn-ea"/>
              <a:cs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1918937016"/>
              </p:ext>
            </p:extLst>
          </p:nvPr>
        </p:nvGraphicFramePr>
        <p:xfrm>
          <a:off x="1295400" y="281678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038600" y="2895600"/>
            <a:ext cx="2438400" cy="369332"/>
          </a:xfrm>
          <a:prstGeom prst="rect">
            <a:avLst/>
          </a:prstGeom>
          <a:noFill/>
        </p:spPr>
        <p:txBody>
          <a:bodyPr wrap="square" rtlCol="0">
            <a:spAutoFit/>
          </a:bodyPr>
          <a:lstStyle/>
          <a:p>
            <a:pPr defTabSz="914400" fontAlgn="auto">
              <a:spcBef>
                <a:spcPts val="0"/>
              </a:spcBef>
              <a:spcAft>
                <a:spcPts val="0"/>
              </a:spcAft>
            </a:pPr>
            <a:r>
              <a:rPr lang="en-US" b="1" u="sng" dirty="0" smtClean="0">
                <a:solidFill>
                  <a:srgbClr val="0070C0"/>
                </a:solidFill>
                <a:latin typeface="Calibri"/>
                <a:ea typeface="+mn-ea"/>
                <a:cs typeface="+mn-cs"/>
              </a:rPr>
              <a:t>Member Eligibility PCP </a:t>
            </a:r>
            <a:endParaRPr lang="en-US" b="1" u="sng" dirty="0">
              <a:solidFill>
                <a:srgbClr val="0070C0"/>
              </a:solidFill>
              <a:latin typeface="Calibri"/>
              <a:ea typeface="+mn-ea"/>
              <a:cs typeface="+mn-cs"/>
            </a:endParaRPr>
          </a:p>
        </p:txBody>
      </p:sp>
      <p:sp>
        <p:nvSpPr>
          <p:cNvPr id="7" name="TextBox 6"/>
          <p:cNvSpPr txBox="1"/>
          <p:nvPr/>
        </p:nvSpPr>
        <p:spPr>
          <a:xfrm>
            <a:off x="228600" y="3124200"/>
            <a:ext cx="2438400" cy="1384995"/>
          </a:xfrm>
          <a:prstGeom prst="rect">
            <a:avLst/>
          </a:prstGeom>
          <a:solidFill>
            <a:srgbClr val="FFFF00"/>
          </a:solidFill>
          <a:ln>
            <a:solidFill>
              <a:schemeClr val="accent1"/>
            </a:solidFill>
          </a:ln>
        </p:spPr>
        <p:txBody>
          <a:bodyPr wrap="square" rtlCol="0">
            <a:spAutoFit/>
          </a:bodyPr>
          <a:lstStyle/>
          <a:p>
            <a:pPr algn="ctr" defTabSz="914400" fontAlgn="auto">
              <a:spcBef>
                <a:spcPts val="0"/>
              </a:spcBef>
              <a:spcAft>
                <a:spcPts val="0"/>
              </a:spcAft>
            </a:pPr>
            <a:r>
              <a:rPr lang="en-US" sz="1400" b="1" dirty="0" smtClean="0">
                <a:solidFill>
                  <a:srgbClr val="FF0000"/>
                </a:solidFill>
                <a:latin typeface="Calibri"/>
                <a:ea typeface="+mn-ea"/>
                <a:cs typeface="+mn-cs"/>
              </a:rPr>
              <a:t>NPIs and other characteristics for ME file PCPs can be found linking to either the Provider File or the Medical Claims File  to obtain NPIs from PV039 or MC026 or MC077 or MC242</a:t>
            </a:r>
            <a:endParaRPr lang="en-US" sz="1400" b="1" dirty="0">
              <a:solidFill>
                <a:srgbClr val="FF0000"/>
              </a:solidFill>
              <a:latin typeface="Calibri"/>
              <a:ea typeface="+mn-ea"/>
              <a:cs typeface="+mn-cs"/>
            </a:endParaRPr>
          </a:p>
        </p:txBody>
      </p:sp>
    </p:spTree>
    <p:extLst>
      <p:ext uri="{BB962C8B-B14F-4D97-AF65-F5344CB8AC3E}">
        <p14:creationId xmlns:p14="http://schemas.microsoft.com/office/powerpoint/2010/main" val="189764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08" y="1143000"/>
            <a:ext cx="8654592" cy="1143000"/>
          </a:xfrm>
        </p:spPr>
        <p:txBody>
          <a:bodyPr>
            <a:noAutofit/>
          </a:bodyPr>
          <a:lstStyle/>
          <a:p>
            <a:pPr algn="l"/>
            <a:r>
              <a:rPr lang="en-US" sz="2000" b="1" u="sng" dirty="0">
                <a:solidFill>
                  <a:srgbClr val="0070C0"/>
                </a:solidFill>
                <a:latin typeface="Arial" panose="020B0604020202020204" pitchFamily="34" charset="0"/>
                <a:cs typeface="Arial" panose="020B0604020202020204" pitchFamily="34" charset="0"/>
              </a:rPr>
              <a:t>Question</a:t>
            </a:r>
            <a:r>
              <a:rPr lang="en-US" sz="2000" b="1" dirty="0">
                <a:solidFill>
                  <a:srgbClr val="0070C0"/>
                </a:solidFill>
                <a:latin typeface="Arial" panose="020B0604020202020204" pitchFamily="34" charset="0"/>
                <a:cs typeface="Arial" panose="020B0604020202020204" pitchFamily="34" charset="0"/>
              </a:rPr>
              <a:t>: What is the magnitude of medical claims for </a:t>
            </a:r>
            <a:r>
              <a:rPr lang="en-US" sz="2000" b="1" dirty="0" smtClean="0">
                <a:solidFill>
                  <a:srgbClr val="0070C0"/>
                </a:solidFill>
                <a:latin typeface="Arial" panose="020B0604020202020204" pitchFamily="34" charset="0"/>
                <a:cs typeface="Arial" panose="020B0604020202020204" pitchFamily="34" charset="0"/>
              </a:rPr>
              <a:t>Massachusetts   </a:t>
            </a:r>
            <a:r>
              <a:rPr lang="en-US" sz="2000" b="1" dirty="0">
                <a:solidFill>
                  <a:srgbClr val="0070C0"/>
                </a:solidFill>
                <a:latin typeface="Arial" panose="020B0604020202020204" pitchFamily="34" charset="0"/>
                <a:cs typeface="Arial" panose="020B0604020202020204" pitchFamily="34" charset="0"/>
              </a:rPr>
              <a:t>residents seeking care in New England states</a:t>
            </a:r>
            <a:r>
              <a:rPr lang="en-US" sz="2000" b="1" dirty="0" smtClean="0">
                <a:solidFill>
                  <a:srgbClr val="0070C0"/>
                </a:solidFill>
                <a:latin typeface="Arial" panose="020B0604020202020204" pitchFamily="34" charset="0"/>
                <a:cs typeface="Arial" panose="020B0604020202020204" pitchFamily="34" charset="0"/>
              </a:rPr>
              <a:t>?</a:t>
            </a:r>
            <a:r>
              <a:rPr lang="en-US" sz="800" b="1" dirty="0" smtClean="0">
                <a:solidFill>
                  <a:srgbClr val="0070C0"/>
                </a:solidFill>
                <a:latin typeface="Arial" panose="020B0604020202020204" pitchFamily="34" charset="0"/>
                <a:cs typeface="Arial" panose="020B0604020202020204" pitchFamily="34" charset="0"/>
              </a:rPr>
              <a:t/>
            </a:r>
            <a:br>
              <a:rPr lang="en-US" sz="800" b="1" dirty="0" smtClean="0">
                <a:solidFill>
                  <a:srgbClr val="0070C0"/>
                </a:solidFill>
                <a:latin typeface="Arial" panose="020B0604020202020204" pitchFamily="34" charset="0"/>
                <a:cs typeface="Arial" panose="020B0604020202020204" pitchFamily="34" charset="0"/>
              </a:rPr>
            </a:br>
            <a:r>
              <a:rPr lang="en-US" sz="800" b="1" dirty="0" smtClean="0">
                <a:solidFill>
                  <a:srgbClr val="0070C0"/>
                </a:solidFill>
                <a:latin typeface="Arial" panose="020B0604020202020204" pitchFamily="34" charset="0"/>
                <a:cs typeface="Arial" panose="020B0604020202020204" pitchFamily="34" charset="0"/>
              </a:rPr>
              <a:t/>
            </a:r>
            <a:br>
              <a:rPr lang="en-US" sz="800" b="1" dirty="0" smtClean="0">
                <a:solidFill>
                  <a:srgbClr val="0070C0"/>
                </a:solidFill>
                <a:latin typeface="Arial" panose="020B0604020202020204" pitchFamily="34" charset="0"/>
                <a:cs typeface="Arial" panose="020B0604020202020204" pitchFamily="34" charset="0"/>
              </a:rPr>
            </a:br>
            <a:r>
              <a:rPr lang="en-US" sz="1800" b="1" u="sng" dirty="0" smtClean="0">
                <a:latin typeface="Arial" panose="020B0604020202020204" pitchFamily="34" charset="0"/>
                <a:cs typeface="Arial" panose="020B0604020202020204" pitchFamily="34" charset="0"/>
              </a:rPr>
              <a:t>Answer</a:t>
            </a:r>
            <a:r>
              <a:rPr lang="en-US" sz="1800" dirty="0">
                <a:latin typeface="Arial" panose="020B0604020202020204" pitchFamily="34" charset="0"/>
                <a:cs typeface="Arial" panose="020B0604020202020204" pitchFamily="34" charset="0"/>
              </a:rPr>
              <a:t>: In limiting medical claims to their highest </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version for New England area care </a:t>
            </a:r>
            <a:r>
              <a:rPr lang="en-US" sz="1800" dirty="0">
                <a:latin typeface="Arial" panose="020B0604020202020204" pitchFamily="34" charset="0"/>
                <a:cs typeface="Arial" panose="020B0604020202020204" pitchFamily="34" charset="0"/>
              </a:rPr>
              <a:t>provided to </a:t>
            </a:r>
            <a:r>
              <a:rPr lang="en-US" sz="1800" dirty="0" smtClean="0">
                <a:latin typeface="Arial" panose="020B0604020202020204" pitchFamily="34" charset="0"/>
                <a:cs typeface="Arial" panose="020B0604020202020204" pitchFamily="34" charset="0"/>
              </a:rP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Massachusetts </a:t>
            </a:r>
            <a:r>
              <a:rPr lang="en-US" sz="1800" dirty="0">
                <a:latin typeface="Arial" panose="020B0604020202020204" pitchFamily="34" charset="0"/>
                <a:cs typeface="Arial" panose="020B0604020202020204" pitchFamily="34" charset="0"/>
              </a:rPr>
              <a:t>Residents </a:t>
            </a:r>
            <a:r>
              <a:rPr lang="en-US" sz="1800" dirty="0" smtClean="0">
                <a:latin typeface="Arial" panose="020B0604020202020204" pitchFamily="34" charset="0"/>
                <a:cs typeface="Arial" panose="020B0604020202020204" pitchFamily="34" charset="0"/>
              </a:rPr>
              <a:t>since 2011 in APCD Release 5.0,</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after Massachusetts, Rhode Island ranks highest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in claims, followed by New Hampshire.  In looking at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specific Member counties, 1.5 counties by Member,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1.49% of Essex County claims are for care provided in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New Hampshire and 1.12% of Hampden County Claims for </a:t>
            </a:r>
            <a:br>
              <a:rPr lang="en-US" sz="1800" dirty="0" smtClean="0">
                <a:latin typeface="Arial" panose="020B0604020202020204" pitchFamily="34" charset="0"/>
                <a:cs typeface="Arial" panose="020B0604020202020204" pitchFamily="34" charset="0"/>
              </a:rPr>
            </a:br>
            <a:r>
              <a:rPr lang="en-US" sz="1800" dirty="0" smtClean="0">
                <a:latin typeface="Arial" panose="020B0604020202020204" pitchFamily="34" charset="0"/>
                <a:cs typeface="Arial" panose="020B0604020202020204" pitchFamily="34" charset="0"/>
              </a:rPr>
              <a:t>care provided in Connecticut.</a:t>
            </a:r>
            <a:endParaRPr lang="en-US" sz="18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147781076"/>
              </p:ext>
            </p:extLst>
          </p:nvPr>
        </p:nvGraphicFramePr>
        <p:xfrm>
          <a:off x="304800" y="3733800"/>
          <a:ext cx="8229600" cy="2935104"/>
        </p:xfrm>
        <a:graphic>
          <a:graphicData uri="http://schemas.openxmlformats.org/drawingml/2006/table">
            <a:tbl>
              <a:tblPr firstRow="1" firstCol="1" bandRow="1">
                <a:tableStyleId>{5C22544A-7EE6-4342-B048-85BDC9FD1C3A}</a:tableStyleId>
              </a:tblPr>
              <a:tblGrid>
                <a:gridCol w="1764349"/>
                <a:gridCol w="1123866"/>
                <a:gridCol w="616314"/>
                <a:gridCol w="870090"/>
                <a:gridCol w="809667"/>
                <a:gridCol w="797582"/>
                <a:gridCol w="809667"/>
                <a:gridCol w="797582"/>
                <a:gridCol w="640483"/>
              </a:tblGrid>
              <a:tr h="183444">
                <a:tc>
                  <a:txBody>
                    <a:bodyPr/>
                    <a:lstStyle/>
                    <a:p>
                      <a:pPr marL="0" marR="0" algn="ctr">
                        <a:lnSpc>
                          <a:spcPct val="115000"/>
                        </a:lnSpc>
                        <a:spcBef>
                          <a:spcPts val="0"/>
                        </a:spcBef>
                        <a:spcAft>
                          <a:spcPts val="0"/>
                        </a:spcAft>
                      </a:pPr>
                      <a:r>
                        <a:rPr lang="en-US" sz="1000">
                          <a:effectLst/>
                        </a:rPr>
                        <a:t>Member County</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Total Claims</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CT</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MA</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ME</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NH</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NY</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RI</a:t>
                      </a:r>
                      <a:endParaRPr lang="en-US" sz="1000">
                        <a:effectLst/>
                        <a:latin typeface="Calibri"/>
                        <a:ea typeface="Calibri"/>
                        <a:cs typeface="Times New Roman"/>
                      </a:endParaRPr>
                    </a:p>
                  </a:txBody>
                  <a:tcPr marL="65257" marR="65257" marT="0" marB="0" anchor="b"/>
                </a:tc>
                <a:tc>
                  <a:txBody>
                    <a:bodyPr/>
                    <a:lstStyle/>
                    <a:p>
                      <a:pPr marL="0" marR="0" algn="ctr">
                        <a:lnSpc>
                          <a:spcPct val="115000"/>
                        </a:lnSpc>
                        <a:spcBef>
                          <a:spcPts val="0"/>
                        </a:spcBef>
                        <a:spcAft>
                          <a:spcPts val="0"/>
                        </a:spcAft>
                      </a:pPr>
                      <a:r>
                        <a:rPr lang="en-US" sz="1000">
                          <a:effectLst/>
                        </a:rPr>
                        <a:t>VT</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Barnstable</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33,466,164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62,084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33,106,641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72,274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37,638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70,456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107,577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9,494</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Berkshire</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20,503,211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84,726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20,129,342</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35,455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16,560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129,915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9,743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97,470</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Bristol</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89,835,642</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66,835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86,062,398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365,092</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63,980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88,799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3,178,341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10,197</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Dukes</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2,224,213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6,320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2,191,250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4,290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3,153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10,979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6,801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1,420</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Essex</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123,718,814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97,254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120,673,613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726,316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1,837,575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205,710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144,636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33,710</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Franklin</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10,285,575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18,800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10,138,152</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16,485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48,650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15,092</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8,016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40,380</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Hampden</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83,663,577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936,353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82,411,928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56,019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65,614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102,983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61,815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28,865</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Hampshire</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19,457,241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105,751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19,219,029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20,138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35,470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42,629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15,631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18,593</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Middlesex</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218,603,798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194,694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215,319,641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676,936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1,488,306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540,417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314,399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69,405</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Nantucket</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1,245,231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3,987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1,216,656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3,161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4,489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10,282</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3,859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2,797</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Norfolk</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97,803,927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101,780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96,432,779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276,937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152,781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248,529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559,185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31,936</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Plymouth</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75,436,763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74,176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74,537,866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258,289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102,578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132,576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313,997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17,281</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Suffolk</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105,330,623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84,773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104,578,031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148,785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122,178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230,674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146,125</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20,057</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Worcester</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127,575,427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195,021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126,055,749</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365,991</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218,376</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243,110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463,024</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34,156</a:t>
                      </a:r>
                      <a:endParaRPr lang="en-US" sz="1000">
                        <a:effectLst/>
                        <a:latin typeface="Calibri"/>
                        <a:ea typeface="Calibri"/>
                        <a:cs typeface="Times New Roman"/>
                      </a:endParaRPr>
                    </a:p>
                  </a:txBody>
                  <a:tcPr marL="65257" marR="65257" marT="0" marB="0" anchor="b"/>
                </a:tc>
              </a:tr>
              <a:tr h="183444">
                <a:tc>
                  <a:txBody>
                    <a:bodyPr/>
                    <a:lstStyle/>
                    <a:p>
                      <a:pPr marL="0" marR="0">
                        <a:lnSpc>
                          <a:spcPct val="115000"/>
                        </a:lnSpc>
                        <a:spcBef>
                          <a:spcPts val="0"/>
                        </a:spcBef>
                        <a:spcAft>
                          <a:spcPts val="0"/>
                        </a:spcAft>
                      </a:pPr>
                      <a:r>
                        <a:rPr lang="en-US" sz="1000">
                          <a:effectLst/>
                        </a:rPr>
                        <a:t>Unknown</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4,323,423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6,878</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4,259,270</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9,253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12,917</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8,222</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a:effectLst/>
                        </a:rPr>
                        <a:t>24,763</a:t>
                      </a:r>
                      <a:endParaRPr lang="en-US" sz="1000">
                        <a:effectLst/>
                        <a:latin typeface="Calibri"/>
                        <a:ea typeface="Calibri"/>
                        <a:cs typeface="Times New Roman"/>
                      </a:endParaRPr>
                    </a:p>
                  </a:txBody>
                  <a:tcPr marL="65257" marR="65257" marT="0" marB="0" anchor="b"/>
                </a:tc>
                <a:tc>
                  <a:txBody>
                    <a:bodyPr/>
                    <a:lstStyle/>
                    <a:p>
                      <a:pPr marL="0" marR="0" algn="r">
                        <a:lnSpc>
                          <a:spcPct val="115000"/>
                        </a:lnSpc>
                        <a:spcBef>
                          <a:spcPts val="0"/>
                        </a:spcBef>
                        <a:spcAft>
                          <a:spcPts val="0"/>
                        </a:spcAft>
                      </a:pPr>
                      <a:r>
                        <a:rPr lang="en-US" sz="1000" dirty="0">
                          <a:effectLst/>
                        </a:rPr>
                        <a:t>2,120</a:t>
                      </a:r>
                      <a:endParaRPr lang="en-US" sz="1000" dirty="0">
                        <a:effectLst/>
                        <a:latin typeface="Calibri"/>
                        <a:ea typeface="Calibri"/>
                        <a:cs typeface="Times New Roman"/>
                      </a:endParaRPr>
                    </a:p>
                  </a:txBody>
                  <a:tcPr marL="65257" marR="65257" marT="0" marB="0" anchor="b"/>
                </a:tc>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43800" y="183660"/>
            <a:ext cx="1295400" cy="1561123"/>
          </a:xfrm>
          <a:prstGeom prst="rect">
            <a:avLst/>
          </a:prstGeom>
        </p:spPr>
      </p:pic>
      <p:graphicFrame>
        <p:nvGraphicFramePr>
          <p:cNvPr id="7" name="Diagram 6"/>
          <p:cNvGraphicFramePr/>
          <p:nvPr>
            <p:extLst>
              <p:ext uri="{D42A27DB-BD31-4B8C-83A1-F6EECF244321}">
                <p14:modId xmlns:p14="http://schemas.microsoft.com/office/powerpoint/2010/main" val="3007600695"/>
              </p:ext>
            </p:extLst>
          </p:nvPr>
        </p:nvGraphicFramePr>
        <p:xfrm>
          <a:off x="6096000" y="1828800"/>
          <a:ext cx="29718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152400" y="3429000"/>
            <a:ext cx="9049721" cy="338554"/>
          </a:xfrm>
          <a:prstGeom prst="rect">
            <a:avLst/>
          </a:prstGeom>
          <a:noFill/>
        </p:spPr>
        <p:txBody>
          <a:bodyPr wrap="none" rtlCol="0">
            <a:spAutoFit/>
          </a:bodyPr>
          <a:lstStyle/>
          <a:p>
            <a:pPr defTabSz="914400" fontAlgn="auto">
              <a:spcBef>
                <a:spcPts val="0"/>
              </a:spcBef>
              <a:spcAft>
                <a:spcPts val="0"/>
              </a:spcAft>
            </a:pPr>
            <a:r>
              <a:rPr lang="en-US" sz="1600" b="1" dirty="0" smtClean="0">
                <a:solidFill>
                  <a:srgbClr val="FF0000"/>
                </a:solidFill>
                <a:latin typeface="Calibri"/>
                <a:ea typeface="+mn-ea"/>
                <a:cs typeface="+mn-cs"/>
              </a:rPr>
              <a:t>Volume of Highest Version New England Area Medical Care Claims for MA Residents by Resident County </a:t>
            </a:r>
            <a:endParaRPr lang="en-US" sz="1600" b="1" dirty="0">
              <a:solidFill>
                <a:srgbClr val="FF0000"/>
              </a:solidFill>
              <a:latin typeface="Calibri"/>
              <a:ea typeface="+mn-ea"/>
              <a:cs typeface="+mn-cs"/>
            </a:endParaRPr>
          </a:p>
        </p:txBody>
      </p:sp>
    </p:spTree>
    <p:extLst>
      <p:ext uri="{BB962C8B-B14F-4D97-AF65-F5344CB8AC3E}">
        <p14:creationId xmlns:p14="http://schemas.microsoft.com/office/powerpoint/2010/main" val="1698182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57400"/>
            <a:ext cx="8763000" cy="1143000"/>
          </a:xfrm>
        </p:spPr>
        <p:txBody>
          <a:bodyPr>
            <a:noAutofit/>
          </a:bodyPr>
          <a:lstStyle/>
          <a:p>
            <a:r>
              <a:rPr lang="en-US" sz="3200" b="1" u="sng" dirty="0">
                <a:solidFill>
                  <a:srgbClr val="0070C0"/>
                </a:solidFill>
                <a:latin typeface="Arial" panose="020B0604020202020204" pitchFamily="34" charset="0"/>
                <a:cs typeface="Arial" panose="020B0604020202020204" pitchFamily="34" charset="0"/>
              </a:rPr>
              <a:t>Question</a:t>
            </a:r>
            <a:r>
              <a:rPr lang="en-US" sz="3200" b="1" dirty="0">
                <a:solidFill>
                  <a:srgbClr val="0070C0"/>
                </a:solidFill>
                <a:latin typeface="Arial" panose="020B0604020202020204" pitchFamily="34" charset="0"/>
                <a:cs typeface="Arial" panose="020B0604020202020204" pitchFamily="34" charset="0"/>
              </a:rPr>
              <a:t>: What is the expected completeness of Value Codes, Condition Codes, and Occurrence Codes? </a:t>
            </a:r>
            <a:r>
              <a:rPr lang="en-US" sz="2800" baseline="0" dirty="0" smtClean="0">
                <a:latin typeface="Arial" panose="020B0604020202020204" pitchFamily="34" charset="0"/>
                <a:cs typeface="Arial" panose="020B0604020202020204" pitchFamily="34" charset="0"/>
              </a:rPr>
              <a:t/>
            </a:r>
            <a:br>
              <a:rPr lang="en-US" sz="2800" baseline="0" dirty="0" smtClean="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b="1" u="sng" dirty="0" smtClean="0">
                <a:latin typeface="Arial" panose="020B0604020202020204" pitchFamily="34" charset="0"/>
                <a:cs typeface="Arial" panose="020B0604020202020204" pitchFamily="34" charset="0"/>
              </a:rPr>
              <a:t>Answer</a:t>
            </a:r>
            <a:r>
              <a:rPr lang="en-US" sz="2800" dirty="0" smtClean="0">
                <a:latin typeface="Arial" panose="020B0604020202020204" pitchFamily="34" charset="0"/>
                <a:cs typeface="Arial" panose="020B0604020202020204" pitchFamily="34" charset="0"/>
              </a:rPr>
              <a:t>: While the value codes, condition codes, and occurrence codes have a 1% threshold in the filing specifications, 3.65% of the medical claims (n=63,589,225) have these fields populated.  When these codes are populated their associated value amounts, occurrence dates, and condition spans have a 100% threshold.</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1837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Questions?</a:t>
            </a:r>
            <a:endParaRPr lang="en-US" dirty="0"/>
          </a:p>
        </p:txBody>
      </p:sp>
      <p:sp>
        <p:nvSpPr>
          <p:cNvPr id="3" name="Subtitle 2"/>
          <p:cNvSpPr>
            <a:spLocks noGrp="1"/>
          </p:cNvSpPr>
          <p:nvPr>
            <p:ph type="subTitle" idx="1"/>
          </p:nvPr>
        </p:nvSpPr>
        <p:spPr/>
        <p:txBody>
          <a:bodyPr/>
          <a:lstStyle/>
          <a:p>
            <a:pPr marL="457200" lvl="0" indent="-457200" fontAlgn="auto">
              <a:spcAft>
                <a:spcPts val="0"/>
              </a:spcAft>
              <a:buFont typeface="Arial"/>
              <a:buChar char="•"/>
            </a:pPr>
            <a:r>
              <a:rPr lang="en-US" sz="3200" dirty="0" smtClean="0">
                <a:latin typeface="Arial" panose="020B0604020202020204" pitchFamily="34" charset="0"/>
                <a:cs typeface="Arial" panose="020B0604020202020204" pitchFamily="34" charset="0"/>
              </a:rPr>
              <a:t>Questions </a:t>
            </a:r>
            <a:r>
              <a:rPr lang="en-US" sz="3200" dirty="0">
                <a:latin typeface="Arial" panose="020B0604020202020204" pitchFamily="34" charset="0"/>
                <a:cs typeface="Arial" panose="020B0604020202020204" pitchFamily="34" charset="0"/>
              </a:rPr>
              <a:t>related to </a:t>
            </a:r>
            <a:r>
              <a:rPr lang="en-US" sz="3200" dirty="0" smtClean="0">
                <a:latin typeface="Arial" panose="020B0604020202020204" pitchFamily="34" charset="0"/>
                <a:cs typeface="Arial" panose="020B0604020202020204" pitchFamily="34" charset="0"/>
              </a:rPr>
              <a:t>APCD: </a:t>
            </a:r>
            <a:r>
              <a:rPr lang="en-US" sz="3200" dirty="0">
                <a:latin typeface="+mn-lt"/>
              </a:rPr>
              <a:t>(</a:t>
            </a:r>
            <a:r>
              <a:rPr lang="en-US" sz="3200" dirty="0">
                <a:latin typeface="+mn-lt"/>
                <a:hlinkClick r:id="rId3"/>
              </a:rPr>
              <a:t>apcd.data@state.ma.us</a:t>
            </a:r>
            <a:r>
              <a:rPr lang="en-US" sz="3200" dirty="0">
                <a:latin typeface="+mn-lt"/>
              </a:rPr>
              <a:t>)</a:t>
            </a:r>
          </a:p>
          <a:p>
            <a:pPr marL="457200" lvl="0" indent="-457200" fontAlgn="auto">
              <a:spcAft>
                <a:spcPts val="0"/>
              </a:spcAft>
              <a:buFont typeface="Arial"/>
              <a:buChar char="•"/>
            </a:pPr>
            <a:r>
              <a:rPr lang="en-US" sz="3200" dirty="0">
                <a:latin typeface="Arial" panose="020B0604020202020204" pitchFamily="34" charset="0"/>
                <a:cs typeface="Arial" panose="020B0604020202020204" pitchFamily="34" charset="0"/>
              </a:rPr>
              <a:t>Questions related to </a:t>
            </a:r>
            <a:r>
              <a:rPr lang="en-US" sz="3200" dirty="0" smtClean="0">
                <a:latin typeface="Arial" panose="020B0604020202020204" pitchFamily="34" charset="0"/>
                <a:cs typeface="Arial" panose="020B0604020202020204" pitchFamily="34" charset="0"/>
              </a:rPr>
              <a:t>Case Mix</a:t>
            </a:r>
            <a:r>
              <a:rPr lang="en-US" sz="3200" dirty="0">
                <a:latin typeface="Arial" panose="020B0604020202020204" pitchFamily="34" charset="0"/>
                <a:cs typeface="Arial" panose="020B0604020202020204" pitchFamily="34" charset="0"/>
              </a:rPr>
              <a:t>: </a:t>
            </a:r>
            <a:r>
              <a:rPr lang="en-US" sz="3200" dirty="0">
                <a:latin typeface="+mn-lt"/>
              </a:rPr>
              <a:t>(</a:t>
            </a:r>
            <a:r>
              <a:rPr lang="en-US" sz="3200" dirty="0">
                <a:latin typeface="+mn-lt"/>
                <a:hlinkClick r:id="rId4"/>
              </a:rPr>
              <a:t>casemix.data@state.ma.us</a:t>
            </a:r>
            <a:r>
              <a:rPr lang="en-US" sz="3200" dirty="0" smtClean="0">
                <a:latin typeface="+mn-lt"/>
              </a:rPr>
              <a:t>)</a:t>
            </a:r>
            <a:br>
              <a:rPr lang="en-US" sz="3200" dirty="0" smtClean="0">
                <a:latin typeface="+mn-lt"/>
              </a:rPr>
            </a:br>
            <a:endParaRPr lang="en-US" sz="3200" dirty="0" smtClean="0">
              <a:latin typeface="Arial" panose="020B0604020202020204" pitchFamily="34" charset="0"/>
              <a:cs typeface="Arial" panose="020B0604020202020204" pitchFamily="34" charset="0"/>
            </a:endParaRPr>
          </a:p>
          <a:p>
            <a:pPr lvl="0" fontAlgn="auto">
              <a:spcAft>
                <a:spcPts val="0"/>
              </a:spcAft>
            </a:pPr>
            <a:r>
              <a:rPr lang="en-US" sz="2800" u="sng" dirty="0" smtClean="0">
                <a:latin typeface="Arial" panose="020B0604020202020204" pitchFamily="34" charset="0"/>
                <a:cs typeface="Arial" panose="020B0604020202020204" pitchFamily="34" charset="0"/>
              </a:rPr>
              <a:t>REMINDER</a:t>
            </a:r>
            <a:r>
              <a:rPr lang="en-US" sz="2800" dirty="0" smtClean="0">
                <a:latin typeface="Arial" panose="020B0604020202020204" pitchFamily="34" charset="0"/>
                <a:cs typeface="Arial" panose="020B0604020202020204" pitchFamily="34" charset="0"/>
              </a:rPr>
              <a:t>: Please include your </a:t>
            </a:r>
            <a:r>
              <a:rPr lang="en-US" sz="2800" b="1" dirty="0" smtClean="0">
                <a:latin typeface="Arial" panose="020B0604020202020204" pitchFamily="34" charset="0"/>
                <a:cs typeface="Arial" panose="020B0604020202020204" pitchFamily="34" charset="0"/>
              </a:rPr>
              <a:t>IRBNet ID#</a:t>
            </a:r>
            <a:r>
              <a:rPr lang="en-US" sz="2800" dirty="0" smtClean="0">
                <a:latin typeface="Arial" panose="020B0604020202020204" pitchFamily="34" charset="0"/>
                <a:cs typeface="Arial" panose="020B0604020202020204" pitchFamily="34" charset="0"/>
              </a:rPr>
              <a:t>, if you currently have a project using CHIA data</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41542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Call for Topics and Presenters</a:t>
            </a:r>
            <a:endParaRPr lang="en-US" dirty="0"/>
          </a:p>
        </p:txBody>
      </p:sp>
      <p:sp>
        <p:nvSpPr>
          <p:cNvPr id="3" name="Subtitle 2"/>
          <p:cNvSpPr>
            <a:spLocks noGrp="1"/>
          </p:cNvSpPr>
          <p:nvPr>
            <p:ph type="subTitle" idx="1"/>
          </p:nvPr>
        </p:nvSpPr>
        <p:spPr/>
        <p:txBody>
          <a:bodyPr/>
          <a:lstStyle/>
          <a:p>
            <a:pPr lvl="0"/>
            <a:r>
              <a:rPr lang="en-US" sz="2400" dirty="0"/>
              <a:t>If </a:t>
            </a:r>
            <a:r>
              <a:rPr lang="en-US" sz="2400" dirty="0" smtClean="0"/>
              <a:t>there is a </a:t>
            </a:r>
            <a:r>
              <a:rPr lang="en-US" sz="2400" b="1" dirty="0" smtClean="0"/>
              <a:t>TOPIC</a:t>
            </a:r>
            <a:r>
              <a:rPr lang="en-US" sz="2400" dirty="0" smtClean="0"/>
              <a:t> that you would like to see discussed at an MA </a:t>
            </a:r>
            <a:r>
              <a:rPr lang="en-US" sz="2400" dirty="0"/>
              <a:t>APCD or Case Mix </a:t>
            </a:r>
            <a:r>
              <a:rPr lang="en-US" sz="2400" dirty="0" smtClean="0"/>
              <a:t>workgroup in 2017, contact </a:t>
            </a:r>
            <a:r>
              <a:rPr lang="en-US" sz="2400" dirty="0"/>
              <a:t>Adam Tapply [adam.tapply@state.ma.us</a:t>
            </a:r>
            <a:r>
              <a:rPr lang="en-US" sz="2400" dirty="0" smtClean="0"/>
              <a:t>]</a:t>
            </a:r>
          </a:p>
          <a:p>
            <a:pPr lvl="0"/>
            <a:endParaRPr lang="en-US" sz="2400" dirty="0"/>
          </a:p>
          <a:p>
            <a:pPr lvl="0"/>
            <a:r>
              <a:rPr lang="en-US" sz="2400" dirty="0"/>
              <a:t>If you are interested in </a:t>
            </a:r>
            <a:r>
              <a:rPr lang="en-US" sz="2400" b="1" dirty="0"/>
              <a:t>PRESENTING</a:t>
            </a:r>
            <a:r>
              <a:rPr lang="en-US" sz="2400" dirty="0"/>
              <a:t> at an MA APCD or Case Mix </a:t>
            </a:r>
            <a:r>
              <a:rPr lang="en-US" sz="2400" dirty="0" smtClean="0"/>
              <a:t>workgroup in 2017, contact </a:t>
            </a:r>
            <a:r>
              <a:rPr lang="en-US" sz="2400" dirty="0"/>
              <a:t>Adam Tapply [adam.tapply@state.ma.us]</a:t>
            </a:r>
          </a:p>
          <a:p>
            <a:pPr lvl="1" algn="l"/>
            <a:r>
              <a:rPr lang="en-US" sz="2000" dirty="0" smtClean="0">
                <a:solidFill>
                  <a:srgbClr val="00436E"/>
                </a:solidFill>
                <a:latin typeface="Arial" panose="020B0604020202020204" pitchFamily="34" charset="0"/>
                <a:cs typeface="Arial" panose="020B0604020202020204" pitchFamily="34" charset="0"/>
              </a:rPr>
              <a:t>You can present </a:t>
            </a:r>
            <a:r>
              <a:rPr lang="en-US" sz="2000" dirty="0">
                <a:solidFill>
                  <a:srgbClr val="00436E"/>
                </a:solidFill>
                <a:latin typeface="Arial" panose="020B0604020202020204" pitchFamily="34" charset="0"/>
                <a:cs typeface="Arial" panose="020B0604020202020204" pitchFamily="34" charset="0"/>
              </a:rPr>
              <a:t>remotely from your own office, or in-person at CHIA.</a:t>
            </a:r>
          </a:p>
          <a:p>
            <a:pPr lvl="0"/>
            <a:endParaRPr lang="en-US" sz="2400" dirty="0" smtClean="0">
              <a:latin typeface="Arial" panose="020B0604020202020204" pitchFamily="34" charset="0"/>
              <a:cs typeface="Arial" panose="020B0604020202020204" pitchFamily="34" charset="0"/>
            </a:endParaRPr>
          </a:p>
          <a:p>
            <a:pPr lvl="0"/>
            <a:endParaRPr lang="en-US" sz="2400" dirty="0"/>
          </a:p>
          <a:p>
            <a:endParaRPr lang="en-US" dirty="0"/>
          </a:p>
        </p:txBody>
      </p:sp>
    </p:spTree>
    <p:extLst>
      <p:ext uri="{BB962C8B-B14F-4D97-AF65-F5344CB8AC3E}">
        <p14:creationId xmlns:p14="http://schemas.microsoft.com/office/powerpoint/2010/main" val="2875956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Agenda</a:t>
            </a:r>
            <a:endParaRPr lang="en-US" dirty="0"/>
          </a:p>
        </p:txBody>
      </p:sp>
      <p:sp>
        <p:nvSpPr>
          <p:cNvPr id="6" name="Subtitle 5"/>
          <p:cNvSpPr>
            <a:spLocks noGrp="1"/>
          </p:cNvSpPr>
          <p:nvPr>
            <p:ph type="subTitle" idx="1"/>
          </p:nvPr>
        </p:nvSpPr>
        <p:spPr/>
        <p:txBody>
          <a:bodyPr/>
          <a:lstStyle/>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Announcements</a:t>
            </a:r>
          </a:p>
          <a:p>
            <a:pPr marL="571500" lvl="0" indent="-571500">
              <a:buFont typeface="Wingdings" panose="05000000000000000000" pitchFamily="2" charset="2"/>
              <a:buChar char="§"/>
            </a:pPr>
            <a:r>
              <a:rPr lang="en-US" sz="2400" dirty="0" err="1" smtClean="0">
                <a:latin typeface="Arial" panose="020B0604020202020204" pitchFamily="34" charset="0"/>
                <a:cs typeface="Arial" panose="020B0604020202020204" pitchFamily="34" charset="0"/>
              </a:rPr>
              <a:t>MassHealth</a:t>
            </a:r>
            <a:r>
              <a:rPr lang="en-US" sz="2400" dirty="0" smtClean="0">
                <a:latin typeface="Arial" panose="020B0604020202020204" pitchFamily="34" charset="0"/>
                <a:cs typeface="Arial" panose="020B0604020202020204" pitchFamily="34" charset="0"/>
              </a:rPr>
              <a:t> Patch Update</a:t>
            </a:r>
            <a:endParaRPr lang="en-US" sz="2400" dirty="0">
              <a:latin typeface="Arial" panose="020B0604020202020204" pitchFamily="34" charset="0"/>
              <a:cs typeface="Arial" panose="020B0604020202020204" pitchFamily="34" charset="0"/>
            </a:endParaRP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Application Reminders</a:t>
            </a:r>
          </a:p>
          <a:p>
            <a:pPr marL="571500" lvl="0" indent="-571500">
              <a:buFont typeface="Wingdings" panose="05000000000000000000" pitchFamily="2" charset="2"/>
              <a:buChar char="§"/>
            </a:pPr>
            <a:r>
              <a:rPr lang="en-US" sz="2400" u="sng" dirty="0" smtClean="0">
                <a:latin typeface="Arial" panose="020B0604020202020204" pitchFamily="34" charset="0"/>
                <a:cs typeface="Arial" panose="020B0604020202020204" pitchFamily="34" charset="0"/>
              </a:rPr>
              <a:t>User Support</a:t>
            </a:r>
            <a:r>
              <a:rPr lang="en-US" sz="2400" dirty="0" smtClean="0">
                <a:latin typeface="Arial" panose="020B0604020202020204" pitchFamily="34" charset="0"/>
                <a:cs typeface="Arial" panose="020B0604020202020204" pitchFamily="34" charset="0"/>
              </a:rPr>
              <a:t>: </a:t>
            </a:r>
            <a:r>
              <a:rPr lang="en-US" sz="2400" dirty="0" smtClean="0"/>
              <a:t>Review - Using </a:t>
            </a:r>
            <a:r>
              <a:rPr lang="en-US" sz="2400" dirty="0"/>
              <a:t>Provider Linking </a:t>
            </a:r>
            <a:r>
              <a:rPr lang="en-US" sz="2400" dirty="0" smtClean="0"/>
              <a:t>IDs</a:t>
            </a:r>
          </a:p>
          <a:p>
            <a:pPr marL="571500" lvl="0" indent="-571500">
              <a:buFont typeface="Wingdings" panose="05000000000000000000" pitchFamily="2" charset="2"/>
              <a:buChar char="§"/>
            </a:pPr>
            <a:r>
              <a:rPr lang="en-US" sz="2400" u="sng" dirty="0" smtClean="0">
                <a:latin typeface="Arial" panose="020B0604020202020204" pitchFamily="34" charset="0"/>
                <a:cs typeface="Arial" panose="020B0604020202020204" pitchFamily="34" charset="0"/>
              </a:rPr>
              <a:t>User Support</a:t>
            </a:r>
            <a:r>
              <a:rPr lang="en-US" sz="2400" dirty="0" smtClean="0">
                <a:latin typeface="Arial" panose="020B0604020202020204" pitchFamily="34" charset="0"/>
                <a:cs typeface="Arial" panose="020B0604020202020204" pitchFamily="34" charset="0"/>
              </a:rPr>
              <a:t>: </a:t>
            </a:r>
            <a:r>
              <a:rPr lang="en-US" sz="2400" dirty="0"/>
              <a:t>Magnitude of Bordering State Medical Care for Massachusetts </a:t>
            </a:r>
            <a:r>
              <a:rPr lang="en-US" sz="2400" dirty="0" smtClean="0"/>
              <a:t>Residents</a:t>
            </a:r>
          </a:p>
          <a:p>
            <a:pPr marL="571500" lvl="0" indent="-571500">
              <a:buFont typeface="Wingdings" panose="05000000000000000000" pitchFamily="2" charset="2"/>
              <a:buChar char="§"/>
            </a:pPr>
            <a:r>
              <a:rPr lang="en-US" sz="2400" u="sng" dirty="0" smtClean="0">
                <a:latin typeface="Arial" panose="020B0604020202020204" pitchFamily="34" charset="0"/>
                <a:cs typeface="Arial" panose="020B0604020202020204" pitchFamily="34" charset="0"/>
              </a:rPr>
              <a:t>User Support</a:t>
            </a:r>
            <a:r>
              <a:rPr lang="en-US" sz="2400" dirty="0" smtClean="0">
                <a:latin typeface="Arial" panose="020B0604020202020204" pitchFamily="34" charset="0"/>
                <a:cs typeface="Arial" panose="020B0604020202020204" pitchFamily="34" charset="0"/>
              </a:rPr>
              <a:t>: </a:t>
            </a:r>
            <a:r>
              <a:rPr lang="en-US" sz="2400" dirty="0"/>
              <a:t>Completeness of Value Codes, Condition Codes, and Occurrence Codes</a:t>
            </a:r>
            <a:endParaRPr lang="en-US" sz="2400" dirty="0" smtClean="0">
              <a:latin typeface="Arial" panose="020B0604020202020204" pitchFamily="34" charset="0"/>
              <a:cs typeface="Arial" panose="020B0604020202020204" pitchFamily="34" charset="0"/>
            </a:endParaRPr>
          </a:p>
          <a:p>
            <a:pPr marL="571500" lvl="0" indent="-571500">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Q&amp;A</a:t>
            </a:r>
            <a:endParaRPr lang="en-US" sz="2400" dirty="0">
              <a:latin typeface="Arial" panose="020B0604020202020204" pitchFamily="34" charset="0"/>
              <a:cs typeface="Arial" panose="020B0604020202020204" pitchFamily="34" charset="0"/>
            </a:endParaRPr>
          </a:p>
          <a:p>
            <a:pPr lvl="0"/>
            <a:endParaRPr lang="en-US" sz="2800" dirty="0" smtClean="0">
              <a:latin typeface="Calibri"/>
            </a:endParaRPr>
          </a:p>
          <a:p>
            <a:pPr marL="571500" lvl="0" indent="-571500">
              <a:buFont typeface="+mj-lt"/>
              <a:buAutoNum type="romanUcPeriod"/>
            </a:pPr>
            <a:endParaRPr lang="en-US" sz="2800" dirty="0" smtClean="0">
              <a:latin typeface="Calibri"/>
            </a:endParaRPr>
          </a:p>
          <a:p>
            <a:endParaRPr lang="en-US" sz="2000" dirty="0"/>
          </a:p>
        </p:txBody>
      </p:sp>
    </p:spTree>
    <p:extLst>
      <p:ext uri="{BB962C8B-B14F-4D97-AF65-F5344CB8AC3E}">
        <p14:creationId xmlns:p14="http://schemas.microsoft.com/office/powerpoint/2010/main" val="7565448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5.0</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A</a:t>
            </a:r>
            <a:r>
              <a:rPr lang="en-US" sz="2400" dirty="0" smtClean="0">
                <a:solidFill>
                  <a:schemeClr val="tx2"/>
                </a:solidFill>
                <a:latin typeface="Arial" panose="020B0604020202020204" pitchFamily="34" charset="0"/>
                <a:cs typeface="Arial" panose="020B0604020202020204" pitchFamily="34" charset="0"/>
              </a:rPr>
              <a:t>pplication forms </a:t>
            </a:r>
            <a:r>
              <a:rPr lang="en-US" sz="2400" dirty="0">
                <a:solidFill>
                  <a:schemeClr val="tx2"/>
                </a:solidFill>
                <a:latin typeface="Arial" panose="020B0604020202020204" pitchFamily="34" charset="0"/>
                <a:cs typeface="Arial" panose="020B0604020202020204" pitchFamily="34" charset="0"/>
              </a:rPr>
              <a:t>are posted on the APCD website: </a:t>
            </a:r>
            <a:r>
              <a:rPr lang="en-US" sz="2400" dirty="0">
                <a:solidFill>
                  <a:schemeClr val="tx2"/>
                </a:solidFill>
                <a:latin typeface="Arial" panose="020B0604020202020204" pitchFamily="34" charset="0"/>
                <a:cs typeface="Arial" panose="020B0604020202020204" pitchFamily="34" charset="0"/>
                <a:hlinkClick r:id="rId3"/>
              </a:rPr>
              <a:t>http://</a:t>
            </a:r>
            <a:r>
              <a:rPr lang="en-US" sz="2400" dirty="0" smtClean="0">
                <a:solidFill>
                  <a:schemeClr val="tx2"/>
                </a:solidFill>
                <a:latin typeface="Arial" panose="020B0604020202020204" pitchFamily="34" charset="0"/>
                <a:cs typeface="Arial" panose="020B0604020202020204" pitchFamily="34" charset="0"/>
                <a:hlinkClick r:id="rId3"/>
              </a:rPr>
              <a:t>www.chiamass.gov/application-documents\</a:t>
            </a:r>
            <a:endParaRPr lang="en-US" sz="2400" dirty="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2011-2015 data is available now</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Release documentation (including full data specifications and release documentation) has been posted </a:t>
            </a:r>
            <a:r>
              <a:rPr lang="en-US" sz="2400" dirty="0">
                <a:solidFill>
                  <a:schemeClr val="tx2"/>
                </a:solidFill>
                <a:latin typeface="Arial" panose="020B0604020202020204" pitchFamily="34" charset="0"/>
                <a:cs typeface="Arial" panose="020B0604020202020204" pitchFamily="34" charset="0"/>
              </a:rPr>
              <a:t>to the APCD website: </a:t>
            </a:r>
            <a:r>
              <a:rPr lang="en-US" sz="2400" dirty="0">
                <a:solidFill>
                  <a:schemeClr val="tx2"/>
                </a:solidFill>
                <a:latin typeface="Arial" panose="020B0604020202020204" pitchFamily="34" charset="0"/>
                <a:cs typeface="Arial" panose="020B0604020202020204" pitchFamily="34" charset="0"/>
                <a:hlinkClick r:id="rId4"/>
              </a:rPr>
              <a:t>http://www.chiamass.gov/ma-apcd</a:t>
            </a:r>
            <a:r>
              <a:rPr lang="en-US" sz="2400" dirty="0" smtClean="0">
                <a:solidFill>
                  <a:schemeClr val="tx2"/>
                </a:solidFill>
                <a:latin typeface="Arial" panose="020B0604020202020204" pitchFamily="34" charset="0"/>
                <a:cs typeface="Arial" panose="020B0604020202020204" pitchFamily="34" charset="0"/>
                <a:hlinkClick r:id="rId4"/>
              </a:rPr>
              <a:t>/</a:t>
            </a:r>
            <a:r>
              <a:rPr lang="en-US" sz="2400" dirty="0" smtClean="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14181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 APCD Release 6.0</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Target release timeframe is Fall 2017</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More information will be announced at the APCD User Workgroup as we get closer to release</a:t>
            </a:r>
          </a:p>
          <a:p>
            <a:pPr marL="342900" indent="-3429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Make sure you’re signed up for CHIA’s email list to receive important announcements:</a:t>
            </a:r>
          </a:p>
          <a:p>
            <a:r>
              <a:rPr lang="en-US" sz="2400" dirty="0" smtClean="0">
                <a:solidFill>
                  <a:schemeClr val="tx2"/>
                </a:solidFill>
                <a:latin typeface="Arial" panose="020B0604020202020204" pitchFamily="34" charset="0"/>
                <a:cs typeface="Arial" panose="020B0604020202020204" pitchFamily="34" charset="0"/>
              </a:rPr>
              <a:t> 	</a:t>
            </a:r>
            <a:r>
              <a:rPr lang="en-US" sz="2800" dirty="0" smtClean="0">
                <a:solidFill>
                  <a:schemeClr val="tx2"/>
                </a:solidFill>
                <a:latin typeface="Arial" panose="020B0604020202020204" pitchFamily="34" charset="0"/>
                <a:cs typeface="Arial" panose="020B0604020202020204" pitchFamily="34" charset="0"/>
                <a:hlinkClick r:id="rId3"/>
              </a:rPr>
              <a:t>Sign Up Here</a:t>
            </a:r>
            <a:endParaRPr lang="en-US" sz="2800" dirty="0" smtClean="0">
              <a:solidFill>
                <a:schemeClr val="tx2"/>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9239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200" dirty="0" smtClean="0"/>
              <a:t>Case Mix FY16 Release Calendar</a:t>
            </a:r>
            <a:endParaRPr lang="en-US" sz="3200" dirty="0"/>
          </a:p>
        </p:txBody>
      </p:sp>
      <p:sp>
        <p:nvSpPr>
          <p:cNvPr id="3" name="Subtitle 2"/>
          <p:cNvSpPr>
            <a:spLocks noGrp="1"/>
          </p:cNvSpPr>
          <p:nvPr>
            <p:ph type="subTitle" idx="1"/>
          </p:nvPr>
        </p:nvSpPr>
        <p:spPr>
          <a:ln>
            <a:noFill/>
          </a:ln>
        </p:spPr>
        <p:txBody>
          <a:bodyPr/>
          <a:lstStyle/>
          <a:p>
            <a:pPr lvl="1" algn="l"/>
            <a:r>
              <a:rPr lang="en-US" sz="2000" u="sng" dirty="0" smtClean="0">
                <a:solidFill>
                  <a:schemeClr val="tx2"/>
                </a:solidFill>
                <a:latin typeface="Arial" panose="020B0604020202020204" pitchFamily="34" charset="0"/>
                <a:cs typeface="Arial" panose="020B0604020202020204" pitchFamily="34" charset="0"/>
              </a:rPr>
              <a:t>*CURRENT* RELEASE TIMEFRAMES FOR EACH FILE</a:t>
            </a:r>
            <a:r>
              <a:rPr lang="en-US" sz="2000" dirty="0" smtClean="0">
                <a:solidFill>
                  <a:schemeClr val="tx2"/>
                </a:solidFill>
                <a:latin typeface="Arial" panose="020B0604020202020204" pitchFamily="34" charset="0"/>
                <a:cs typeface="Arial" panose="020B0604020202020204" pitchFamily="34" charset="0"/>
              </a:rPr>
              <a:t>:</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Inpatient (HIDD)</a:t>
            </a:r>
            <a:r>
              <a:rPr lang="en-US" dirty="0" smtClean="0">
                <a:solidFill>
                  <a:schemeClr val="tx2"/>
                </a:solidFill>
                <a:latin typeface="Arial" panose="020B0604020202020204" pitchFamily="34" charset="0"/>
                <a:cs typeface="Arial" panose="020B0604020202020204" pitchFamily="34" charset="0"/>
              </a:rPr>
              <a:t> </a:t>
            </a:r>
          </a:p>
          <a:p>
            <a:pPr lvl="1" algn="l"/>
            <a:r>
              <a:rPr lang="en-US" sz="1600" b="1"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JUNE</a:t>
            </a: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Emergency Department (ED)  </a:t>
            </a:r>
          </a:p>
          <a:p>
            <a:pPr lvl="2" algn="l"/>
            <a:r>
              <a:rPr lang="en-US" sz="1600"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AUGUST</a:t>
            </a:r>
            <a:endParaRPr lang="en-US" sz="1600" b="1" dirty="0" smtClean="0">
              <a:solidFill>
                <a:schemeClr val="tx2"/>
              </a:solidFill>
              <a:latin typeface="Arial" panose="020B0604020202020204" pitchFamily="34" charset="0"/>
              <a:cs typeface="Arial" panose="020B0604020202020204" pitchFamily="34" charset="0"/>
            </a:endParaRPr>
          </a:p>
          <a:p>
            <a:pPr marL="800100" lvl="1" indent="-3429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Outpatient Observation (OOD) </a:t>
            </a:r>
          </a:p>
          <a:p>
            <a:pPr lvl="2" algn="l"/>
            <a:r>
              <a:rPr lang="en-US" sz="1600" dirty="0">
                <a:solidFill>
                  <a:schemeClr val="tx2"/>
                </a:solidFill>
                <a:latin typeface="Arial" panose="020B0604020202020204" pitchFamily="34" charset="0"/>
                <a:cs typeface="Arial" panose="020B0604020202020204" pitchFamily="34" charset="0"/>
              </a:rPr>
              <a:t>	</a:t>
            </a:r>
            <a:r>
              <a:rPr lang="en-US" sz="2000" b="1" dirty="0" smtClean="0">
                <a:solidFill>
                  <a:srgbClr val="00B050"/>
                </a:solidFill>
                <a:latin typeface="Arial" panose="020B0604020202020204" pitchFamily="34" charset="0"/>
                <a:cs typeface="Arial" panose="020B0604020202020204" pitchFamily="34" charset="0"/>
              </a:rPr>
              <a:t>SEPTEMBER</a:t>
            </a:r>
            <a:endParaRPr lang="en-US" sz="1600" b="1" dirty="0" smtClean="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445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Request Future Years of Data</a:t>
            </a:r>
            <a:endParaRPr lang="en-US" dirty="0"/>
          </a:p>
        </p:txBody>
      </p:sp>
      <p:sp>
        <p:nvSpPr>
          <p:cNvPr id="3" name="Subtitle 2"/>
          <p:cNvSpPr>
            <a:spLocks noGrp="1"/>
          </p:cNvSpPr>
          <p:nvPr>
            <p:ph type="subTitle" idx="1"/>
          </p:nvPr>
        </p:nvSpPr>
        <p:spPr/>
        <p:txBody>
          <a:bodyPr/>
          <a:lstStyle/>
          <a:p>
            <a:r>
              <a:rPr lang="en-US" sz="2400" dirty="0" smtClean="0"/>
              <a:t>Applicants can now request </a:t>
            </a:r>
            <a:r>
              <a:rPr lang="en-US" sz="2400" u="sng" dirty="0" smtClean="0"/>
              <a:t>FUTURE YEARS OF DATA </a:t>
            </a:r>
            <a:r>
              <a:rPr lang="en-US" sz="2400" dirty="0" smtClean="0"/>
              <a:t>for both APCD and Case Mix.</a:t>
            </a:r>
            <a:endParaRPr lang="en-US" sz="2400" u="sng" dirty="0" smtClean="0"/>
          </a:p>
          <a:p>
            <a:pPr marL="342900" indent="-342900">
              <a:buFont typeface="Arial" panose="020B0604020202020204" pitchFamily="34" charset="0"/>
              <a:buChar char="•"/>
            </a:pPr>
            <a:r>
              <a:rPr lang="en-US" sz="2400" dirty="0" smtClean="0"/>
              <a:t>Initial project requires Data Privacy Committee and Data Release Committee review</a:t>
            </a:r>
          </a:p>
          <a:p>
            <a:pPr marL="342900" indent="-342900">
              <a:buFont typeface="Arial" panose="020B0604020202020204" pitchFamily="34" charset="0"/>
              <a:buChar char="•"/>
            </a:pPr>
            <a:r>
              <a:rPr lang="en-US" sz="2400" dirty="0" smtClean="0"/>
              <a:t>Additional years (up to 5 years) </a:t>
            </a:r>
            <a:r>
              <a:rPr lang="en-US" sz="2400" dirty="0"/>
              <a:t>or release versions of data will be released </a:t>
            </a:r>
            <a:r>
              <a:rPr lang="en-US" sz="2400" i="1" dirty="0"/>
              <a:t>upon availability </a:t>
            </a:r>
            <a:r>
              <a:rPr lang="en-US" sz="2400" dirty="0"/>
              <a:t>and the Recipient’s completion of a </a:t>
            </a:r>
            <a:r>
              <a:rPr lang="en-US" sz="2400" u="sng" dirty="0" smtClean="0"/>
              <a:t>Certificate </a:t>
            </a:r>
            <a:r>
              <a:rPr lang="en-US" sz="2400" u="sng" dirty="0"/>
              <a:t>of Continued </a:t>
            </a:r>
            <a:r>
              <a:rPr lang="en-US" sz="2400" u="sng" dirty="0" smtClean="0"/>
              <a:t>Need</a:t>
            </a:r>
            <a:r>
              <a:rPr lang="en-US" sz="2400" dirty="0" smtClean="0"/>
              <a:t> (Exhibit B of the revised DUA)</a:t>
            </a:r>
            <a:endParaRPr lang="en-US" sz="2400" u="sng" dirty="0" smtClean="0"/>
          </a:p>
          <a:p>
            <a:pPr marL="342900" indent="-342900">
              <a:buFont typeface="Arial" panose="020B0604020202020204" pitchFamily="34" charset="0"/>
              <a:buChar char="•"/>
            </a:pPr>
            <a:r>
              <a:rPr lang="en-US" sz="2400" dirty="0" smtClean="0"/>
              <a:t>No additional review required for these additional years of data</a:t>
            </a:r>
          </a:p>
          <a:p>
            <a:pPr marL="342900" indent="-342900">
              <a:buFont typeface="Arial" panose="020B0604020202020204" pitchFamily="34" charset="0"/>
              <a:buChar char="•"/>
            </a:pPr>
            <a:r>
              <a:rPr lang="en-US" sz="2400" dirty="0" smtClean="0"/>
              <a:t>Normal data fees still apply</a:t>
            </a:r>
            <a:endParaRPr lang="en-US" sz="2400" dirty="0"/>
          </a:p>
        </p:txBody>
      </p:sp>
    </p:spTree>
    <p:extLst>
      <p:ext uri="{BB962C8B-B14F-4D97-AF65-F5344CB8AC3E}">
        <p14:creationId xmlns:p14="http://schemas.microsoft.com/office/powerpoint/2010/main" val="42029719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Application Reminders</a:t>
            </a:r>
            <a:endParaRPr lang="en-US" dirty="0"/>
          </a:p>
        </p:txBody>
      </p:sp>
      <p:sp>
        <p:nvSpPr>
          <p:cNvPr id="3" name="Subtitle 2"/>
          <p:cNvSpPr>
            <a:spLocks noGrp="1"/>
          </p:cNvSpPr>
          <p:nvPr>
            <p:ph type="subTitle" idx="1"/>
          </p:nvPr>
        </p:nvSpPr>
        <p:spPr/>
        <p:txBody>
          <a:bodyPr/>
          <a:lstStyle/>
          <a:p>
            <a:pPr marL="457200" indent="-457200">
              <a:buFont typeface="Arial" panose="020B0604020202020204" pitchFamily="34" charset="0"/>
              <a:buChar char="•"/>
            </a:pPr>
            <a:r>
              <a:rPr lang="en-US" sz="2400" dirty="0"/>
              <a:t>Applicants should not use “de-identified” in their application in referring to the data received from CHIA.  CHIA datasets are not de-identified as the term </a:t>
            </a:r>
            <a:r>
              <a:rPr lang="en-US" sz="2400" dirty="0" smtClean="0"/>
              <a:t>is defined by HIPAA.</a:t>
            </a:r>
          </a:p>
          <a:p>
            <a:pPr marL="457200" indent="-457200">
              <a:buFont typeface="Arial" panose="020B0604020202020204" pitchFamily="34" charset="0"/>
              <a:buChar char="•"/>
            </a:pPr>
            <a:r>
              <a:rPr lang="en-US" sz="2400" dirty="0" smtClean="0">
                <a:solidFill>
                  <a:schemeClr val="tx2"/>
                </a:solidFill>
                <a:latin typeface="Arial" panose="020B0604020202020204" pitchFamily="34" charset="0"/>
                <a:cs typeface="Arial" panose="020B0604020202020204" pitchFamily="34" charset="0"/>
              </a:rPr>
              <a:t>Also, make sure your IRB approval is valid for the period you intend to use the data.</a:t>
            </a:r>
          </a:p>
          <a:p>
            <a:pPr marL="457200" lvl="0" indent="-457200">
              <a:buFont typeface="Arial" panose="020B0604020202020204" pitchFamily="34" charset="0"/>
              <a:buChar char="•"/>
            </a:pPr>
            <a:r>
              <a:rPr lang="en-US" sz="2400" dirty="0" smtClean="0"/>
              <a:t>Please remember your application documents must be </a:t>
            </a:r>
            <a:r>
              <a:rPr lang="en-US" sz="2400" b="1" u="sng" dirty="0" smtClean="0"/>
              <a:t>signed</a:t>
            </a:r>
            <a:r>
              <a:rPr lang="en-US" sz="2400" dirty="0" smtClean="0"/>
              <a:t> by the appropriate people when you submit them on </a:t>
            </a:r>
            <a:r>
              <a:rPr lang="en-US" sz="2400" dirty="0" err="1" smtClean="0"/>
              <a:t>IRBNet</a:t>
            </a:r>
            <a:r>
              <a:rPr lang="en-US" sz="2400" dirty="0" smtClean="0"/>
              <a:t>.</a:t>
            </a:r>
          </a:p>
        </p:txBody>
      </p:sp>
    </p:spTree>
    <p:extLst>
      <p:ext uri="{BB962C8B-B14F-4D97-AF65-F5344CB8AC3E}">
        <p14:creationId xmlns:p14="http://schemas.microsoft.com/office/powerpoint/2010/main" val="33115418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More Reminders</a:t>
            </a:r>
            <a:endParaRPr lang="en-US" dirty="0"/>
          </a:p>
        </p:txBody>
      </p:sp>
      <p:sp>
        <p:nvSpPr>
          <p:cNvPr id="3" name="Subtitle 2"/>
          <p:cNvSpPr>
            <a:spLocks noGrp="1"/>
          </p:cNvSpPr>
          <p:nvPr>
            <p:ph type="subTitle" idx="1"/>
          </p:nvPr>
        </p:nvSpPr>
        <p:spPr/>
        <p:txBody>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If you’re requesting user support, </a:t>
            </a:r>
            <a:r>
              <a:rPr lang="en-US" sz="2400" b="1" u="sng" dirty="0" smtClean="0">
                <a:latin typeface="Arial" panose="020B0604020202020204" pitchFamily="34" charset="0"/>
                <a:cs typeface="Arial" panose="020B0604020202020204" pitchFamily="34" charset="0"/>
              </a:rPr>
              <a:t>please do not send us any data</a:t>
            </a:r>
          </a:p>
          <a:p>
            <a:pPr marL="914400" lvl="1" indent="-4572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Aggregate, de-identified data is fine, but sending us any other data may not be allowed.  As a general rule, users should not send record or claim-line data to the User Support Team</a:t>
            </a:r>
          </a:p>
          <a:p>
            <a:pPr marL="914400" lvl="1" indent="-457200" algn="l">
              <a:buFont typeface="Wingdings" panose="05000000000000000000" pitchFamily="2" charset="2"/>
              <a:buChar char="§"/>
            </a:pPr>
            <a:r>
              <a:rPr lang="en-US" sz="2000" dirty="0">
                <a:solidFill>
                  <a:schemeClr val="tx2"/>
                </a:solidFill>
                <a:latin typeface="Arial" panose="020B0604020202020204" pitchFamily="34" charset="0"/>
                <a:cs typeface="Arial" panose="020B0604020202020204" pitchFamily="34" charset="0"/>
              </a:rPr>
              <a:t>C</a:t>
            </a:r>
            <a:r>
              <a:rPr lang="en-US" sz="2000" dirty="0" smtClean="0">
                <a:solidFill>
                  <a:schemeClr val="tx2"/>
                </a:solidFill>
                <a:latin typeface="Arial" panose="020B0604020202020204" pitchFamily="34" charset="0"/>
                <a:cs typeface="Arial" panose="020B0604020202020204" pitchFamily="34" charset="0"/>
              </a:rPr>
              <a:t>onsidered a breach of our Data Use Agreement</a:t>
            </a:r>
          </a:p>
          <a:p>
            <a:pPr marL="914400" lvl="1" indent="-457200" algn="l">
              <a:buFont typeface="Wingdings" panose="05000000000000000000" pitchFamily="2" charset="2"/>
              <a:buChar char="§"/>
            </a:pPr>
            <a:r>
              <a:rPr lang="en-US" sz="2000" dirty="0" smtClean="0">
                <a:solidFill>
                  <a:schemeClr val="tx2"/>
                </a:solidFill>
                <a:latin typeface="Arial" panose="020B0604020202020204" pitchFamily="34" charset="0"/>
                <a:cs typeface="Arial" panose="020B0604020202020204" pitchFamily="34" charset="0"/>
              </a:rPr>
              <a:t>Run the risk of not being allowed to request data from CHIA in the future</a:t>
            </a: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8390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MassHealth</a:t>
            </a:r>
            <a:r>
              <a:rPr lang="en-US" dirty="0" smtClean="0"/>
              <a:t> Data Issue</a:t>
            </a:r>
            <a:endParaRPr lang="en-US" dirty="0"/>
          </a:p>
        </p:txBody>
      </p:sp>
      <p:sp>
        <p:nvSpPr>
          <p:cNvPr id="3" name="Subtitle 2"/>
          <p:cNvSpPr>
            <a:spLocks noGrp="1"/>
          </p:cNvSpPr>
          <p:nvPr>
            <p:ph type="subTitle" idx="1"/>
          </p:nvPr>
        </p:nvSpPr>
        <p:spPr/>
        <p:txBody>
          <a:bodyPr/>
          <a:lstStyle/>
          <a:p>
            <a:r>
              <a:rPr lang="en-US" sz="2400" b="1" u="sng" dirty="0" smtClean="0"/>
              <a:t>Summary</a:t>
            </a:r>
            <a:r>
              <a:rPr lang="en-US" sz="2400" dirty="0" smtClean="0"/>
              <a:t> </a:t>
            </a:r>
          </a:p>
          <a:p>
            <a:r>
              <a:rPr lang="en-US" sz="2400" dirty="0" err="1" smtClean="0"/>
              <a:t>MassHealth</a:t>
            </a:r>
            <a:r>
              <a:rPr lang="en-US" sz="2400" dirty="0" smtClean="0"/>
              <a:t> </a:t>
            </a:r>
            <a:r>
              <a:rPr lang="en-US" sz="2400" dirty="0"/>
              <a:t>claims for submission periods January 2011 – October 2012 included diagnosis codes that were not correctly associated with each claim line. Due to the inherent nature of the issue there is no ability for a researcher to determine the appropriate diagnoses for affected claims</a:t>
            </a:r>
            <a:r>
              <a:rPr lang="en-US" sz="2400" dirty="0" smtClean="0"/>
              <a:t>.</a:t>
            </a:r>
          </a:p>
          <a:p>
            <a:endParaRPr lang="en-US" sz="2400" dirty="0"/>
          </a:p>
          <a:p>
            <a:r>
              <a:rPr lang="en-US" sz="2400" dirty="0" smtClean="0"/>
              <a:t>All APCD Releases that contain this period are affected.</a:t>
            </a:r>
            <a:endParaRPr lang="en-US" sz="2400" dirty="0"/>
          </a:p>
        </p:txBody>
      </p:sp>
    </p:spTree>
    <p:extLst>
      <p:ext uri="{BB962C8B-B14F-4D97-AF65-F5344CB8AC3E}">
        <p14:creationId xmlns:p14="http://schemas.microsoft.com/office/powerpoint/2010/main" val="778240767"/>
      </p:ext>
    </p:extLst>
  </p:cSld>
  <p:clrMapOvr>
    <a:masterClrMapping/>
  </p:clrMapOvr>
  <p:timing>
    <p:tnLst>
      <p:par>
        <p:cTn id="1" dur="indefinite" restart="never" nodeType="tmRoot"/>
      </p:par>
    </p:tnLst>
  </p:timing>
</p:sld>
</file>

<file path=ppt/theme/theme1.xml><?xml version="1.0" encoding="utf-8"?>
<a:theme xmlns:a="http://schemas.openxmlformats.org/drawingml/2006/main" name="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tent option 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HIT January 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HIT January 2014.potx</Template>
  <TotalTime>21093</TotalTime>
  <Words>1142</Words>
  <Application>Microsoft Office PowerPoint</Application>
  <PresentationFormat>On-screen Show (4:3)</PresentationFormat>
  <Paragraphs>249</Paragraphs>
  <Slides>17</Slides>
  <Notes>12</Notes>
  <HiddenSlides>0</HiddenSlides>
  <MMClips>0</MMClips>
  <ScaleCrop>false</ScaleCrop>
  <HeadingPairs>
    <vt:vector size="4" baseType="variant">
      <vt:variant>
        <vt:lpstr>Theme</vt:lpstr>
      </vt:variant>
      <vt:variant>
        <vt:i4>5</vt:i4>
      </vt:variant>
      <vt:variant>
        <vt:lpstr>Slide Titles</vt:lpstr>
      </vt:variant>
      <vt:variant>
        <vt:i4>17</vt:i4>
      </vt:variant>
    </vt:vector>
  </HeadingPairs>
  <TitlesOfParts>
    <vt:vector size="22" baseType="lpstr">
      <vt:lpstr>content option A</vt:lpstr>
      <vt:lpstr>HIT January 2014</vt:lpstr>
      <vt:lpstr>1_content option A</vt:lpstr>
      <vt:lpstr>1_HIT January 2014</vt:lpstr>
      <vt:lpstr>Office Theme</vt:lpstr>
      <vt:lpstr>MA Center for Health Information &amp; Analysis  MA APCD User Workgroup</vt:lpstr>
      <vt:lpstr>Agenda</vt:lpstr>
      <vt:lpstr>MA APCD Release 5.0</vt:lpstr>
      <vt:lpstr>MA APCD Release 6.0</vt:lpstr>
      <vt:lpstr>Case Mix FY16 Release Calendar</vt:lpstr>
      <vt:lpstr>Request Future Years of Data</vt:lpstr>
      <vt:lpstr>Application Reminders</vt:lpstr>
      <vt:lpstr>More Reminders</vt:lpstr>
      <vt:lpstr>MassHealth Data Issue</vt:lpstr>
      <vt:lpstr>MassHealth Data Issue</vt:lpstr>
      <vt:lpstr> QUESTIONS?</vt:lpstr>
      <vt:lpstr>Question:  What is the difference between the Member PCP ID field (ME046) and the Attributed PCP Provider ID field (ME124) in the Member Eligibility file? </vt:lpstr>
      <vt:lpstr>Question:  I have requested the decrypted National Provider Identifier (NPI). How to I obtain the NPI for the PCP or Attributed PCP since the NPI is not available in the Member Eligibility file?</vt:lpstr>
      <vt:lpstr>Question: What is the magnitude of medical claims for Massachusetts   residents seeking care in New England states?  Answer: In limiting medical claims to their highest  version for New England area care provided to  Massachusetts Residents since 2011 in APCD Release 5.0, after Massachusetts, Rhode Island ranks highest  in claims, followed by New Hampshire.  In looking at  specific Member counties, 1.5 counties by Member,  1.49% of Essex County claims are for care provided in  New Hampshire and 1.12% of Hampden County Claims for  care provided in Connecticut.</vt:lpstr>
      <vt:lpstr>Question: What is the expected completeness of Value Codes, Condition Codes, and Occurrence Codes?   Answer: While the value codes, condition codes, and occurrence codes have a 1% threshold in the filing specifications, 3.65% of the medical claims (n=63,589,225) have these fields populated.  When these codes are populated their associated value amounts, occurrence dates, and condition spans have a 100% threshold.</vt:lpstr>
      <vt:lpstr>Questions?</vt:lpstr>
      <vt:lpstr>Call for Topics and Presenters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HIT Team Meeting</dc:title>
  <dc:creator>Bob Kramer</dc:creator>
  <cp:lastModifiedBy>Vogel, Rick</cp:lastModifiedBy>
  <cp:revision>466</cp:revision>
  <cp:lastPrinted>2017-06-27T18:57:30Z</cp:lastPrinted>
  <dcterms:created xsi:type="dcterms:W3CDTF">2014-04-22T00:14:56Z</dcterms:created>
  <dcterms:modified xsi:type="dcterms:W3CDTF">2017-06-28T13:14:47Z</dcterms:modified>
</cp:coreProperties>
</file>