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3"/>
  </p:notesMasterIdLst>
  <p:handoutMasterIdLst>
    <p:handoutMasterId r:id="rId24"/>
  </p:handoutMasterIdLst>
  <p:sldIdLst>
    <p:sldId id="259" r:id="rId3"/>
    <p:sldId id="274" r:id="rId4"/>
    <p:sldId id="327" r:id="rId5"/>
    <p:sldId id="332" r:id="rId6"/>
    <p:sldId id="333" r:id="rId7"/>
    <p:sldId id="334" r:id="rId8"/>
    <p:sldId id="335" r:id="rId9"/>
    <p:sldId id="320" r:id="rId10"/>
    <p:sldId id="321" r:id="rId11"/>
    <p:sldId id="324" r:id="rId12"/>
    <p:sldId id="325" r:id="rId13"/>
    <p:sldId id="318" r:id="rId14"/>
    <p:sldId id="337" r:id="rId15"/>
    <p:sldId id="336" r:id="rId16"/>
    <p:sldId id="338" r:id="rId17"/>
    <p:sldId id="339" r:id="rId18"/>
    <p:sldId id="340" r:id="rId19"/>
    <p:sldId id="306" r:id="rId20"/>
    <p:sldId id="328" r:id="rId21"/>
    <p:sldId id="319"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523"/>
    <p:restoredTop sz="81829" autoAdjust="0"/>
  </p:normalViewPr>
  <p:slideViewPr>
    <p:cSldViewPr snapToGrid="0" snapToObjects="1" showGuides="1">
      <p:cViewPr varScale="1">
        <p:scale>
          <a:sx n="53" d="100"/>
          <a:sy n="53" d="100"/>
        </p:scale>
        <p:origin x="-1616"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aseline="0" dirty="0" smtClean="0"/>
              <a:t>Figure1. CY2013 to 2017 Distinct Count of Massachusetts  Pediatric  Cases with PDD (ICD 9-CM 299*, ICD-10-CM F84*) by Payer Type</a:t>
            </a:r>
            <a:endParaRPr lang="en-US" sz="1400" baseline="0" dirty="0"/>
          </a:p>
        </c:rich>
      </c:tx>
      <c:layout>
        <c:manualLayout>
          <c:xMode val="edge"/>
          <c:yMode val="edge"/>
          <c:x val="0.11950839895013121"/>
          <c:y val="0.11594202898550725"/>
        </c:manualLayout>
      </c:layout>
      <c:overlay val="0"/>
    </c:title>
    <c:autoTitleDeleted val="0"/>
    <c:plotArea>
      <c:layout/>
      <c:lineChart>
        <c:grouping val="standard"/>
        <c:varyColors val="0"/>
        <c:ser>
          <c:idx val="0"/>
          <c:order val="0"/>
          <c:tx>
            <c:strRef>
              <c:f>Sheet1!$B$1</c:f>
              <c:strCache>
                <c:ptCount val="1"/>
                <c:pt idx="0">
                  <c:v>Commercial</c:v>
                </c:pt>
              </c:strCache>
            </c:strRef>
          </c:tx>
          <c:marker>
            <c:symbol val="none"/>
          </c:marker>
          <c:cat>
            <c:numRef>
              <c:f>Sheet1!$A$2:$A$61</c:f>
              <c:numCache>
                <c:formatCode>General</c:formatCode>
                <c:ptCount val="60"/>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numCache>
            </c:numRef>
          </c:cat>
          <c:val>
            <c:numRef>
              <c:f>Sheet1!$B$2:$B$61</c:f>
              <c:numCache>
                <c:formatCode>_(* #,##0_);_(* \(#,##0\);_(* "-"??_);_(@_)</c:formatCode>
                <c:ptCount val="60"/>
                <c:pt idx="0">
                  <c:v>7952</c:v>
                </c:pt>
                <c:pt idx="1">
                  <c:v>7610</c:v>
                </c:pt>
                <c:pt idx="2">
                  <c:v>8172</c:v>
                </c:pt>
                <c:pt idx="3">
                  <c:v>8317</c:v>
                </c:pt>
                <c:pt idx="4">
                  <c:v>8511</c:v>
                </c:pt>
                <c:pt idx="5">
                  <c:v>8416</c:v>
                </c:pt>
                <c:pt idx="6">
                  <c:v>8094</c:v>
                </c:pt>
                <c:pt idx="7">
                  <c:v>8253</c:v>
                </c:pt>
                <c:pt idx="8">
                  <c:v>8413</c:v>
                </c:pt>
                <c:pt idx="9">
                  <c:v>8864</c:v>
                </c:pt>
                <c:pt idx="10">
                  <c:v>8634</c:v>
                </c:pt>
                <c:pt idx="11">
                  <c:v>8375</c:v>
                </c:pt>
                <c:pt idx="12">
                  <c:v>8890</c:v>
                </c:pt>
                <c:pt idx="13">
                  <c:v>8555</c:v>
                </c:pt>
                <c:pt idx="14">
                  <c:v>9364</c:v>
                </c:pt>
                <c:pt idx="15">
                  <c:v>9428</c:v>
                </c:pt>
                <c:pt idx="16">
                  <c:v>9443</c:v>
                </c:pt>
                <c:pt idx="17">
                  <c:v>9505</c:v>
                </c:pt>
                <c:pt idx="18">
                  <c:v>9132</c:v>
                </c:pt>
                <c:pt idx="19">
                  <c:v>8911</c:v>
                </c:pt>
                <c:pt idx="20">
                  <c:v>9449</c:v>
                </c:pt>
                <c:pt idx="21">
                  <c:v>9733</c:v>
                </c:pt>
                <c:pt idx="22">
                  <c:v>9188</c:v>
                </c:pt>
                <c:pt idx="23">
                  <c:v>9175</c:v>
                </c:pt>
                <c:pt idx="24">
                  <c:v>8958</c:v>
                </c:pt>
                <c:pt idx="25">
                  <c:v>8715</c:v>
                </c:pt>
                <c:pt idx="26">
                  <c:v>9776</c:v>
                </c:pt>
                <c:pt idx="27">
                  <c:v>9782</c:v>
                </c:pt>
                <c:pt idx="28">
                  <c:v>9548</c:v>
                </c:pt>
                <c:pt idx="29">
                  <c:v>9731</c:v>
                </c:pt>
                <c:pt idx="30">
                  <c:v>9414</c:v>
                </c:pt>
                <c:pt idx="31">
                  <c:v>9335</c:v>
                </c:pt>
                <c:pt idx="32">
                  <c:v>9560</c:v>
                </c:pt>
                <c:pt idx="33">
                  <c:v>9960</c:v>
                </c:pt>
                <c:pt idx="34">
                  <c:v>9671</c:v>
                </c:pt>
                <c:pt idx="35">
                  <c:v>9335</c:v>
                </c:pt>
                <c:pt idx="36">
                  <c:v>7783</c:v>
                </c:pt>
                <c:pt idx="37">
                  <c:v>6369</c:v>
                </c:pt>
                <c:pt idx="38">
                  <c:v>6777</c:v>
                </c:pt>
                <c:pt idx="39">
                  <c:v>6386</c:v>
                </c:pt>
                <c:pt idx="40">
                  <c:v>6556</c:v>
                </c:pt>
                <c:pt idx="41">
                  <c:v>6582</c:v>
                </c:pt>
                <c:pt idx="42">
                  <c:v>6087</c:v>
                </c:pt>
                <c:pt idx="43">
                  <c:v>6591</c:v>
                </c:pt>
                <c:pt idx="44">
                  <c:v>6440</c:v>
                </c:pt>
                <c:pt idx="45">
                  <c:v>6555</c:v>
                </c:pt>
                <c:pt idx="46">
                  <c:v>6716</c:v>
                </c:pt>
                <c:pt idx="47">
                  <c:v>6546</c:v>
                </c:pt>
                <c:pt idx="48">
                  <c:v>6692</c:v>
                </c:pt>
                <c:pt idx="49">
                  <c:v>6419</c:v>
                </c:pt>
                <c:pt idx="50">
                  <c:v>6933</c:v>
                </c:pt>
                <c:pt idx="51">
                  <c:v>6782</c:v>
                </c:pt>
                <c:pt idx="52">
                  <c:v>7039</c:v>
                </c:pt>
                <c:pt idx="53">
                  <c:v>7000</c:v>
                </c:pt>
                <c:pt idx="54">
                  <c:v>6472</c:v>
                </c:pt>
                <c:pt idx="55">
                  <c:v>6896</c:v>
                </c:pt>
                <c:pt idx="56">
                  <c:v>6759</c:v>
                </c:pt>
                <c:pt idx="57">
                  <c:v>6875</c:v>
                </c:pt>
                <c:pt idx="58">
                  <c:v>6986</c:v>
                </c:pt>
                <c:pt idx="59">
                  <c:v>6718</c:v>
                </c:pt>
              </c:numCache>
            </c:numRef>
          </c:val>
          <c:smooth val="0"/>
        </c:ser>
        <c:ser>
          <c:idx val="1"/>
          <c:order val="1"/>
          <c:tx>
            <c:strRef>
              <c:f>Sheet1!$C$1</c:f>
              <c:strCache>
                <c:ptCount val="1"/>
                <c:pt idx="0">
                  <c:v>Medicaid</c:v>
                </c:pt>
              </c:strCache>
            </c:strRef>
          </c:tx>
          <c:marker>
            <c:symbol val="none"/>
          </c:marker>
          <c:cat>
            <c:numRef>
              <c:f>Sheet1!$A$2:$A$61</c:f>
              <c:numCache>
                <c:formatCode>General</c:formatCode>
                <c:ptCount val="60"/>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numCache>
            </c:numRef>
          </c:cat>
          <c:val>
            <c:numRef>
              <c:f>Sheet1!$C$2:$C$61</c:f>
              <c:numCache>
                <c:formatCode>_(* #,##0_);_(* \(#,##0\);_(* "-"??_);_(@_)</c:formatCode>
                <c:ptCount val="60"/>
                <c:pt idx="0">
                  <c:v>7617</c:v>
                </c:pt>
                <c:pt idx="1">
                  <c:v>7489</c:v>
                </c:pt>
                <c:pt idx="2">
                  <c:v>7866</c:v>
                </c:pt>
                <c:pt idx="3">
                  <c:v>8090</c:v>
                </c:pt>
                <c:pt idx="4">
                  <c:v>8213</c:v>
                </c:pt>
                <c:pt idx="5">
                  <c:v>7965</c:v>
                </c:pt>
                <c:pt idx="6">
                  <c:v>7864</c:v>
                </c:pt>
                <c:pt idx="7">
                  <c:v>7939</c:v>
                </c:pt>
                <c:pt idx="8">
                  <c:v>8165</c:v>
                </c:pt>
                <c:pt idx="9">
                  <c:v>8543</c:v>
                </c:pt>
                <c:pt idx="10">
                  <c:v>8251</c:v>
                </c:pt>
                <c:pt idx="11">
                  <c:v>8045</c:v>
                </c:pt>
                <c:pt idx="12">
                  <c:v>8518</c:v>
                </c:pt>
                <c:pt idx="13">
                  <c:v>8387</c:v>
                </c:pt>
                <c:pt idx="14">
                  <c:v>8829</c:v>
                </c:pt>
                <c:pt idx="15">
                  <c:v>9549</c:v>
                </c:pt>
                <c:pt idx="16">
                  <c:v>8887</c:v>
                </c:pt>
                <c:pt idx="17">
                  <c:v>8900</c:v>
                </c:pt>
                <c:pt idx="18">
                  <c:v>8861</c:v>
                </c:pt>
                <c:pt idx="19">
                  <c:v>8753</c:v>
                </c:pt>
                <c:pt idx="20">
                  <c:v>9203</c:v>
                </c:pt>
                <c:pt idx="21">
                  <c:v>9379</c:v>
                </c:pt>
                <c:pt idx="22">
                  <c:v>9106</c:v>
                </c:pt>
                <c:pt idx="23">
                  <c:v>9042</c:v>
                </c:pt>
                <c:pt idx="24">
                  <c:v>9064</c:v>
                </c:pt>
                <c:pt idx="25">
                  <c:v>8724</c:v>
                </c:pt>
                <c:pt idx="26">
                  <c:v>9696</c:v>
                </c:pt>
                <c:pt idx="27">
                  <c:v>9702</c:v>
                </c:pt>
                <c:pt idx="28">
                  <c:v>9572</c:v>
                </c:pt>
                <c:pt idx="29">
                  <c:v>9750</c:v>
                </c:pt>
                <c:pt idx="30">
                  <c:v>9617</c:v>
                </c:pt>
                <c:pt idx="31">
                  <c:v>9628</c:v>
                </c:pt>
                <c:pt idx="32">
                  <c:v>9923</c:v>
                </c:pt>
                <c:pt idx="33">
                  <c:v>9818</c:v>
                </c:pt>
                <c:pt idx="34">
                  <c:v>9850</c:v>
                </c:pt>
                <c:pt idx="35">
                  <c:v>10020</c:v>
                </c:pt>
                <c:pt idx="36">
                  <c:v>10330</c:v>
                </c:pt>
                <c:pt idx="37">
                  <c:v>10270</c:v>
                </c:pt>
                <c:pt idx="38">
                  <c:v>10925</c:v>
                </c:pt>
                <c:pt idx="39">
                  <c:v>10767</c:v>
                </c:pt>
                <c:pt idx="40">
                  <c:v>11072</c:v>
                </c:pt>
                <c:pt idx="41">
                  <c:v>11063</c:v>
                </c:pt>
                <c:pt idx="42">
                  <c:v>10092</c:v>
                </c:pt>
                <c:pt idx="43">
                  <c:v>10719</c:v>
                </c:pt>
                <c:pt idx="44">
                  <c:v>11325</c:v>
                </c:pt>
                <c:pt idx="45">
                  <c:v>11425</c:v>
                </c:pt>
                <c:pt idx="46">
                  <c:v>11476</c:v>
                </c:pt>
                <c:pt idx="47">
                  <c:v>11121</c:v>
                </c:pt>
                <c:pt idx="48">
                  <c:v>11862</c:v>
                </c:pt>
                <c:pt idx="49">
                  <c:v>11410</c:v>
                </c:pt>
                <c:pt idx="50">
                  <c:v>12060</c:v>
                </c:pt>
                <c:pt idx="51">
                  <c:v>12095</c:v>
                </c:pt>
                <c:pt idx="52">
                  <c:v>12751</c:v>
                </c:pt>
                <c:pt idx="53">
                  <c:v>12817</c:v>
                </c:pt>
                <c:pt idx="54">
                  <c:v>12136</c:v>
                </c:pt>
                <c:pt idx="55">
                  <c:v>12663</c:v>
                </c:pt>
                <c:pt idx="56">
                  <c:v>12963</c:v>
                </c:pt>
                <c:pt idx="57">
                  <c:v>13388</c:v>
                </c:pt>
                <c:pt idx="58">
                  <c:v>13025</c:v>
                </c:pt>
                <c:pt idx="59">
                  <c:v>12697</c:v>
                </c:pt>
              </c:numCache>
            </c:numRef>
          </c:val>
          <c:smooth val="0"/>
        </c:ser>
        <c:dLbls>
          <c:showLegendKey val="0"/>
          <c:showVal val="0"/>
          <c:showCatName val="0"/>
          <c:showSerName val="0"/>
          <c:showPercent val="0"/>
          <c:showBubbleSize val="0"/>
        </c:dLbls>
        <c:hiLowLines/>
        <c:marker val="1"/>
        <c:smooth val="0"/>
        <c:axId val="31699712"/>
        <c:axId val="31701632"/>
      </c:lineChart>
      <c:catAx>
        <c:axId val="31699712"/>
        <c:scaling>
          <c:orientation val="minMax"/>
        </c:scaling>
        <c:delete val="0"/>
        <c:axPos val="b"/>
        <c:title>
          <c:tx>
            <c:rich>
              <a:bodyPr/>
              <a:lstStyle/>
              <a:p>
                <a:pPr>
                  <a:defRPr/>
                </a:pPr>
                <a:r>
                  <a:rPr lang="en-US" sz="1200" baseline="0" dirty="0" smtClean="0"/>
                  <a:t>Incurred Year Month</a:t>
                </a:r>
                <a:endParaRPr lang="en-US" sz="1200" baseline="0" dirty="0"/>
              </a:p>
            </c:rich>
          </c:tx>
          <c:overlay val="0"/>
        </c:title>
        <c:numFmt formatCode="General" sourceLinked="1"/>
        <c:majorTickMark val="none"/>
        <c:minorTickMark val="none"/>
        <c:tickLblPos val="nextTo"/>
        <c:txPr>
          <a:bodyPr/>
          <a:lstStyle/>
          <a:p>
            <a:pPr>
              <a:defRPr sz="1000" baseline="0"/>
            </a:pPr>
            <a:endParaRPr lang="en-US"/>
          </a:p>
        </c:txPr>
        <c:crossAx val="31701632"/>
        <c:crosses val="autoZero"/>
        <c:auto val="1"/>
        <c:lblAlgn val="ctr"/>
        <c:lblOffset val="100"/>
        <c:noMultiLvlLbl val="0"/>
      </c:catAx>
      <c:valAx>
        <c:axId val="31701632"/>
        <c:scaling>
          <c:orientation val="minMax"/>
          <c:min val="5000"/>
        </c:scaling>
        <c:delete val="0"/>
        <c:axPos val="l"/>
        <c:majorGridlines/>
        <c:title>
          <c:tx>
            <c:rich>
              <a:bodyPr/>
              <a:lstStyle/>
              <a:p>
                <a:pPr>
                  <a:defRPr sz="1000" b="1" i="0" baseline="0">
                    <a:latin typeface="Arial" panose="020B0604020202020204" pitchFamily="34" charset="0"/>
                  </a:defRPr>
                </a:pPr>
                <a:r>
                  <a:rPr lang="en-US" sz="1000" b="1" i="0" baseline="0" dirty="0" smtClean="0">
                    <a:latin typeface="Arial" panose="020B0604020202020204" pitchFamily="34" charset="0"/>
                  </a:rPr>
                  <a:t>Count of Distinct Member Link EIDs</a:t>
                </a:r>
                <a:endParaRPr lang="en-US" sz="1000" b="1" i="0" baseline="0" dirty="0">
                  <a:latin typeface="Arial" panose="020B0604020202020204" pitchFamily="34" charset="0"/>
                </a:endParaRPr>
              </a:p>
            </c:rich>
          </c:tx>
          <c:overlay val="0"/>
        </c:title>
        <c:numFmt formatCode="_(* #,##0_);_(* \(#,##0\);_(* &quot;-&quot;??_);_(@_)" sourceLinked="1"/>
        <c:majorTickMark val="out"/>
        <c:minorTickMark val="none"/>
        <c:tickLblPos val="nextTo"/>
        <c:txPr>
          <a:bodyPr/>
          <a:lstStyle/>
          <a:p>
            <a:pPr>
              <a:defRPr sz="1100" baseline="0"/>
            </a:pPr>
            <a:endParaRPr lang="en-US"/>
          </a:p>
        </c:txPr>
        <c:crossAx val="31699712"/>
        <c:crosses val="autoZero"/>
        <c:crossBetween val="between"/>
        <c:majorUnit val="1000"/>
      </c:valAx>
    </c:plotArea>
    <c:legend>
      <c:legendPos val="t"/>
      <c:legendEntry>
        <c:idx val="0"/>
        <c:txPr>
          <a:bodyPr/>
          <a:lstStyle/>
          <a:p>
            <a:pPr>
              <a:defRPr baseline="0">
                <a:solidFill>
                  <a:schemeClr val="tx2"/>
                </a:solidFill>
              </a:defRPr>
            </a:pPr>
            <a:endParaRPr lang="en-US"/>
          </a:p>
        </c:txPr>
      </c:legendEntry>
      <c:legendEntry>
        <c:idx val="1"/>
        <c:txPr>
          <a:bodyPr/>
          <a:lstStyle/>
          <a:p>
            <a:pPr>
              <a:defRPr baseline="0">
                <a:solidFill>
                  <a:srgbClr val="C00000"/>
                </a:solidFill>
              </a:defRPr>
            </a:pPr>
            <a:endParaRPr lang="en-US"/>
          </a:p>
        </c:txPr>
      </c:legendEntry>
      <c:layout>
        <c:manualLayout>
          <c:xMode val="edge"/>
          <c:yMode val="edge"/>
          <c:x val="0.13001811023622051"/>
          <c:y val="0.20378028833352352"/>
          <c:w val="0.4066303149606299"/>
          <c:h val="6.704153828597511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aseline="0">
                <a:solidFill>
                  <a:srgbClr val="C00000"/>
                </a:solidFill>
              </a:defRPr>
            </a:pPr>
            <a:r>
              <a:rPr lang="en-US" sz="900" baseline="0" dirty="0" smtClean="0">
                <a:solidFill>
                  <a:srgbClr val="C00000"/>
                </a:solidFill>
              </a:rPr>
              <a:t>Figure1. CY2013 to 2017 Distinct Count of Massachusetts Pediatric Cases with PDD Comparison by Medicaid and Commercial Payer Type</a:t>
            </a:r>
            <a:endParaRPr lang="en-US" sz="900" baseline="0" dirty="0">
              <a:solidFill>
                <a:srgbClr val="C00000"/>
              </a:solidFill>
            </a:endParaRPr>
          </a:p>
        </c:rich>
      </c:tx>
      <c:layout>
        <c:manualLayout>
          <c:xMode val="edge"/>
          <c:yMode val="edge"/>
          <c:x val="0.16822639478235088"/>
          <c:y val="0.16054763424842164"/>
        </c:manualLayout>
      </c:layout>
      <c:overlay val="0"/>
    </c:title>
    <c:autoTitleDeleted val="0"/>
    <c:plotArea>
      <c:layout/>
      <c:lineChart>
        <c:grouping val="standard"/>
        <c:varyColors val="0"/>
        <c:ser>
          <c:idx val="0"/>
          <c:order val="0"/>
          <c:tx>
            <c:strRef>
              <c:f>Sheet1!$B$1</c:f>
              <c:strCache>
                <c:ptCount val="1"/>
                <c:pt idx="0">
                  <c:v>Commercial</c:v>
                </c:pt>
              </c:strCache>
            </c:strRef>
          </c:tx>
          <c:marker>
            <c:symbol val="none"/>
          </c:marker>
          <c:cat>
            <c:numRef>
              <c:f>Sheet1!$A$2:$A$61</c:f>
              <c:numCache>
                <c:formatCode>General</c:formatCode>
                <c:ptCount val="60"/>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numCache>
            </c:numRef>
          </c:cat>
          <c:val>
            <c:numRef>
              <c:f>Sheet1!$B$2:$B$61</c:f>
              <c:numCache>
                <c:formatCode>_(* #,##0_);_(* \(#,##0\);_(* "-"??_);_(@_)</c:formatCode>
                <c:ptCount val="60"/>
                <c:pt idx="0">
                  <c:v>7952</c:v>
                </c:pt>
                <c:pt idx="1">
                  <c:v>7610</c:v>
                </c:pt>
                <c:pt idx="2">
                  <c:v>8172</c:v>
                </c:pt>
                <c:pt idx="3">
                  <c:v>8317</c:v>
                </c:pt>
                <c:pt idx="4">
                  <c:v>8511</c:v>
                </c:pt>
                <c:pt idx="5">
                  <c:v>8416</c:v>
                </c:pt>
                <c:pt idx="6">
                  <c:v>8094</c:v>
                </c:pt>
                <c:pt idx="7">
                  <c:v>8253</c:v>
                </c:pt>
                <c:pt idx="8">
                  <c:v>8413</c:v>
                </c:pt>
                <c:pt idx="9">
                  <c:v>8864</c:v>
                </c:pt>
                <c:pt idx="10">
                  <c:v>8634</c:v>
                </c:pt>
                <c:pt idx="11">
                  <c:v>8375</c:v>
                </c:pt>
                <c:pt idx="12">
                  <c:v>8890</c:v>
                </c:pt>
                <c:pt idx="13">
                  <c:v>8555</c:v>
                </c:pt>
                <c:pt idx="14">
                  <c:v>9364</c:v>
                </c:pt>
                <c:pt idx="15">
                  <c:v>9428</c:v>
                </c:pt>
                <c:pt idx="16">
                  <c:v>9443</c:v>
                </c:pt>
                <c:pt idx="17">
                  <c:v>9505</c:v>
                </c:pt>
                <c:pt idx="18">
                  <c:v>9132</c:v>
                </c:pt>
                <c:pt idx="19">
                  <c:v>8911</c:v>
                </c:pt>
                <c:pt idx="20">
                  <c:v>9449</c:v>
                </c:pt>
                <c:pt idx="21">
                  <c:v>9733</c:v>
                </c:pt>
                <c:pt idx="22">
                  <c:v>9188</c:v>
                </c:pt>
                <c:pt idx="23">
                  <c:v>9175</c:v>
                </c:pt>
                <c:pt idx="24">
                  <c:v>8958</c:v>
                </c:pt>
                <c:pt idx="25">
                  <c:v>8715</c:v>
                </c:pt>
                <c:pt idx="26">
                  <c:v>9776</c:v>
                </c:pt>
                <c:pt idx="27">
                  <c:v>9782</c:v>
                </c:pt>
                <c:pt idx="28">
                  <c:v>9548</c:v>
                </c:pt>
                <c:pt idx="29">
                  <c:v>9731</c:v>
                </c:pt>
                <c:pt idx="30">
                  <c:v>9414</c:v>
                </c:pt>
                <c:pt idx="31">
                  <c:v>9335</c:v>
                </c:pt>
                <c:pt idx="32">
                  <c:v>9560</c:v>
                </c:pt>
                <c:pt idx="33">
                  <c:v>9960</c:v>
                </c:pt>
                <c:pt idx="34">
                  <c:v>9671</c:v>
                </c:pt>
                <c:pt idx="35">
                  <c:v>9335</c:v>
                </c:pt>
                <c:pt idx="36">
                  <c:v>7783</c:v>
                </c:pt>
                <c:pt idx="37">
                  <c:v>6369</c:v>
                </c:pt>
                <c:pt idx="38">
                  <c:v>6777</c:v>
                </c:pt>
                <c:pt idx="39">
                  <c:v>6386</c:v>
                </c:pt>
                <c:pt idx="40">
                  <c:v>6556</c:v>
                </c:pt>
                <c:pt idx="41">
                  <c:v>6582</c:v>
                </c:pt>
                <c:pt idx="42">
                  <c:v>6087</c:v>
                </c:pt>
                <c:pt idx="43">
                  <c:v>6591</c:v>
                </c:pt>
                <c:pt idx="44">
                  <c:v>6440</c:v>
                </c:pt>
                <c:pt idx="45">
                  <c:v>6555</c:v>
                </c:pt>
                <c:pt idx="46">
                  <c:v>6716</c:v>
                </c:pt>
                <c:pt idx="47">
                  <c:v>6546</c:v>
                </c:pt>
                <c:pt idx="48">
                  <c:v>6692</c:v>
                </c:pt>
                <c:pt idx="49">
                  <c:v>6419</c:v>
                </c:pt>
                <c:pt idx="50">
                  <c:v>6933</c:v>
                </c:pt>
                <c:pt idx="51">
                  <c:v>6782</c:v>
                </c:pt>
                <c:pt idx="52">
                  <c:v>7039</c:v>
                </c:pt>
                <c:pt idx="53">
                  <c:v>7000</c:v>
                </c:pt>
                <c:pt idx="54">
                  <c:v>6472</c:v>
                </c:pt>
                <c:pt idx="55">
                  <c:v>6896</c:v>
                </c:pt>
                <c:pt idx="56">
                  <c:v>6759</c:v>
                </c:pt>
                <c:pt idx="57">
                  <c:v>6875</c:v>
                </c:pt>
                <c:pt idx="58">
                  <c:v>6986</c:v>
                </c:pt>
                <c:pt idx="59">
                  <c:v>6718</c:v>
                </c:pt>
              </c:numCache>
            </c:numRef>
          </c:val>
          <c:smooth val="0"/>
        </c:ser>
        <c:ser>
          <c:idx val="1"/>
          <c:order val="1"/>
          <c:tx>
            <c:strRef>
              <c:f>Sheet1!$C$1</c:f>
              <c:strCache>
                <c:ptCount val="1"/>
                <c:pt idx="0">
                  <c:v>Medicaid</c:v>
                </c:pt>
              </c:strCache>
            </c:strRef>
          </c:tx>
          <c:marker>
            <c:symbol val="none"/>
          </c:marker>
          <c:cat>
            <c:numRef>
              <c:f>Sheet1!$A$2:$A$61</c:f>
              <c:numCache>
                <c:formatCode>General</c:formatCode>
                <c:ptCount val="60"/>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numCache>
            </c:numRef>
          </c:cat>
          <c:val>
            <c:numRef>
              <c:f>Sheet1!$C$2:$C$61</c:f>
              <c:numCache>
                <c:formatCode>_(* #,##0_);_(* \(#,##0\);_(* "-"??_);_(@_)</c:formatCode>
                <c:ptCount val="60"/>
                <c:pt idx="0">
                  <c:v>7617</c:v>
                </c:pt>
                <c:pt idx="1">
                  <c:v>7489</c:v>
                </c:pt>
                <c:pt idx="2">
                  <c:v>7866</c:v>
                </c:pt>
                <c:pt idx="3">
                  <c:v>8090</c:v>
                </c:pt>
                <c:pt idx="4">
                  <c:v>8213</c:v>
                </c:pt>
                <c:pt idx="5">
                  <c:v>7965</c:v>
                </c:pt>
                <c:pt idx="6">
                  <c:v>7864</c:v>
                </c:pt>
                <c:pt idx="7">
                  <c:v>7939</c:v>
                </c:pt>
                <c:pt idx="8">
                  <c:v>8165</c:v>
                </c:pt>
                <c:pt idx="9">
                  <c:v>8543</c:v>
                </c:pt>
                <c:pt idx="10">
                  <c:v>8251</c:v>
                </c:pt>
                <c:pt idx="11">
                  <c:v>8045</c:v>
                </c:pt>
                <c:pt idx="12">
                  <c:v>8518</c:v>
                </c:pt>
                <c:pt idx="13">
                  <c:v>8387</c:v>
                </c:pt>
                <c:pt idx="14">
                  <c:v>8829</c:v>
                </c:pt>
                <c:pt idx="15">
                  <c:v>9549</c:v>
                </c:pt>
                <c:pt idx="16">
                  <c:v>8887</c:v>
                </c:pt>
                <c:pt idx="17">
                  <c:v>8900</c:v>
                </c:pt>
                <c:pt idx="18">
                  <c:v>8861</c:v>
                </c:pt>
                <c:pt idx="19">
                  <c:v>8753</c:v>
                </c:pt>
                <c:pt idx="20">
                  <c:v>9203</c:v>
                </c:pt>
                <c:pt idx="21">
                  <c:v>9379</c:v>
                </c:pt>
                <c:pt idx="22">
                  <c:v>9106</c:v>
                </c:pt>
                <c:pt idx="23">
                  <c:v>9042</c:v>
                </c:pt>
                <c:pt idx="24">
                  <c:v>9064</c:v>
                </c:pt>
                <c:pt idx="25">
                  <c:v>8724</c:v>
                </c:pt>
                <c:pt idx="26">
                  <c:v>9696</c:v>
                </c:pt>
                <c:pt idx="27">
                  <c:v>9702</c:v>
                </c:pt>
                <c:pt idx="28">
                  <c:v>9572</c:v>
                </c:pt>
                <c:pt idx="29">
                  <c:v>9750</c:v>
                </c:pt>
                <c:pt idx="30">
                  <c:v>9617</c:v>
                </c:pt>
                <c:pt idx="31">
                  <c:v>9628</c:v>
                </c:pt>
                <c:pt idx="32">
                  <c:v>9923</c:v>
                </c:pt>
                <c:pt idx="33">
                  <c:v>9818</c:v>
                </c:pt>
                <c:pt idx="34">
                  <c:v>9850</c:v>
                </c:pt>
                <c:pt idx="35">
                  <c:v>10020</c:v>
                </c:pt>
                <c:pt idx="36">
                  <c:v>10330</c:v>
                </c:pt>
                <c:pt idx="37">
                  <c:v>10270</c:v>
                </c:pt>
                <c:pt idx="38">
                  <c:v>10925</c:v>
                </c:pt>
                <c:pt idx="39">
                  <c:v>10767</c:v>
                </c:pt>
                <c:pt idx="40">
                  <c:v>11072</c:v>
                </c:pt>
                <c:pt idx="41">
                  <c:v>11063</c:v>
                </c:pt>
                <c:pt idx="42">
                  <c:v>10092</c:v>
                </c:pt>
                <c:pt idx="43">
                  <c:v>10719</c:v>
                </c:pt>
                <c:pt idx="44">
                  <c:v>11325</c:v>
                </c:pt>
                <c:pt idx="45">
                  <c:v>11425</c:v>
                </c:pt>
                <c:pt idx="46">
                  <c:v>11476</c:v>
                </c:pt>
                <c:pt idx="47">
                  <c:v>11121</c:v>
                </c:pt>
                <c:pt idx="48">
                  <c:v>11862</c:v>
                </c:pt>
                <c:pt idx="49">
                  <c:v>11410</c:v>
                </c:pt>
                <c:pt idx="50">
                  <c:v>12060</c:v>
                </c:pt>
                <c:pt idx="51">
                  <c:v>12095</c:v>
                </c:pt>
                <c:pt idx="52">
                  <c:v>12751</c:v>
                </c:pt>
                <c:pt idx="53">
                  <c:v>12817</c:v>
                </c:pt>
                <c:pt idx="54">
                  <c:v>12136</c:v>
                </c:pt>
                <c:pt idx="55">
                  <c:v>12663</c:v>
                </c:pt>
                <c:pt idx="56">
                  <c:v>12963</c:v>
                </c:pt>
                <c:pt idx="57">
                  <c:v>13388</c:v>
                </c:pt>
                <c:pt idx="58">
                  <c:v>13025</c:v>
                </c:pt>
                <c:pt idx="59">
                  <c:v>12697</c:v>
                </c:pt>
              </c:numCache>
            </c:numRef>
          </c:val>
          <c:smooth val="0"/>
        </c:ser>
        <c:dLbls>
          <c:showLegendKey val="0"/>
          <c:showVal val="0"/>
          <c:showCatName val="0"/>
          <c:showSerName val="0"/>
          <c:showPercent val="0"/>
          <c:showBubbleSize val="0"/>
        </c:dLbls>
        <c:hiLowLines/>
        <c:marker val="1"/>
        <c:smooth val="0"/>
        <c:axId val="33626752"/>
        <c:axId val="33641216"/>
      </c:lineChart>
      <c:catAx>
        <c:axId val="33626752"/>
        <c:scaling>
          <c:orientation val="minMax"/>
        </c:scaling>
        <c:delete val="0"/>
        <c:axPos val="b"/>
        <c:title>
          <c:tx>
            <c:rich>
              <a:bodyPr/>
              <a:lstStyle/>
              <a:p>
                <a:pPr>
                  <a:defRPr sz="700" baseline="0"/>
                </a:pPr>
                <a:r>
                  <a:rPr lang="en-US" sz="700" baseline="0" dirty="0" smtClean="0"/>
                  <a:t>Incurred Year Month</a:t>
                </a:r>
                <a:endParaRPr lang="en-US" sz="700" baseline="0" dirty="0"/>
              </a:p>
            </c:rich>
          </c:tx>
          <c:overlay val="0"/>
        </c:title>
        <c:numFmt formatCode="General" sourceLinked="1"/>
        <c:majorTickMark val="none"/>
        <c:minorTickMark val="none"/>
        <c:tickLblPos val="nextTo"/>
        <c:txPr>
          <a:bodyPr/>
          <a:lstStyle/>
          <a:p>
            <a:pPr>
              <a:defRPr sz="700" baseline="0"/>
            </a:pPr>
            <a:endParaRPr lang="en-US"/>
          </a:p>
        </c:txPr>
        <c:crossAx val="33641216"/>
        <c:crosses val="autoZero"/>
        <c:auto val="1"/>
        <c:lblAlgn val="ctr"/>
        <c:lblOffset val="100"/>
        <c:noMultiLvlLbl val="0"/>
      </c:catAx>
      <c:valAx>
        <c:axId val="33641216"/>
        <c:scaling>
          <c:orientation val="minMax"/>
          <c:min val="5000"/>
        </c:scaling>
        <c:delete val="0"/>
        <c:axPos val="l"/>
        <c:majorGridlines/>
        <c:title>
          <c:tx>
            <c:rich>
              <a:bodyPr/>
              <a:lstStyle/>
              <a:p>
                <a:pPr>
                  <a:defRPr sz="800" b="1" i="0" baseline="0">
                    <a:latin typeface="Arial" panose="020B0604020202020204" pitchFamily="34" charset="0"/>
                  </a:defRPr>
                </a:pPr>
                <a:r>
                  <a:rPr lang="en-US" sz="800" b="1" i="0" baseline="0" dirty="0" smtClean="0">
                    <a:latin typeface="Arial" panose="020B0604020202020204" pitchFamily="34" charset="0"/>
                  </a:rPr>
                  <a:t>Count of Distinct Member Link EIDs</a:t>
                </a:r>
                <a:endParaRPr lang="en-US" sz="800" b="1" i="0" baseline="0" dirty="0">
                  <a:latin typeface="Arial" panose="020B0604020202020204" pitchFamily="34" charset="0"/>
                </a:endParaRPr>
              </a:p>
            </c:rich>
          </c:tx>
          <c:overlay val="0"/>
        </c:title>
        <c:numFmt formatCode="_(* #,##0_);_(* \(#,##0\);_(* &quot;-&quot;??_);_(@_)" sourceLinked="1"/>
        <c:majorTickMark val="out"/>
        <c:minorTickMark val="none"/>
        <c:tickLblPos val="nextTo"/>
        <c:txPr>
          <a:bodyPr/>
          <a:lstStyle/>
          <a:p>
            <a:pPr>
              <a:defRPr sz="700" baseline="0"/>
            </a:pPr>
            <a:endParaRPr lang="en-US"/>
          </a:p>
        </c:txPr>
        <c:crossAx val="33626752"/>
        <c:crosses val="autoZero"/>
        <c:crossBetween val="between"/>
        <c:majorUnit val="1000"/>
      </c:valAx>
    </c:plotArea>
    <c:legend>
      <c:legendPos val="t"/>
      <c:legendEntry>
        <c:idx val="0"/>
        <c:txPr>
          <a:bodyPr/>
          <a:lstStyle/>
          <a:p>
            <a:pPr>
              <a:defRPr sz="900" baseline="0">
                <a:solidFill>
                  <a:schemeClr val="tx2"/>
                </a:solidFill>
              </a:defRPr>
            </a:pPr>
            <a:endParaRPr lang="en-US"/>
          </a:p>
        </c:txPr>
      </c:legendEntry>
      <c:legendEntry>
        <c:idx val="1"/>
        <c:txPr>
          <a:bodyPr/>
          <a:lstStyle/>
          <a:p>
            <a:pPr>
              <a:defRPr sz="900" baseline="0">
                <a:solidFill>
                  <a:srgbClr val="C00000"/>
                </a:solidFill>
              </a:defRPr>
            </a:pPr>
            <a:endParaRPr lang="en-US"/>
          </a:p>
        </c:txPr>
      </c:legendEntry>
      <c:layout>
        <c:manualLayout>
          <c:xMode val="edge"/>
          <c:yMode val="edge"/>
          <c:x val="0.19816375820349105"/>
          <c:y val="0.31451027463030534"/>
          <c:w val="0.4066303149606299"/>
          <c:h val="6.7041538285975116E-2"/>
        </c:manualLayout>
      </c:layout>
      <c:overlay val="0"/>
      <c:txPr>
        <a:bodyPr/>
        <a:lstStyle/>
        <a:p>
          <a:pPr>
            <a:defRPr sz="9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Commercial</c:v>
                </c:pt>
              </c:strCache>
            </c:strRef>
          </c:tx>
          <c:marker>
            <c:symbol val="none"/>
          </c:marker>
          <c:cat>
            <c:numRef>
              <c:f>Sheet1!$A$2:$A$61</c:f>
              <c:numCache>
                <c:formatCode>General</c:formatCode>
                <c:ptCount val="60"/>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numCache>
            </c:numRef>
          </c:cat>
          <c:val>
            <c:numRef>
              <c:f>Sheet1!$B$2:$B$61</c:f>
              <c:numCache>
                <c:formatCode>General</c:formatCode>
                <c:ptCount val="60"/>
                <c:pt idx="0">
                  <c:v>405467</c:v>
                </c:pt>
                <c:pt idx="1">
                  <c:v>319961</c:v>
                </c:pt>
                <c:pt idx="2">
                  <c:v>353374</c:v>
                </c:pt>
                <c:pt idx="3">
                  <c:v>347056</c:v>
                </c:pt>
                <c:pt idx="4">
                  <c:v>356265</c:v>
                </c:pt>
                <c:pt idx="5">
                  <c:v>343127</c:v>
                </c:pt>
                <c:pt idx="6">
                  <c:v>347701</c:v>
                </c:pt>
                <c:pt idx="7">
                  <c:v>366844</c:v>
                </c:pt>
                <c:pt idx="8">
                  <c:v>348676</c:v>
                </c:pt>
                <c:pt idx="9">
                  <c:v>415539</c:v>
                </c:pt>
                <c:pt idx="10">
                  <c:v>374456</c:v>
                </c:pt>
                <c:pt idx="11">
                  <c:v>350989</c:v>
                </c:pt>
                <c:pt idx="12">
                  <c:v>354729</c:v>
                </c:pt>
                <c:pt idx="13">
                  <c:v>312109</c:v>
                </c:pt>
                <c:pt idx="14">
                  <c:v>351891</c:v>
                </c:pt>
                <c:pt idx="15">
                  <c:v>343016</c:v>
                </c:pt>
                <c:pt idx="16">
                  <c:v>350129</c:v>
                </c:pt>
                <c:pt idx="17">
                  <c:v>350373</c:v>
                </c:pt>
                <c:pt idx="18">
                  <c:v>338431</c:v>
                </c:pt>
                <c:pt idx="19">
                  <c:v>350098</c:v>
                </c:pt>
                <c:pt idx="20">
                  <c:v>348962</c:v>
                </c:pt>
                <c:pt idx="21">
                  <c:v>409864</c:v>
                </c:pt>
                <c:pt idx="22">
                  <c:v>367745</c:v>
                </c:pt>
                <c:pt idx="23">
                  <c:v>362747</c:v>
                </c:pt>
                <c:pt idx="24">
                  <c:v>342826</c:v>
                </c:pt>
                <c:pt idx="25">
                  <c:v>291354</c:v>
                </c:pt>
                <c:pt idx="26">
                  <c:v>354725</c:v>
                </c:pt>
                <c:pt idx="27">
                  <c:v>335819</c:v>
                </c:pt>
                <c:pt idx="28">
                  <c:v>330397</c:v>
                </c:pt>
                <c:pt idx="29">
                  <c:v>339193</c:v>
                </c:pt>
                <c:pt idx="30">
                  <c:v>327759</c:v>
                </c:pt>
                <c:pt idx="31">
                  <c:v>344935</c:v>
                </c:pt>
                <c:pt idx="32">
                  <c:v>330670</c:v>
                </c:pt>
                <c:pt idx="33">
                  <c:v>385712</c:v>
                </c:pt>
                <c:pt idx="34">
                  <c:v>368602</c:v>
                </c:pt>
                <c:pt idx="35">
                  <c:v>344792</c:v>
                </c:pt>
                <c:pt idx="36">
                  <c:v>285695</c:v>
                </c:pt>
                <c:pt idx="37">
                  <c:v>218972</c:v>
                </c:pt>
                <c:pt idx="38">
                  <c:v>240804</c:v>
                </c:pt>
                <c:pt idx="39">
                  <c:v>203433</c:v>
                </c:pt>
                <c:pt idx="40">
                  <c:v>213101</c:v>
                </c:pt>
                <c:pt idx="41">
                  <c:v>213134</c:v>
                </c:pt>
                <c:pt idx="42">
                  <c:v>191548</c:v>
                </c:pt>
                <c:pt idx="43">
                  <c:v>227193</c:v>
                </c:pt>
                <c:pt idx="44">
                  <c:v>210167</c:v>
                </c:pt>
                <c:pt idx="45">
                  <c:v>230835</c:v>
                </c:pt>
                <c:pt idx="46">
                  <c:v>227999</c:v>
                </c:pt>
                <c:pt idx="47">
                  <c:v>217254</c:v>
                </c:pt>
                <c:pt idx="48">
                  <c:v>217084</c:v>
                </c:pt>
                <c:pt idx="49">
                  <c:v>193724</c:v>
                </c:pt>
                <c:pt idx="50">
                  <c:v>216666</c:v>
                </c:pt>
                <c:pt idx="51">
                  <c:v>197261</c:v>
                </c:pt>
                <c:pt idx="52">
                  <c:v>213378</c:v>
                </c:pt>
                <c:pt idx="53">
                  <c:v>205394</c:v>
                </c:pt>
                <c:pt idx="54">
                  <c:v>180466</c:v>
                </c:pt>
                <c:pt idx="55">
                  <c:v>211413</c:v>
                </c:pt>
                <c:pt idx="56">
                  <c:v>189505</c:v>
                </c:pt>
                <c:pt idx="57">
                  <c:v>217826</c:v>
                </c:pt>
                <c:pt idx="58">
                  <c:v>218849</c:v>
                </c:pt>
                <c:pt idx="59">
                  <c:v>209043</c:v>
                </c:pt>
              </c:numCache>
            </c:numRef>
          </c:val>
          <c:smooth val="0"/>
        </c:ser>
        <c:ser>
          <c:idx val="1"/>
          <c:order val="1"/>
          <c:tx>
            <c:strRef>
              <c:f>Sheet1!$C$1</c:f>
              <c:strCache>
                <c:ptCount val="1"/>
                <c:pt idx="0">
                  <c:v>Medicaid</c:v>
                </c:pt>
              </c:strCache>
            </c:strRef>
          </c:tx>
          <c:marker>
            <c:symbol val="none"/>
          </c:marker>
          <c:cat>
            <c:numRef>
              <c:f>Sheet1!$A$2:$A$61</c:f>
              <c:numCache>
                <c:formatCode>General</c:formatCode>
                <c:ptCount val="60"/>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numCache>
            </c:numRef>
          </c:cat>
          <c:val>
            <c:numRef>
              <c:f>Sheet1!$C$2:$C$61</c:f>
              <c:numCache>
                <c:formatCode>General</c:formatCode>
                <c:ptCount val="60"/>
                <c:pt idx="0">
                  <c:v>254765</c:v>
                </c:pt>
                <c:pt idx="1">
                  <c:v>216816</c:v>
                </c:pt>
                <c:pt idx="2">
                  <c:v>235372</c:v>
                </c:pt>
                <c:pt idx="3">
                  <c:v>237082</c:v>
                </c:pt>
                <c:pt idx="4">
                  <c:v>236823</c:v>
                </c:pt>
                <c:pt idx="5">
                  <c:v>217196</c:v>
                </c:pt>
                <c:pt idx="6">
                  <c:v>210856</c:v>
                </c:pt>
                <c:pt idx="7">
                  <c:v>214107</c:v>
                </c:pt>
                <c:pt idx="8">
                  <c:v>231606</c:v>
                </c:pt>
                <c:pt idx="9">
                  <c:v>250406</c:v>
                </c:pt>
                <c:pt idx="10">
                  <c:v>232102</c:v>
                </c:pt>
                <c:pt idx="11">
                  <c:v>224071</c:v>
                </c:pt>
                <c:pt idx="12">
                  <c:v>239213</c:v>
                </c:pt>
                <c:pt idx="13">
                  <c:v>223588</c:v>
                </c:pt>
                <c:pt idx="14">
                  <c:v>252346</c:v>
                </c:pt>
                <c:pt idx="15">
                  <c:v>251874</c:v>
                </c:pt>
                <c:pt idx="16">
                  <c:v>252262</c:v>
                </c:pt>
                <c:pt idx="17">
                  <c:v>241960</c:v>
                </c:pt>
                <c:pt idx="18">
                  <c:v>229300</c:v>
                </c:pt>
                <c:pt idx="19">
                  <c:v>230992</c:v>
                </c:pt>
                <c:pt idx="20">
                  <c:v>266003</c:v>
                </c:pt>
                <c:pt idx="21">
                  <c:v>279585</c:v>
                </c:pt>
                <c:pt idx="22">
                  <c:v>256650</c:v>
                </c:pt>
                <c:pt idx="23">
                  <c:v>260527</c:v>
                </c:pt>
                <c:pt idx="24">
                  <c:v>255267</c:v>
                </c:pt>
                <c:pt idx="25">
                  <c:v>221543</c:v>
                </c:pt>
                <c:pt idx="26">
                  <c:v>268694</c:v>
                </c:pt>
                <c:pt idx="27">
                  <c:v>257376</c:v>
                </c:pt>
                <c:pt idx="28">
                  <c:v>247708</c:v>
                </c:pt>
                <c:pt idx="29">
                  <c:v>246009</c:v>
                </c:pt>
                <c:pt idx="30">
                  <c:v>227421</c:v>
                </c:pt>
                <c:pt idx="31">
                  <c:v>230726</c:v>
                </c:pt>
                <c:pt idx="32">
                  <c:v>255158</c:v>
                </c:pt>
                <c:pt idx="33">
                  <c:v>269346</c:v>
                </c:pt>
                <c:pt idx="34">
                  <c:v>256768</c:v>
                </c:pt>
                <c:pt idx="35">
                  <c:v>256060</c:v>
                </c:pt>
                <c:pt idx="36">
                  <c:v>260708</c:v>
                </c:pt>
                <c:pt idx="37">
                  <c:v>253653</c:v>
                </c:pt>
                <c:pt idx="38">
                  <c:v>280880</c:v>
                </c:pt>
                <c:pt idx="39">
                  <c:v>253785</c:v>
                </c:pt>
                <c:pt idx="40">
                  <c:v>262795</c:v>
                </c:pt>
                <c:pt idx="41">
                  <c:v>251798</c:v>
                </c:pt>
                <c:pt idx="42">
                  <c:v>220945</c:v>
                </c:pt>
                <c:pt idx="43">
                  <c:v>247186</c:v>
                </c:pt>
                <c:pt idx="44">
                  <c:v>264595</c:v>
                </c:pt>
                <c:pt idx="45">
                  <c:v>270251</c:v>
                </c:pt>
                <c:pt idx="46">
                  <c:v>265129</c:v>
                </c:pt>
                <c:pt idx="47">
                  <c:v>257339</c:v>
                </c:pt>
                <c:pt idx="48">
                  <c:v>269148</c:v>
                </c:pt>
                <c:pt idx="49">
                  <c:v>248631</c:v>
                </c:pt>
                <c:pt idx="50">
                  <c:v>270483</c:v>
                </c:pt>
                <c:pt idx="51">
                  <c:v>255951</c:v>
                </c:pt>
                <c:pt idx="52">
                  <c:v>270266</c:v>
                </c:pt>
                <c:pt idx="53">
                  <c:v>254288</c:v>
                </c:pt>
                <c:pt idx="54">
                  <c:v>225680</c:v>
                </c:pt>
                <c:pt idx="55">
                  <c:v>247863</c:v>
                </c:pt>
                <c:pt idx="56">
                  <c:v>258421</c:v>
                </c:pt>
                <c:pt idx="57">
                  <c:v>275842</c:v>
                </c:pt>
                <c:pt idx="58">
                  <c:v>272908</c:v>
                </c:pt>
                <c:pt idx="59">
                  <c:v>264475</c:v>
                </c:pt>
              </c:numCache>
            </c:numRef>
          </c:val>
          <c:smooth val="0"/>
        </c:ser>
        <c:dLbls>
          <c:showLegendKey val="0"/>
          <c:showVal val="0"/>
          <c:showCatName val="0"/>
          <c:showSerName val="0"/>
          <c:showPercent val="0"/>
          <c:showBubbleSize val="0"/>
        </c:dLbls>
        <c:hiLowLines/>
        <c:marker val="1"/>
        <c:smooth val="0"/>
        <c:axId val="33950720"/>
        <c:axId val="33952896"/>
      </c:lineChart>
      <c:catAx>
        <c:axId val="33950720"/>
        <c:scaling>
          <c:orientation val="minMax"/>
        </c:scaling>
        <c:delete val="0"/>
        <c:axPos val="b"/>
        <c:title>
          <c:tx>
            <c:rich>
              <a:bodyPr/>
              <a:lstStyle/>
              <a:p>
                <a:pPr>
                  <a:defRPr sz="700" baseline="0"/>
                </a:pPr>
                <a:r>
                  <a:rPr lang="en-US" sz="700" baseline="0" dirty="0" smtClean="0"/>
                  <a:t>Incurred Year Month</a:t>
                </a:r>
                <a:endParaRPr lang="en-US" sz="700" baseline="0" dirty="0"/>
              </a:p>
            </c:rich>
          </c:tx>
          <c:overlay val="0"/>
        </c:title>
        <c:numFmt formatCode="General" sourceLinked="1"/>
        <c:majorTickMark val="none"/>
        <c:minorTickMark val="none"/>
        <c:tickLblPos val="nextTo"/>
        <c:txPr>
          <a:bodyPr/>
          <a:lstStyle/>
          <a:p>
            <a:pPr>
              <a:defRPr sz="700" baseline="0"/>
            </a:pPr>
            <a:endParaRPr lang="en-US"/>
          </a:p>
        </c:txPr>
        <c:crossAx val="33952896"/>
        <c:crosses val="autoZero"/>
        <c:auto val="1"/>
        <c:lblAlgn val="ctr"/>
        <c:lblOffset val="100"/>
        <c:noMultiLvlLbl val="0"/>
      </c:catAx>
      <c:valAx>
        <c:axId val="33952896"/>
        <c:scaling>
          <c:orientation val="minMax"/>
          <c:max val="500000"/>
          <c:min val="160000"/>
        </c:scaling>
        <c:delete val="0"/>
        <c:axPos val="l"/>
        <c:majorGridlines/>
        <c:title>
          <c:tx>
            <c:rich>
              <a:bodyPr/>
              <a:lstStyle/>
              <a:p>
                <a:pPr>
                  <a:defRPr sz="800" b="1" i="0" baseline="0">
                    <a:latin typeface="Arial" panose="020B0604020202020204" pitchFamily="34" charset="0"/>
                  </a:defRPr>
                </a:pPr>
                <a:r>
                  <a:rPr lang="en-US" sz="800" b="1" i="0" baseline="0" dirty="0" smtClean="0">
                    <a:latin typeface="Arial" panose="020B0604020202020204" pitchFamily="34" charset="0"/>
                  </a:rPr>
                  <a:t>Count of Distinct Member Link EIDs</a:t>
                </a:r>
                <a:endParaRPr lang="en-US" sz="800" b="1" i="0" baseline="0" dirty="0">
                  <a:latin typeface="Arial" panose="020B0604020202020204" pitchFamily="34" charset="0"/>
                </a:endParaRPr>
              </a:p>
            </c:rich>
          </c:tx>
          <c:overlay val="0"/>
        </c:title>
        <c:numFmt formatCode="#,##0" sourceLinked="0"/>
        <c:majorTickMark val="out"/>
        <c:minorTickMark val="none"/>
        <c:tickLblPos val="nextTo"/>
        <c:txPr>
          <a:bodyPr/>
          <a:lstStyle/>
          <a:p>
            <a:pPr>
              <a:defRPr sz="700" baseline="0"/>
            </a:pPr>
            <a:endParaRPr lang="en-US"/>
          </a:p>
        </c:txPr>
        <c:crossAx val="33950720"/>
        <c:crosses val="autoZero"/>
        <c:crossBetween val="between"/>
        <c:majorUnit val="35000"/>
      </c:valAx>
    </c:plotArea>
    <c:legend>
      <c:legendPos val="t"/>
      <c:legendEntry>
        <c:idx val="0"/>
        <c:txPr>
          <a:bodyPr/>
          <a:lstStyle/>
          <a:p>
            <a:pPr>
              <a:defRPr sz="900" baseline="0">
                <a:solidFill>
                  <a:schemeClr val="tx2"/>
                </a:solidFill>
              </a:defRPr>
            </a:pPr>
            <a:endParaRPr lang="en-US"/>
          </a:p>
        </c:txPr>
      </c:legendEntry>
      <c:legendEntry>
        <c:idx val="1"/>
        <c:txPr>
          <a:bodyPr/>
          <a:lstStyle/>
          <a:p>
            <a:pPr>
              <a:defRPr sz="900" baseline="0">
                <a:solidFill>
                  <a:srgbClr val="C00000"/>
                </a:solidFill>
              </a:defRPr>
            </a:pPr>
            <a:endParaRPr lang="en-US"/>
          </a:p>
        </c:txPr>
      </c:legendEntry>
      <c:layout>
        <c:manualLayout>
          <c:xMode val="edge"/>
          <c:yMode val="edge"/>
          <c:x val="0.19816375820349105"/>
          <c:y val="0.20906151154182651"/>
          <c:w val="0.4066303149606299"/>
          <c:h val="6.7041538285975116E-2"/>
        </c:manualLayout>
      </c:layout>
      <c:overlay val="0"/>
      <c:txPr>
        <a:bodyPr/>
        <a:lstStyle/>
        <a:p>
          <a:pPr>
            <a:defRPr sz="9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aseline="0">
                <a:solidFill>
                  <a:srgbClr val="C00000"/>
                </a:solidFill>
              </a:defRPr>
            </a:pPr>
            <a:r>
              <a:rPr lang="en-US" sz="900" baseline="0" dirty="0" smtClean="0">
                <a:solidFill>
                  <a:srgbClr val="C00000"/>
                </a:solidFill>
              </a:rPr>
              <a:t>Figure 3. CY2013 to 2017 Massachusetts Pediatric PDD Rate per 1,000 Comparison by Medical and Commercial Payer Type</a:t>
            </a:r>
            <a:endParaRPr lang="en-US" sz="900" baseline="0" dirty="0">
              <a:solidFill>
                <a:srgbClr val="C00000"/>
              </a:solidFill>
            </a:endParaRPr>
          </a:p>
        </c:rich>
      </c:tx>
      <c:layout>
        <c:manualLayout>
          <c:xMode val="edge"/>
          <c:yMode val="edge"/>
          <c:x val="0.16822639478235088"/>
          <c:y val="0.16054763424842164"/>
        </c:manualLayout>
      </c:layout>
      <c:overlay val="0"/>
    </c:title>
    <c:autoTitleDeleted val="0"/>
    <c:plotArea>
      <c:layout/>
      <c:lineChart>
        <c:grouping val="standard"/>
        <c:varyColors val="0"/>
        <c:ser>
          <c:idx val="0"/>
          <c:order val="0"/>
          <c:tx>
            <c:strRef>
              <c:f>Sheet1!$B$1</c:f>
              <c:strCache>
                <c:ptCount val="1"/>
                <c:pt idx="0">
                  <c:v>Commercial</c:v>
                </c:pt>
              </c:strCache>
            </c:strRef>
          </c:tx>
          <c:marker>
            <c:symbol val="none"/>
          </c:marker>
          <c:cat>
            <c:numRef>
              <c:f>Sheet1!$A$2:$A$61</c:f>
              <c:numCache>
                <c:formatCode>General</c:formatCode>
                <c:ptCount val="60"/>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numCache>
            </c:numRef>
          </c:cat>
          <c:val>
            <c:numRef>
              <c:f>Sheet1!$B$2:$B$61</c:f>
              <c:numCache>
                <c:formatCode>General</c:formatCode>
                <c:ptCount val="60"/>
                <c:pt idx="0">
                  <c:v>19.61195</c:v>
                </c:pt>
                <c:pt idx="1">
                  <c:v>23.78415</c:v>
                </c:pt>
                <c:pt idx="2">
                  <c:v>23.125640000000001</c:v>
                </c:pt>
                <c:pt idx="3">
                  <c:v>23.96443</c:v>
                </c:pt>
                <c:pt idx="4">
                  <c:v>23.889520000000001</c:v>
                </c:pt>
                <c:pt idx="5">
                  <c:v>24.527360000000002</c:v>
                </c:pt>
                <c:pt idx="6">
                  <c:v>23.27862</c:v>
                </c:pt>
                <c:pt idx="7">
                  <c:v>22.497299999999999</c:v>
                </c:pt>
                <c:pt idx="8">
                  <c:v>24.128419999999998</c:v>
                </c:pt>
                <c:pt idx="9">
                  <c:v>21.331330000000001</c:v>
                </c:pt>
                <c:pt idx="10">
                  <c:v>23.057449999999999</c:v>
                </c:pt>
                <c:pt idx="11">
                  <c:v>23.861149999999999</c:v>
                </c:pt>
                <c:pt idx="12">
                  <c:v>25.06138</c:v>
                </c:pt>
                <c:pt idx="13">
                  <c:v>27.410299999999999</c:v>
                </c:pt>
                <c:pt idx="14">
                  <c:v>26.610510000000001</c:v>
                </c:pt>
                <c:pt idx="15">
                  <c:v>27.485600000000002</c:v>
                </c:pt>
                <c:pt idx="16">
                  <c:v>26.97006</c:v>
                </c:pt>
                <c:pt idx="17">
                  <c:v>27.128229999999999</c:v>
                </c:pt>
                <c:pt idx="18">
                  <c:v>26.983339999999998</c:v>
                </c:pt>
                <c:pt idx="19">
                  <c:v>25.452870000000001</c:v>
                </c:pt>
                <c:pt idx="20">
                  <c:v>27.077449999999999</c:v>
                </c:pt>
                <c:pt idx="21">
                  <c:v>23.7469</c:v>
                </c:pt>
                <c:pt idx="22">
                  <c:v>24.9847</c:v>
                </c:pt>
                <c:pt idx="23">
                  <c:v>25.293109999999999</c:v>
                </c:pt>
                <c:pt idx="24">
                  <c:v>26.12987</c:v>
                </c:pt>
                <c:pt idx="25">
                  <c:v>29.91207</c:v>
                </c:pt>
                <c:pt idx="26">
                  <c:v>27.559380000000001</c:v>
                </c:pt>
                <c:pt idx="27">
                  <c:v>29.128789999999999</c:v>
                </c:pt>
                <c:pt idx="28">
                  <c:v>28.898569999999999</c:v>
                </c:pt>
                <c:pt idx="29">
                  <c:v>28.688680000000002</c:v>
                </c:pt>
                <c:pt idx="30">
                  <c:v>28.72232</c:v>
                </c:pt>
                <c:pt idx="31">
                  <c:v>27.06307</c:v>
                </c:pt>
                <c:pt idx="32">
                  <c:v>28.911000000000001</c:v>
                </c:pt>
                <c:pt idx="33">
                  <c:v>25.822379999999999</c:v>
                </c:pt>
                <c:pt idx="34">
                  <c:v>26.236969999999999</c:v>
                </c:pt>
                <c:pt idx="35">
                  <c:v>27.074290000000001</c:v>
                </c:pt>
                <c:pt idx="36">
                  <c:v>27.242339999999999</c:v>
                </c:pt>
                <c:pt idx="37">
                  <c:v>29.085909999999998</c:v>
                </c:pt>
                <c:pt idx="38">
                  <c:v>28.143219999999999</c:v>
                </c:pt>
                <c:pt idx="39">
                  <c:v>31.391169999999999</c:v>
                </c:pt>
                <c:pt idx="40">
                  <c:v>30.764749999999999</c:v>
                </c:pt>
                <c:pt idx="41">
                  <c:v>30.881979999999999</c:v>
                </c:pt>
                <c:pt idx="42">
                  <c:v>31.777940000000001</c:v>
                </c:pt>
                <c:pt idx="43">
                  <c:v>29.010580000000001</c:v>
                </c:pt>
                <c:pt idx="44">
                  <c:v>30.642299999999999</c:v>
                </c:pt>
                <c:pt idx="45">
                  <c:v>28.396909999999998</c:v>
                </c:pt>
                <c:pt idx="46">
                  <c:v>29.45627</c:v>
                </c:pt>
                <c:pt idx="47">
                  <c:v>30.13063</c:v>
                </c:pt>
                <c:pt idx="48">
                  <c:v>30.826779999999999</c:v>
                </c:pt>
                <c:pt idx="49">
                  <c:v>33.134770000000003</c:v>
                </c:pt>
                <c:pt idx="50">
                  <c:v>31.998560000000001</c:v>
                </c:pt>
                <c:pt idx="51">
                  <c:v>34.380850000000002</c:v>
                </c:pt>
                <c:pt idx="52">
                  <c:v>32.988410000000002</c:v>
                </c:pt>
                <c:pt idx="53">
                  <c:v>34.080840000000002</c:v>
                </c:pt>
                <c:pt idx="54">
                  <c:v>35.86271</c:v>
                </c:pt>
                <c:pt idx="55">
                  <c:v>32.61862</c:v>
                </c:pt>
                <c:pt idx="56">
                  <c:v>35.666609999999999</c:v>
                </c:pt>
                <c:pt idx="57">
                  <c:v>31.561889999999998</c:v>
                </c:pt>
                <c:pt idx="58">
                  <c:v>31.92155</c:v>
                </c:pt>
                <c:pt idx="59">
                  <c:v>32.13693</c:v>
                </c:pt>
              </c:numCache>
            </c:numRef>
          </c:val>
          <c:smooth val="0"/>
        </c:ser>
        <c:ser>
          <c:idx val="1"/>
          <c:order val="1"/>
          <c:tx>
            <c:strRef>
              <c:f>Sheet1!$C$1</c:f>
              <c:strCache>
                <c:ptCount val="1"/>
                <c:pt idx="0">
                  <c:v>Medicaid</c:v>
                </c:pt>
              </c:strCache>
            </c:strRef>
          </c:tx>
          <c:marker>
            <c:symbol val="none"/>
          </c:marker>
          <c:cat>
            <c:numRef>
              <c:f>Sheet1!$A$2:$A$61</c:f>
              <c:numCache>
                <c:formatCode>General</c:formatCode>
                <c:ptCount val="60"/>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pt idx="24">
                  <c:v>201501</c:v>
                </c:pt>
                <c:pt idx="25">
                  <c:v>201502</c:v>
                </c:pt>
                <c:pt idx="26">
                  <c:v>201503</c:v>
                </c:pt>
                <c:pt idx="27">
                  <c:v>201504</c:v>
                </c:pt>
                <c:pt idx="28">
                  <c:v>201505</c:v>
                </c:pt>
                <c:pt idx="29">
                  <c:v>201506</c:v>
                </c:pt>
                <c:pt idx="30">
                  <c:v>201507</c:v>
                </c:pt>
                <c:pt idx="31">
                  <c:v>201508</c:v>
                </c:pt>
                <c:pt idx="32">
                  <c:v>201509</c:v>
                </c:pt>
                <c:pt idx="33">
                  <c:v>201510</c:v>
                </c:pt>
                <c:pt idx="34">
                  <c:v>201511</c:v>
                </c:pt>
                <c:pt idx="35">
                  <c:v>201512</c:v>
                </c:pt>
                <c:pt idx="36">
                  <c:v>201601</c:v>
                </c:pt>
                <c:pt idx="37">
                  <c:v>201602</c:v>
                </c:pt>
                <c:pt idx="38">
                  <c:v>201603</c:v>
                </c:pt>
                <c:pt idx="39">
                  <c:v>201604</c:v>
                </c:pt>
                <c:pt idx="40">
                  <c:v>201605</c:v>
                </c:pt>
                <c:pt idx="41">
                  <c:v>201606</c:v>
                </c:pt>
                <c:pt idx="42">
                  <c:v>201607</c:v>
                </c:pt>
                <c:pt idx="43">
                  <c:v>201608</c:v>
                </c:pt>
                <c:pt idx="44">
                  <c:v>201609</c:v>
                </c:pt>
                <c:pt idx="45">
                  <c:v>201610</c:v>
                </c:pt>
                <c:pt idx="46">
                  <c:v>201611</c:v>
                </c:pt>
                <c:pt idx="47">
                  <c:v>201612</c:v>
                </c:pt>
                <c:pt idx="48">
                  <c:v>201701</c:v>
                </c:pt>
                <c:pt idx="49">
                  <c:v>201702</c:v>
                </c:pt>
                <c:pt idx="50">
                  <c:v>201703</c:v>
                </c:pt>
                <c:pt idx="51">
                  <c:v>201704</c:v>
                </c:pt>
                <c:pt idx="52">
                  <c:v>201705</c:v>
                </c:pt>
                <c:pt idx="53">
                  <c:v>201706</c:v>
                </c:pt>
                <c:pt idx="54">
                  <c:v>201707</c:v>
                </c:pt>
                <c:pt idx="55">
                  <c:v>201708</c:v>
                </c:pt>
                <c:pt idx="56">
                  <c:v>201709</c:v>
                </c:pt>
                <c:pt idx="57">
                  <c:v>201710</c:v>
                </c:pt>
                <c:pt idx="58">
                  <c:v>201711</c:v>
                </c:pt>
                <c:pt idx="59">
                  <c:v>201712</c:v>
                </c:pt>
              </c:numCache>
            </c:numRef>
          </c:cat>
          <c:val>
            <c:numRef>
              <c:f>Sheet1!$C$2:$C$61</c:f>
              <c:numCache>
                <c:formatCode>General</c:formatCode>
                <c:ptCount val="60"/>
                <c:pt idx="0">
                  <c:v>29.898140000000001</c:v>
                </c:pt>
                <c:pt idx="1">
                  <c:v>34.54081</c:v>
                </c:pt>
                <c:pt idx="2">
                  <c:v>33.419440000000002</c:v>
                </c:pt>
                <c:pt idx="3">
                  <c:v>34.12321</c:v>
                </c:pt>
                <c:pt idx="4">
                  <c:v>34.67991</c:v>
                </c:pt>
                <c:pt idx="5">
                  <c:v>36.671950000000002</c:v>
                </c:pt>
                <c:pt idx="6">
                  <c:v>37.2956</c:v>
                </c:pt>
                <c:pt idx="7">
                  <c:v>37.079590000000003</c:v>
                </c:pt>
                <c:pt idx="8">
                  <c:v>35.253839999999997</c:v>
                </c:pt>
                <c:pt idx="9">
                  <c:v>34.116590000000002</c:v>
                </c:pt>
                <c:pt idx="10">
                  <c:v>35.549030000000002</c:v>
                </c:pt>
                <c:pt idx="11">
                  <c:v>35.903799999999997</c:v>
                </c:pt>
                <c:pt idx="12">
                  <c:v>35.608429999999998</c:v>
                </c:pt>
                <c:pt idx="13">
                  <c:v>37.510959999999997</c:v>
                </c:pt>
                <c:pt idx="14">
                  <c:v>34.987679999999997</c:v>
                </c:pt>
                <c:pt idx="15">
                  <c:v>37.911810000000003</c:v>
                </c:pt>
                <c:pt idx="16">
                  <c:v>35.22925</c:v>
                </c:pt>
                <c:pt idx="17">
                  <c:v>36.782940000000004</c:v>
                </c:pt>
                <c:pt idx="18">
                  <c:v>38.643700000000003</c:v>
                </c:pt>
                <c:pt idx="19">
                  <c:v>37.893090000000001</c:v>
                </c:pt>
                <c:pt idx="20">
                  <c:v>34.597349999999999</c:v>
                </c:pt>
                <c:pt idx="21">
                  <c:v>33.546149999999997</c:v>
                </c:pt>
                <c:pt idx="22">
                  <c:v>35.480229999999999</c:v>
                </c:pt>
                <c:pt idx="23">
                  <c:v>34.706580000000002</c:v>
                </c:pt>
                <c:pt idx="24">
                  <c:v>35.507919999999999</c:v>
                </c:pt>
                <c:pt idx="25">
                  <c:v>39.378360000000001</c:v>
                </c:pt>
                <c:pt idx="26">
                  <c:v>36.085659999999997</c:v>
                </c:pt>
                <c:pt idx="27">
                  <c:v>37.695819999999998</c:v>
                </c:pt>
                <c:pt idx="28">
                  <c:v>38.642270000000003</c:v>
                </c:pt>
                <c:pt idx="29">
                  <c:v>39.6327</c:v>
                </c:pt>
                <c:pt idx="30">
                  <c:v>42.287210000000002</c:v>
                </c:pt>
                <c:pt idx="31">
                  <c:v>41.729149999999997</c:v>
                </c:pt>
                <c:pt idx="32">
                  <c:v>38.889629999999997</c:v>
                </c:pt>
                <c:pt idx="33">
                  <c:v>36.451259999999998</c:v>
                </c:pt>
                <c:pt idx="34">
                  <c:v>38.36148</c:v>
                </c:pt>
                <c:pt idx="35">
                  <c:v>39.131450000000001</c:v>
                </c:pt>
                <c:pt idx="36">
                  <c:v>39.622869999999999</c:v>
                </c:pt>
                <c:pt idx="37">
                  <c:v>40.488379999999999</c:v>
                </c:pt>
                <c:pt idx="38">
                  <c:v>38.895609999999998</c:v>
                </c:pt>
                <c:pt idx="39">
                  <c:v>42.42568</c:v>
                </c:pt>
                <c:pt idx="40">
                  <c:v>42.131700000000002</c:v>
                </c:pt>
                <c:pt idx="41">
                  <c:v>43.936010000000003</c:v>
                </c:pt>
                <c:pt idx="42">
                  <c:v>45.67653</c:v>
                </c:pt>
                <c:pt idx="43">
                  <c:v>43.364109999999997</c:v>
                </c:pt>
                <c:pt idx="44">
                  <c:v>42.801259999999999</c:v>
                </c:pt>
                <c:pt idx="45">
                  <c:v>42.275509999999997</c:v>
                </c:pt>
                <c:pt idx="46">
                  <c:v>43.284590000000001</c:v>
                </c:pt>
                <c:pt idx="47">
                  <c:v>43.21537</c:v>
                </c:pt>
                <c:pt idx="48">
                  <c:v>44.072409999999998</c:v>
                </c:pt>
                <c:pt idx="49">
                  <c:v>45.891300000000001</c:v>
                </c:pt>
                <c:pt idx="50">
                  <c:v>44.586910000000003</c:v>
                </c:pt>
                <c:pt idx="51">
                  <c:v>47.255139999999997</c:v>
                </c:pt>
                <c:pt idx="52">
                  <c:v>47.179450000000003</c:v>
                </c:pt>
                <c:pt idx="53">
                  <c:v>50.403480000000002</c:v>
                </c:pt>
                <c:pt idx="54">
                  <c:v>53.775260000000003</c:v>
                </c:pt>
                <c:pt idx="55">
                  <c:v>51.088709999999999</c:v>
                </c:pt>
                <c:pt idx="56">
                  <c:v>50.162329999999997</c:v>
                </c:pt>
                <c:pt idx="57">
                  <c:v>48.535029999999999</c:v>
                </c:pt>
                <c:pt idx="58">
                  <c:v>47.726709999999997</c:v>
                </c:pt>
                <c:pt idx="59">
                  <c:v>48.008319999999998</c:v>
                </c:pt>
              </c:numCache>
            </c:numRef>
          </c:val>
          <c:smooth val="0"/>
        </c:ser>
        <c:dLbls>
          <c:showLegendKey val="0"/>
          <c:showVal val="0"/>
          <c:showCatName val="0"/>
          <c:showSerName val="0"/>
          <c:showPercent val="0"/>
          <c:showBubbleSize val="0"/>
        </c:dLbls>
        <c:hiLowLines/>
        <c:marker val="1"/>
        <c:smooth val="0"/>
        <c:axId val="33975296"/>
        <c:axId val="34018432"/>
      </c:lineChart>
      <c:catAx>
        <c:axId val="33975296"/>
        <c:scaling>
          <c:orientation val="minMax"/>
        </c:scaling>
        <c:delete val="0"/>
        <c:axPos val="b"/>
        <c:title>
          <c:tx>
            <c:rich>
              <a:bodyPr/>
              <a:lstStyle/>
              <a:p>
                <a:pPr>
                  <a:defRPr sz="700" baseline="0"/>
                </a:pPr>
                <a:r>
                  <a:rPr lang="en-US" sz="700" baseline="0" dirty="0" smtClean="0"/>
                  <a:t>Incurred Year Month</a:t>
                </a:r>
                <a:endParaRPr lang="en-US" sz="700" baseline="0" dirty="0"/>
              </a:p>
            </c:rich>
          </c:tx>
          <c:overlay val="0"/>
        </c:title>
        <c:numFmt formatCode="General" sourceLinked="1"/>
        <c:majorTickMark val="none"/>
        <c:minorTickMark val="none"/>
        <c:tickLblPos val="nextTo"/>
        <c:txPr>
          <a:bodyPr/>
          <a:lstStyle/>
          <a:p>
            <a:pPr>
              <a:defRPr sz="700" baseline="0"/>
            </a:pPr>
            <a:endParaRPr lang="en-US"/>
          </a:p>
        </c:txPr>
        <c:crossAx val="34018432"/>
        <c:crosses val="autoZero"/>
        <c:auto val="1"/>
        <c:lblAlgn val="ctr"/>
        <c:lblOffset val="100"/>
        <c:noMultiLvlLbl val="0"/>
      </c:catAx>
      <c:valAx>
        <c:axId val="34018432"/>
        <c:scaling>
          <c:orientation val="minMax"/>
          <c:max val="55"/>
          <c:min val="15"/>
        </c:scaling>
        <c:delete val="0"/>
        <c:axPos val="l"/>
        <c:majorGridlines/>
        <c:title>
          <c:tx>
            <c:rich>
              <a:bodyPr/>
              <a:lstStyle/>
              <a:p>
                <a:pPr>
                  <a:defRPr sz="800" b="1" i="0" baseline="0">
                    <a:latin typeface="Arial" panose="020B0604020202020204" pitchFamily="34" charset="0"/>
                  </a:defRPr>
                </a:pPr>
                <a:r>
                  <a:rPr lang="en-US" sz="800" b="1" i="0" baseline="0" dirty="0" smtClean="0">
                    <a:latin typeface="Arial" panose="020B0604020202020204" pitchFamily="34" charset="0"/>
                  </a:rPr>
                  <a:t>PDD Rate Per 1,000 Member Link EIDs</a:t>
                </a:r>
                <a:endParaRPr lang="en-US" sz="800" b="1" i="0" baseline="0" dirty="0">
                  <a:latin typeface="Arial" panose="020B0604020202020204" pitchFamily="34" charset="0"/>
                </a:endParaRPr>
              </a:p>
            </c:rich>
          </c:tx>
          <c:overlay val="0"/>
        </c:title>
        <c:numFmt formatCode="General" sourceLinked="1"/>
        <c:majorTickMark val="out"/>
        <c:minorTickMark val="none"/>
        <c:tickLblPos val="nextTo"/>
        <c:txPr>
          <a:bodyPr/>
          <a:lstStyle/>
          <a:p>
            <a:pPr>
              <a:defRPr sz="700" baseline="0"/>
            </a:pPr>
            <a:endParaRPr lang="en-US"/>
          </a:p>
        </c:txPr>
        <c:crossAx val="33975296"/>
        <c:crosses val="autoZero"/>
        <c:crossBetween val="between"/>
        <c:majorUnit val="5"/>
      </c:valAx>
    </c:plotArea>
    <c:legend>
      <c:legendPos val="t"/>
      <c:legendEntry>
        <c:idx val="0"/>
        <c:txPr>
          <a:bodyPr/>
          <a:lstStyle/>
          <a:p>
            <a:pPr>
              <a:defRPr sz="900" baseline="0">
                <a:solidFill>
                  <a:schemeClr val="tx2"/>
                </a:solidFill>
              </a:defRPr>
            </a:pPr>
            <a:endParaRPr lang="en-US"/>
          </a:p>
        </c:txPr>
      </c:legendEntry>
      <c:legendEntry>
        <c:idx val="1"/>
        <c:txPr>
          <a:bodyPr/>
          <a:lstStyle/>
          <a:p>
            <a:pPr>
              <a:defRPr sz="900" baseline="0">
                <a:solidFill>
                  <a:srgbClr val="C00000"/>
                </a:solidFill>
              </a:defRPr>
            </a:pPr>
            <a:endParaRPr lang="en-US"/>
          </a:p>
        </c:txPr>
      </c:legendEntry>
      <c:layout>
        <c:manualLayout>
          <c:xMode val="edge"/>
          <c:yMode val="edge"/>
          <c:x val="0.14810354799002565"/>
          <c:y val="0.32070001193032688"/>
          <c:w val="0.4066303149606299"/>
          <c:h val="6.7041538285975116E-2"/>
        </c:manualLayout>
      </c:layout>
      <c:overlay val="0"/>
      <c:txPr>
        <a:bodyPr/>
        <a:lstStyle/>
        <a:p>
          <a:pPr>
            <a:defRPr sz="9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Male, Female, Unknown</c:v>
                </c:pt>
              </c:strCache>
            </c:strRef>
          </c:tx>
          <c:invertIfNegative val="0"/>
          <c:dLbls>
            <c:dLbl>
              <c:idx val="0"/>
              <c:layout>
                <c:manualLayout>
                  <c:x val="8.5003046494188227E-3"/>
                  <c:y val="0"/>
                </c:manualLayout>
              </c:layout>
              <c:dLblPos val="ctr"/>
              <c:showLegendKey val="0"/>
              <c:showVal val="1"/>
              <c:showCatName val="0"/>
              <c:showSerName val="0"/>
              <c:showPercent val="0"/>
              <c:showBubbleSize val="0"/>
            </c:dLbl>
            <c:dLbl>
              <c:idx val="1"/>
              <c:layout>
                <c:manualLayout>
                  <c:x val="6.8617594675665266E-3"/>
                  <c:y val="-4.7169811320754715E-3"/>
                </c:manualLayout>
              </c:layout>
              <c:dLblPos val="ctr"/>
              <c:showLegendKey val="0"/>
              <c:showVal val="1"/>
              <c:showCatName val="0"/>
              <c:showSerName val="0"/>
              <c:showPercent val="0"/>
              <c:showBubbleSize val="0"/>
            </c:dLbl>
            <c:dLbl>
              <c:idx val="2"/>
              <c:layout>
                <c:manualLayout>
                  <c:x val="2.5180329021372329E-2"/>
                  <c:y val="-4.7169811320754715E-3"/>
                </c:manualLayout>
              </c:layout>
              <c:dLblPos val="ctr"/>
              <c:showLegendKey val="0"/>
              <c:showVal val="1"/>
              <c:showCatName val="0"/>
              <c:showSerName val="0"/>
              <c:showPercent val="0"/>
              <c:showBubbleSize val="0"/>
            </c:dLbl>
            <c:txPr>
              <a:bodyPr/>
              <a:lstStyle/>
              <a:p>
                <a:pPr>
                  <a:defRPr sz="1500" baseline="0"/>
                </a:pPr>
                <a:endParaRPr lang="en-US"/>
              </a:p>
            </c:txPr>
            <c:dLblPos val="inEnd"/>
            <c:showLegendKey val="0"/>
            <c:showVal val="1"/>
            <c:showCatName val="0"/>
            <c:showSerName val="0"/>
            <c:showPercent val="0"/>
            <c:showBubbleSize val="0"/>
            <c:showLeaderLines val="0"/>
          </c:dLbls>
          <c:cat>
            <c:strRef>
              <c:f>Sheet1!$A$2:$A$4</c:f>
              <c:strCache>
                <c:ptCount val="3"/>
                <c:pt idx="0">
                  <c:v>Release 5</c:v>
                </c:pt>
                <c:pt idx="1">
                  <c:v>Release 6</c:v>
                </c:pt>
                <c:pt idx="2">
                  <c:v>Release 7</c:v>
                </c:pt>
              </c:strCache>
            </c:strRef>
          </c:cat>
          <c:val>
            <c:numRef>
              <c:f>Sheet1!$B$2:$B$4</c:f>
              <c:numCache>
                <c:formatCode>0.00%</c:formatCode>
                <c:ptCount val="3"/>
                <c:pt idx="0">
                  <c:v>1.04E-2</c:v>
                </c:pt>
                <c:pt idx="1">
                  <c:v>8.0000000000000002E-3</c:v>
                </c:pt>
                <c:pt idx="2">
                  <c:v>2.5000000000000001E-3</c:v>
                </c:pt>
              </c:numCache>
            </c:numRef>
          </c:val>
        </c:ser>
        <c:ser>
          <c:idx val="1"/>
          <c:order val="1"/>
          <c:tx>
            <c:strRef>
              <c:f>Sheet1!$C$1</c:f>
              <c:strCache>
                <c:ptCount val="1"/>
                <c:pt idx="0">
                  <c:v>Male, Female</c:v>
                </c:pt>
              </c:strCache>
            </c:strRef>
          </c:tx>
          <c:invertIfNegative val="0"/>
          <c:dLbls>
            <c:txPr>
              <a:bodyPr/>
              <a:lstStyle/>
              <a:p>
                <a:pPr>
                  <a:defRPr sz="1500" baseline="0"/>
                </a:pPr>
                <a:endParaRPr lang="en-US"/>
              </a:p>
            </c:txPr>
            <c:dLblPos val="inEnd"/>
            <c:showLegendKey val="0"/>
            <c:showVal val="1"/>
            <c:showCatName val="0"/>
            <c:showSerName val="0"/>
            <c:showPercent val="0"/>
            <c:showBubbleSize val="0"/>
            <c:showLeaderLines val="0"/>
          </c:dLbls>
          <c:cat>
            <c:strRef>
              <c:f>Sheet1!$A$2:$A$4</c:f>
              <c:strCache>
                <c:ptCount val="3"/>
                <c:pt idx="0">
                  <c:v>Release 5</c:v>
                </c:pt>
                <c:pt idx="1">
                  <c:v>Release 6</c:v>
                </c:pt>
                <c:pt idx="2">
                  <c:v>Release 7</c:v>
                </c:pt>
              </c:strCache>
            </c:strRef>
          </c:cat>
          <c:val>
            <c:numRef>
              <c:f>Sheet1!$C$2:$C$4</c:f>
              <c:numCache>
                <c:formatCode>0.0%</c:formatCode>
                <c:ptCount val="3"/>
                <c:pt idx="0">
                  <c:v>0.115</c:v>
                </c:pt>
                <c:pt idx="1">
                  <c:v>9.7000000000000003E-2</c:v>
                </c:pt>
                <c:pt idx="2">
                  <c:v>4.9000000000000002E-2</c:v>
                </c:pt>
              </c:numCache>
            </c:numRef>
          </c:val>
        </c:ser>
        <c:dLbls>
          <c:dLblPos val="inEnd"/>
          <c:showLegendKey val="0"/>
          <c:showVal val="1"/>
          <c:showCatName val="0"/>
          <c:showSerName val="0"/>
          <c:showPercent val="0"/>
          <c:showBubbleSize val="0"/>
        </c:dLbls>
        <c:gapWidth val="75"/>
        <c:overlap val="100"/>
        <c:axId val="33712768"/>
        <c:axId val="33726848"/>
      </c:barChart>
      <c:catAx>
        <c:axId val="33712768"/>
        <c:scaling>
          <c:orientation val="minMax"/>
        </c:scaling>
        <c:delete val="0"/>
        <c:axPos val="l"/>
        <c:majorTickMark val="none"/>
        <c:minorTickMark val="none"/>
        <c:tickLblPos val="nextTo"/>
        <c:crossAx val="33726848"/>
        <c:crosses val="autoZero"/>
        <c:auto val="1"/>
        <c:lblAlgn val="ctr"/>
        <c:lblOffset val="100"/>
        <c:noMultiLvlLbl val="0"/>
      </c:catAx>
      <c:valAx>
        <c:axId val="33726848"/>
        <c:scaling>
          <c:orientation val="minMax"/>
          <c:max val="0.13"/>
        </c:scaling>
        <c:delete val="0"/>
        <c:axPos val="b"/>
        <c:majorGridlines/>
        <c:minorGridlines/>
        <c:numFmt formatCode="0%" sourceLinked="0"/>
        <c:majorTickMark val="out"/>
        <c:minorTickMark val="none"/>
        <c:tickLblPos val="nextTo"/>
        <c:crossAx val="33712768"/>
        <c:crosses val="autoZero"/>
        <c:crossBetween val="between"/>
        <c:majorUnit val="1.0000000000000002E-2"/>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4/8/2019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4/8/2019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15</a:t>
            </a:fld>
            <a:endParaRPr lang="en-US"/>
          </a:p>
        </p:txBody>
      </p:sp>
    </p:spTree>
    <p:extLst>
      <p:ext uri="{BB962C8B-B14F-4D97-AF65-F5344CB8AC3E}">
        <p14:creationId xmlns:p14="http://schemas.microsoft.com/office/powerpoint/2010/main" val="113214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9917-C734-42A0-AF51-25B8B0CF8C0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02927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9917-C734-42A0-AF51-25B8B0CF8C0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13593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FAE1CF-21FA-488A-B46E-0721C91AF675}"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885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AE1CF-21FA-488A-B46E-0721C91AF675}"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257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AE1CF-21FA-488A-B46E-0721C91AF675}"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810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FAE1CF-21FA-488A-B46E-0721C91AF675}" type="datetimeFigureOut">
              <a:rPr lang="en-US" smtClean="0">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51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FAE1CF-21FA-488A-B46E-0721C91AF675}" type="datetimeFigureOut">
              <a:rPr lang="en-US" smtClean="0">
                <a:solidFill>
                  <a:prstClr val="black">
                    <a:tint val="75000"/>
                  </a:prstClr>
                </a:solidFill>
              </a:rPr>
              <a:pPr/>
              <a:t>4/8/2019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873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FAE1CF-21FA-488A-B46E-0721C91AF675}" type="datetimeFigureOut">
              <a:rPr lang="en-US" smtClean="0">
                <a:solidFill>
                  <a:prstClr val="black">
                    <a:tint val="75000"/>
                  </a:prstClr>
                </a:solidFill>
              </a:rPr>
              <a:pPr/>
              <a:t>4/8/2019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01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AE1CF-21FA-488A-B46E-0721C91AF675}" type="datetimeFigureOut">
              <a:rPr lang="en-US" smtClean="0">
                <a:solidFill>
                  <a:prstClr val="black">
                    <a:tint val="75000"/>
                  </a:prstClr>
                </a:solidFill>
              </a:rPr>
              <a:pPr/>
              <a:t>4/8/2019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354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AE1CF-21FA-488A-B46E-0721C91AF675}" type="datetimeFigureOut">
              <a:rPr lang="en-US" smtClean="0">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15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AE1CF-21FA-488A-B46E-0721C91AF675}" type="datetimeFigureOut">
              <a:rPr lang="en-US" smtClean="0">
                <a:solidFill>
                  <a:prstClr val="black">
                    <a:tint val="75000"/>
                  </a:prstClr>
                </a:solidFill>
              </a:rPr>
              <a:pPr/>
              <a:t>4/8/2019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120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AE1CF-21FA-488A-B46E-0721C91AF675}"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059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AE1CF-21FA-488A-B46E-0721C91AF675}" type="datetimeFigureOut">
              <a:rPr lang="en-US" smtClean="0">
                <a:solidFill>
                  <a:prstClr val="black">
                    <a:tint val="75000"/>
                  </a:prstClr>
                </a:solidFill>
              </a: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9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4/8/2019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2FAE1CF-21FA-488A-B46E-0721C91AF675}" type="datetimeFigureOut">
              <a:rPr lang="en-US" smtClean="0">
                <a:solidFill>
                  <a:prstClr val="black">
                    <a:tint val="75000"/>
                  </a:prstClr>
                </a:solidFill>
              </a:rPr>
              <a:pPr defTabSz="914400"/>
              <a:t>4/8/2019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4C6B76E-8138-4127-9DD4-246A7D7A427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2704284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2" Type="http://schemas.openxmlformats.org/officeDocument/2006/relationships/hyperlink" Target="http://www.chiamass.gov/ma-apcd/"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assets/docs/p/apcd/apcd-7.0/MA-APCD-Release-7.0-Release-Note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Apcd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Adam Tapply (Manager of Accounts)</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accent4"/>
                </a:solidFill>
                <a:latin typeface="Arial" charset="0"/>
                <a:ea typeface="Arial" charset="0"/>
                <a:cs typeface="Arial" charset="0"/>
              </a:rPr>
              <a:t>March 26, 2019</a:t>
            </a:r>
            <a:endParaRPr lang="en-US" sz="1800" b="0" cap="none" spc="20" dirty="0">
              <a:solidFill>
                <a:schemeClr val="accent4"/>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4124206"/>
          </a:xfrm>
          <a:prstGeom prst="rect">
            <a:avLst/>
          </a:prstGeom>
          <a:noFill/>
        </p:spPr>
        <p:txBody>
          <a:bodyPr wrap="square" rtlCol="0">
            <a:spAutoFit/>
          </a:bodyPr>
          <a:lstStyle/>
          <a:p>
            <a:r>
              <a:rPr lang="en-US" sz="2200" u="sng" dirty="0" smtClean="0">
                <a:latin typeface="Arial" panose="020B0604020202020204" pitchFamily="34" charset="0"/>
                <a:cs typeface="Arial" panose="020B0604020202020204" pitchFamily="34" charset="0"/>
              </a:rPr>
              <a:t>REPEAT APPLICANTS:</a:t>
            </a:r>
            <a:endParaRPr lang="en-US" sz="2200" u="sng"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2000" dirty="0">
                <a:cs typeface="Arial"/>
              </a:rPr>
              <a:t>For those applicants with previously approved projects who indicated they would like to receive data annually, we began accepting Certificates of Continued Need and Compliance (Exhibit B of your DUA) starting on </a:t>
            </a:r>
            <a:r>
              <a:rPr lang="en-US" sz="2000" b="1" u="sng" dirty="0">
                <a:cs typeface="Arial"/>
              </a:rPr>
              <a:t>May 1st</a:t>
            </a:r>
            <a:r>
              <a:rPr lang="en-US" sz="2000" dirty="0" smtClean="0">
                <a:cs typeface="Arial"/>
              </a:rPr>
              <a:t>.</a:t>
            </a:r>
          </a:p>
          <a:p>
            <a:pPr marL="742950" lvl="1" indent="-285750">
              <a:buClr>
                <a:schemeClr val="accent1"/>
              </a:buClr>
              <a:buFont typeface="Wingdings" charset="2"/>
              <a:buChar char="§"/>
            </a:pPr>
            <a:r>
              <a:rPr lang="en-US" sz="2000" dirty="0">
                <a:cs typeface="Arial"/>
              </a:rPr>
              <a:t>After receiving this, we will send you an invoice for the </a:t>
            </a:r>
            <a:r>
              <a:rPr lang="en-US" sz="2000" dirty="0" smtClean="0">
                <a:cs typeface="Arial"/>
              </a:rPr>
              <a:t>FY18 </a:t>
            </a:r>
            <a:r>
              <a:rPr lang="en-US" sz="2000" dirty="0">
                <a:cs typeface="Arial"/>
              </a:rPr>
              <a:t>data and release data to you once payment is received and the data is </a:t>
            </a:r>
            <a:r>
              <a:rPr lang="en-US" sz="2000" dirty="0" smtClean="0">
                <a:cs typeface="Arial"/>
              </a:rPr>
              <a:t>ready.</a:t>
            </a:r>
          </a:p>
          <a:p>
            <a:pPr marL="742950" lvl="1" indent="-285750">
              <a:buClr>
                <a:schemeClr val="accent1"/>
              </a:buClr>
              <a:buFont typeface="Wingdings" charset="2"/>
              <a:buChar char="§"/>
            </a:pPr>
            <a:r>
              <a:rPr lang="en-US" sz="2000" dirty="0">
                <a:cs typeface="Arial"/>
              </a:rPr>
              <a:t>If you are making any changes to your project, you must go through the amendment process </a:t>
            </a:r>
            <a:r>
              <a:rPr lang="en-US" sz="2000" dirty="0" smtClean="0">
                <a:cs typeface="Arial"/>
              </a:rPr>
              <a:t>first.</a:t>
            </a:r>
          </a:p>
          <a:p>
            <a:pPr marL="742950" lvl="1" indent="-285750">
              <a:buClr>
                <a:schemeClr val="accent1"/>
              </a:buClr>
              <a:buFont typeface="Wingdings" charset="2"/>
              <a:buChar char="§"/>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10</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Case Mix User Workgroup|  CHIA User Support |  2/26/19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171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2277547"/>
          </a:xfrm>
          <a:prstGeom prst="rect">
            <a:avLst/>
          </a:prstGeom>
          <a:noFill/>
        </p:spPr>
        <p:txBody>
          <a:bodyPr wrap="square" rtlCol="0">
            <a:spAutoFit/>
          </a:bodyPr>
          <a:lstStyle/>
          <a:p>
            <a:r>
              <a:rPr lang="en-US" sz="2200" u="sng" dirty="0" smtClean="0">
                <a:latin typeface="Arial" panose="020B0604020202020204" pitchFamily="34" charset="0"/>
                <a:cs typeface="Arial" panose="020B0604020202020204" pitchFamily="34" charset="0"/>
              </a:rPr>
              <a:t>NEW APPLICANTS / NEW PROJECTS:</a:t>
            </a:r>
            <a:endParaRPr lang="en-US" sz="2200" u="sng"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2000" dirty="0">
                <a:cs typeface="Arial"/>
              </a:rPr>
              <a:t>We will continue to accept new applications on a rolling basis.</a:t>
            </a:r>
          </a:p>
          <a:p>
            <a:pPr marL="742950" lvl="1" indent="-285750">
              <a:buClr>
                <a:schemeClr val="accent1"/>
              </a:buClr>
              <a:buFont typeface="Wingdings" charset="2"/>
              <a:buChar char="§"/>
            </a:pPr>
            <a:r>
              <a:rPr lang="en-US" sz="2000" dirty="0">
                <a:cs typeface="Arial"/>
              </a:rPr>
              <a:t>If you are requesting </a:t>
            </a:r>
            <a:r>
              <a:rPr lang="en-US" sz="2000" dirty="0" smtClean="0">
                <a:cs typeface="Arial"/>
              </a:rPr>
              <a:t>FY18 </a:t>
            </a:r>
            <a:r>
              <a:rPr lang="en-US" sz="2000" dirty="0">
                <a:cs typeface="Arial"/>
              </a:rPr>
              <a:t>data, just click the box for “Subscription” on p. 3 of the application form:</a:t>
            </a:r>
          </a:p>
          <a:p>
            <a:pPr lvl="1">
              <a:buClr>
                <a:schemeClr val="accent1"/>
              </a:buClr>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11</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11" y="3198628"/>
            <a:ext cx="71818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24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Application reminders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5940088"/>
          </a:xfrm>
          <a:prstGeom prst="rect">
            <a:avLst/>
          </a:prstGeom>
          <a:noFill/>
        </p:spPr>
        <p:txBody>
          <a:bodyPr wrap="square" rtlCol="0">
            <a:spAutoFit/>
          </a:bodyPr>
          <a:lstStyle/>
          <a:p>
            <a:pPr marL="914400" lvl="1" indent="-457200">
              <a:buClr>
                <a:schemeClr val="accent1"/>
              </a:buClr>
              <a:buFont typeface="+mj-lt"/>
              <a:buAutoNum type="arabicPeriod"/>
            </a:pPr>
            <a:r>
              <a:rPr lang="en-US" sz="2000" dirty="0" smtClean="0">
                <a:cs typeface="Arial"/>
              </a:rPr>
              <a:t>Answer EVERY question on the Application form and Data </a:t>
            </a:r>
            <a:r>
              <a:rPr lang="en-US" sz="2000" dirty="0">
                <a:cs typeface="Arial"/>
              </a:rPr>
              <a:t>M</a:t>
            </a:r>
            <a:r>
              <a:rPr lang="en-US" sz="2000" dirty="0" smtClean="0">
                <a:cs typeface="Arial"/>
              </a:rPr>
              <a:t>anagement </a:t>
            </a:r>
            <a:r>
              <a:rPr lang="en-US" sz="2000" dirty="0">
                <a:cs typeface="Arial"/>
              </a:rPr>
              <a:t>P</a:t>
            </a:r>
            <a:r>
              <a:rPr lang="en-US" sz="2000" dirty="0" smtClean="0">
                <a:cs typeface="Arial"/>
              </a:rPr>
              <a:t>lan.</a:t>
            </a:r>
          </a:p>
          <a:p>
            <a:pPr marL="914400" lvl="1" indent="-457200">
              <a:buClr>
                <a:schemeClr val="accent1"/>
              </a:buClr>
              <a:buFont typeface="+mj-lt"/>
              <a:buAutoNum type="arabicPeriod"/>
            </a:pPr>
            <a:r>
              <a:rPr lang="en-US" sz="2000" dirty="0" smtClean="0">
                <a:cs typeface="Arial"/>
              </a:rPr>
              <a:t>Remember to submit your Research Methodology or IRB Protocol (not just the IRB approval letter) (per Section IV in the Application form).</a:t>
            </a:r>
          </a:p>
          <a:p>
            <a:pPr marL="914400" lvl="1" indent="-457200">
              <a:buClr>
                <a:schemeClr val="accent1"/>
              </a:buClr>
              <a:buFont typeface="+mj-lt"/>
              <a:buAutoNum type="arabicPeriod"/>
            </a:pPr>
            <a:r>
              <a:rPr lang="en-US" sz="2000" dirty="0" smtClean="0">
                <a:cs typeface="Arial"/>
              </a:rPr>
              <a:t>Make sure your IRB approval is up-to-date.  If it’s expiring soon, let us know of your plans to make sure it’s renewed.</a:t>
            </a:r>
          </a:p>
          <a:p>
            <a:pPr marL="914400" lvl="1" indent="-457200">
              <a:buClr>
                <a:schemeClr val="accent1"/>
              </a:buClr>
              <a:buFont typeface="+mj-lt"/>
              <a:buAutoNum type="arabicPeriod"/>
            </a:pPr>
            <a:r>
              <a:rPr lang="en-US" sz="2000" dirty="0" smtClean="0">
                <a:cs typeface="Arial"/>
              </a:rPr>
              <a:t>Submit Data Management Plans for any organization that will be storing CHIA data (including contractors).</a:t>
            </a:r>
          </a:p>
          <a:p>
            <a:pPr marL="914400" lvl="1" indent="-457200">
              <a:buClr>
                <a:schemeClr val="accent1"/>
              </a:buClr>
              <a:buFont typeface="+mj-lt"/>
              <a:buAutoNum type="arabicPeriod"/>
            </a:pPr>
            <a:r>
              <a:rPr lang="en-US" sz="2000" dirty="0" smtClean="0">
                <a:cs typeface="Arial"/>
              </a:rPr>
              <a:t>Provide as much information on proposed linkages as possible (per Section IX)</a:t>
            </a:r>
          </a:p>
          <a:p>
            <a:pPr marL="914400" lvl="1" indent="-457200">
              <a:buClr>
                <a:schemeClr val="accent1"/>
              </a:buClr>
              <a:buFont typeface="+mj-lt"/>
              <a:buAutoNum type="arabicPeriod"/>
            </a:pPr>
            <a:r>
              <a:rPr lang="en-US" sz="2000" dirty="0" smtClean="0">
                <a:cs typeface="Arial"/>
              </a:rPr>
              <a:t>Make sure your Application and Data Management Plan have the required signatures before submitting on IRBNet.</a:t>
            </a:r>
          </a:p>
          <a:p>
            <a:pPr marL="914400" lvl="1" indent="-457200">
              <a:buClr>
                <a:schemeClr val="accent1"/>
              </a:buClr>
              <a:buFont typeface="+mj-lt"/>
              <a:buAutoNum type="arabicPeriod"/>
            </a:pPr>
            <a:r>
              <a:rPr lang="en-US" sz="2000" dirty="0" smtClean="0">
                <a:cs typeface="Arial"/>
              </a:rPr>
              <a:t>If requesting a financial hardship waiver, make sure you submit supporting documentation.</a:t>
            </a:r>
          </a:p>
          <a:p>
            <a:pPr marL="914400" lvl="1" indent="-457200">
              <a:buClr>
                <a:schemeClr val="accent1"/>
              </a:buClr>
              <a:buFont typeface="+mj-lt"/>
              <a:buAutoNum type="arabicPeriod"/>
            </a:pPr>
            <a:endParaRPr lang="en-US" sz="2000" dirty="0" smtClean="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Top Application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1000"/>
                                        <p:tgtEl>
                                          <p:spTgt spid="30">
                                            <p:txEl>
                                              <p:pRg st="1" end="1"/>
                                            </p:txEl>
                                          </p:spTgt>
                                        </p:tgtEl>
                                      </p:cBhvr>
                                    </p:animEffect>
                                    <p:anim calcmode="lin" valueType="num">
                                      <p:cBhvr>
                                        <p:cTn id="15"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1000"/>
                                        <p:tgtEl>
                                          <p:spTgt spid="30">
                                            <p:txEl>
                                              <p:pRg st="2" end="2"/>
                                            </p:txEl>
                                          </p:spTgt>
                                        </p:tgtEl>
                                      </p:cBhvr>
                                    </p:animEffect>
                                    <p:anim calcmode="lin" valueType="num">
                                      <p:cBhvr>
                                        <p:cTn id="2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1000"/>
                                        <p:tgtEl>
                                          <p:spTgt spid="30">
                                            <p:txEl>
                                              <p:pRg st="3" end="3"/>
                                            </p:txEl>
                                          </p:spTgt>
                                        </p:tgtEl>
                                      </p:cBhvr>
                                    </p:animEffect>
                                    <p:anim calcmode="lin" valueType="num">
                                      <p:cBhvr>
                                        <p:cTn id="29"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fade">
                                      <p:cBhvr>
                                        <p:cTn id="35" dur="1000"/>
                                        <p:tgtEl>
                                          <p:spTgt spid="30">
                                            <p:txEl>
                                              <p:pRg st="4" end="4"/>
                                            </p:txEl>
                                          </p:spTgt>
                                        </p:tgtEl>
                                      </p:cBhvr>
                                    </p:animEffect>
                                    <p:anim calcmode="lin" valueType="num">
                                      <p:cBhvr>
                                        <p:cTn id="36"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
                                            <p:txEl>
                                              <p:pRg st="5" end="5"/>
                                            </p:txEl>
                                          </p:spTgt>
                                        </p:tgtEl>
                                        <p:attrNameLst>
                                          <p:attrName>style.visibility</p:attrName>
                                        </p:attrNameLst>
                                      </p:cBhvr>
                                      <p:to>
                                        <p:strVal val="visible"/>
                                      </p:to>
                                    </p:set>
                                    <p:animEffect transition="in" filter="fade">
                                      <p:cBhvr>
                                        <p:cTn id="42" dur="1000"/>
                                        <p:tgtEl>
                                          <p:spTgt spid="30">
                                            <p:txEl>
                                              <p:pRg st="5" end="5"/>
                                            </p:txEl>
                                          </p:spTgt>
                                        </p:tgtEl>
                                      </p:cBhvr>
                                    </p:animEffect>
                                    <p:anim calcmode="lin" valueType="num">
                                      <p:cBhvr>
                                        <p:cTn id="43" dur="10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0">
                                            <p:txEl>
                                              <p:pRg st="6" end="6"/>
                                            </p:txEl>
                                          </p:spTgt>
                                        </p:tgtEl>
                                        <p:attrNameLst>
                                          <p:attrName>style.visibility</p:attrName>
                                        </p:attrNameLst>
                                      </p:cBhvr>
                                      <p:to>
                                        <p:strVal val="visible"/>
                                      </p:to>
                                    </p:set>
                                    <p:animEffect transition="in" filter="fade">
                                      <p:cBhvr>
                                        <p:cTn id="49" dur="1000"/>
                                        <p:tgtEl>
                                          <p:spTgt spid="30">
                                            <p:txEl>
                                              <p:pRg st="6" end="6"/>
                                            </p:txEl>
                                          </p:spTgt>
                                        </p:tgtEl>
                                      </p:cBhvr>
                                    </p:animEffect>
                                    <p:anim calcmode="lin" valueType="num">
                                      <p:cBhvr>
                                        <p:cTn id="50" dur="10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USER questions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33400" y="1600200"/>
            <a:ext cx="7772400" cy="5257800"/>
            <a:chOff x="533400" y="1600200"/>
            <a:chExt cx="7772400" cy="5257800"/>
          </a:xfrm>
        </p:grpSpPr>
        <p:grpSp>
          <p:nvGrpSpPr>
            <p:cNvPr id="11" name="Group 10"/>
            <p:cNvGrpSpPr/>
            <p:nvPr/>
          </p:nvGrpSpPr>
          <p:grpSpPr>
            <a:xfrm>
              <a:off x="533400" y="1600200"/>
              <a:ext cx="7620000" cy="5257800"/>
              <a:chOff x="457200" y="1219200"/>
              <a:chExt cx="7620000" cy="5257800"/>
            </a:xfrm>
          </p:grpSpPr>
          <p:graphicFrame>
            <p:nvGraphicFramePr>
              <p:cNvPr id="4" name="Chart 3"/>
              <p:cNvGraphicFramePr/>
              <p:nvPr>
                <p:extLst>
                  <p:ext uri="{D42A27DB-BD31-4B8C-83A1-F6EECF244321}">
                    <p14:modId xmlns:p14="http://schemas.microsoft.com/office/powerpoint/2010/main" val="564547535"/>
                  </p:ext>
                </p:extLst>
              </p:nvPr>
            </p:nvGraphicFramePr>
            <p:xfrm>
              <a:off x="457200" y="1219200"/>
              <a:ext cx="7620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162800" y="5181600"/>
                <a:ext cx="800924" cy="369332"/>
              </a:xfrm>
              <a:prstGeom prst="rect">
                <a:avLst/>
              </a:prstGeom>
              <a:solidFill>
                <a:schemeClr val="bg1"/>
              </a:solidFill>
            </p:spPr>
            <p:txBody>
              <a:bodyPr wrap="none" lIns="0" tIns="0" rIns="0" bIns="0" rtlCol="0">
                <a:spAutoFit/>
              </a:bodyPr>
              <a:lstStyle/>
              <a:p>
                <a:pPr algn="r" defTabSz="914400"/>
                <a:r>
                  <a:rPr lang="en-US" sz="1200" b="1" dirty="0" smtClean="0">
                    <a:solidFill>
                      <a:srgbClr val="1F497D"/>
                    </a:solidFill>
                  </a:rPr>
                  <a:t>Commercial,</a:t>
                </a:r>
              </a:p>
              <a:p>
                <a:pPr algn="r" defTabSz="914400"/>
                <a:r>
                  <a:rPr lang="en-US" sz="1200" b="1" dirty="0" smtClean="0">
                    <a:solidFill>
                      <a:srgbClr val="1F497D"/>
                    </a:solidFill>
                  </a:rPr>
                  <a:t>6,718</a:t>
                </a:r>
                <a:endParaRPr lang="en-US" sz="1200" b="1" dirty="0">
                  <a:solidFill>
                    <a:srgbClr val="1F497D"/>
                  </a:solidFill>
                </a:endParaRPr>
              </a:p>
            </p:txBody>
          </p:sp>
          <p:sp>
            <p:nvSpPr>
              <p:cNvPr id="7" name="TextBox 6"/>
              <p:cNvSpPr txBox="1"/>
              <p:nvPr/>
            </p:nvSpPr>
            <p:spPr>
              <a:xfrm>
                <a:off x="7423666" y="2057400"/>
                <a:ext cx="633891" cy="369332"/>
              </a:xfrm>
              <a:prstGeom prst="rect">
                <a:avLst/>
              </a:prstGeom>
              <a:solidFill>
                <a:schemeClr val="bg1"/>
              </a:solidFill>
            </p:spPr>
            <p:txBody>
              <a:bodyPr wrap="none" lIns="0" tIns="0" rIns="0" bIns="0" rtlCol="0">
                <a:spAutoFit/>
              </a:bodyPr>
              <a:lstStyle/>
              <a:p>
                <a:pPr algn="r" defTabSz="914400"/>
                <a:r>
                  <a:rPr lang="en-US" sz="1200" b="1" dirty="0" smtClean="0">
                    <a:solidFill>
                      <a:srgbClr val="C00000"/>
                    </a:solidFill>
                  </a:rPr>
                  <a:t>Medicaid,</a:t>
                </a:r>
              </a:p>
              <a:p>
                <a:pPr algn="r" defTabSz="914400"/>
                <a:r>
                  <a:rPr lang="en-US" sz="1200" b="1" dirty="0" smtClean="0">
                    <a:solidFill>
                      <a:srgbClr val="C00000"/>
                    </a:solidFill>
                  </a:rPr>
                  <a:t>12,697</a:t>
                </a:r>
                <a:endParaRPr lang="en-US" sz="1200" b="1" dirty="0">
                  <a:solidFill>
                    <a:srgbClr val="C00000"/>
                  </a:solidFill>
                </a:endParaRPr>
              </a:p>
            </p:txBody>
          </p:sp>
          <p:sp>
            <p:nvSpPr>
              <p:cNvPr id="8" name="TextBox 7"/>
              <p:cNvSpPr txBox="1"/>
              <p:nvPr/>
            </p:nvSpPr>
            <p:spPr>
              <a:xfrm>
                <a:off x="1066800" y="3886200"/>
                <a:ext cx="800924" cy="369332"/>
              </a:xfrm>
              <a:prstGeom prst="rect">
                <a:avLst/>
              </a:prstGeom>
              <a:noFill/>
            </p:spPr>
            <p:txBody>
              <a:bodyPr wrap="none" lIns="0" tIns="0" rIns="0" bIns="0" rtlCol="0">
                <a:spAutoFit/>
              </a:bodyPr>
              <a:lstStyle/>
              <a:p>
                <a:pPr algn="r" defTabSz="914400"/>
                <a:r>
                  <a:rPr lang="en-US" sz="1200" b="1" dirty="0" smtClean="0">
                    <a:solidFill>
                      <a:srgbClr val="1F497D"/>
                    </a:solidFill>
                  </a:rPr>
                  <a:t>Commercial,</a:t>
                </a:r>
              </a:p>
              <a:p>
                <a:pPr algn="r" defTabSz="914400"/>
                <a:r>
                  <a:rPr lang="en-US" sz="1200" b="1" dirty="0" smtClean="0">
                    <a:solidFill>
                      <a:srgbClr val="1F497D"/>
                    </a:solidFill>
                  </a:rPr>
                  <a:t>7,952</a:t>
                </a:r>
                <a:endParaRPr lang="en-US" sz="1200" b="1" dirty="0">
                  <a:solidFill>
                    <a:srgbClr val="1F497D"/>
                  </a:solidFill>
                </a:endParaRPr>
              </a:p>
            </p:txBody>
          </p:sp>
          <p:sp>
            <p:nvSpPr>
              <p:cNvPr id="9" name="TextBox 8"/>
              <p:cNvSpPr txBox="1"/>
              <p:nvPr/>
            </p:nvSpPr>
            <p:spPr>
              <a:xfrm>
                <a:off x="1219200" y="4724400"/>
                <a:ext cx="633891" cy="369332"/>
              </a:xfrm>
              <a:prstGeom prst="rect">
                <a:avLst/>
              </a:prstGeom>
              <a:solidFill>
                <a:schemeClr val="bg1"/>
              </a:solidFill>
            </p:spPr>
            <p:txBody>
              <a:bodyPr wrap="none" lIns="0" tIns="0" rIns="0" bIns="0" rtlCol="0">
                <a:spAutoFit/>
              </a:bodyPr>
              <a:lstStyle/>
              <a:p>
                <a:pPr algn="r" defTabSz="914400"/>
                <a:r>
                  <a:rPr lang="en-US" sz="1200" b="1" dirty="0" smtClean="0">
                    <a:solidFill>
                      <a:srgbClr val="C00000"/>
                    </a:solidFill>
                  </a:rPr>
                  <a:t>Medicaid,</a:t>
                </a:r>
              </a:p>
              <a:p>
                <a:pPr algn="r" defTabSz="914400"/>
                <a:r>
                  <a:rPr lang="en-US" sz="1200" b="1" dirty="0" smtClean="0">
                    <a:solidFill>
                      <a:srgbClr val="C00000"/>
                    </a:solidFill>
                  </a:rPr>
                  <a:t>7,617</a:t>
                </a:r>
                <a:endParaRPr lang="en-US" sz="1200" b="1" dirty="0">
                  <a:solidFill>
                    <a:srgbClr val="C00000"/>
                  </a:solidFill>
                </a:endParaRPr>
              </a:p>
            </p:txBody>
          </p:sp>
        </p:grpSp>
        <p:sp>
          <p:nvSpPr>
            <p:cNvPr id="12" name="Down Arrow Callout 11"/>
            <p:cNvSpPr/>
            <p:nvPr/>
          </p:nvSpPr>
          <p:spPr>
            <a:xfrm>
              <a:off x="4876800" y="2971800"/>
              <a:ext cx="914400" cy="10668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100" b="1" dirty="0" smtClean="0">
                  <a:solidFill>
                    <a:prstClr val="white"/>
                  </a:solidFill>
                </a:rPr>
                <a:t>2016 Commercial Downward Trend</a:t>
              </a:r>
              <a:endParaRPr lang="en-US" sz="1100" b="1" dirty="0">
                <a:solidFill>
                  <a:prstClr val="white"/>
                </a:solidFill>
              </a:endParaRPr>
            </a:p>
          </p:txBody>
        </p:sp>
        <p:sp>
          <p:nvSpPr>
            <p:cNvPr id="13" name="Rectangle 12"/>
            <p:cNvSpPr/>
            <p:nvPr/>
          </p:nvSpPr>
          <p:spPr>
            <a:xfrm>
              <a:off x="533400" y="2209800"/>
              <a:ext cx="7772400" cy="457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15" name="TextBox 14"/>
          <p:cNvSpPr txBox="1"/>
          <p:nvPr/>
        </p:nvSpPr>
        <p:spPr>
          <a:xfrm>
            <a:off x="0" y="0"/>
            <a:ext cx="6400800" cy="2277547"/>
          </a:xfrm>
          <a:prstGeom prst="rect">
            <a:avLst/>
          </a:prstGeom>
          <a:noFill/>
        </p:spPr>
        <p:txBody>
          <a:bodyPr wrap="square" rtlCol="0">
            <a:spAutoFit/>
          </a:bodyPr>
          <a:lstStyle/>
          <a:p>
            <a:pPr defTabSz="914400"/>
            <a:r>
              <a:rPr lang="en-US" sz="1600" b="1" u="sng" dirty="0" smtClean="0">
                <a:solidFill>
                  <a:srgbClr val="1F497D"/>
                </a:solidFill>
              </a:rPr>
              <a:t>Question</a:t>
            </a:r>
            <a:r>
              <a:rPr lang="en-US" sz="1600" b="1" dirty="0" smtClean="0">
                <a:solidFill>
                  <a:srgbClr val="1F497D"/>
                </a:solidFill>
              </a:rPr>
              <a:t>: </a:t>
            </a:r>
            <a:r>
              <a:rPr lang="en-US" sz="1600" dirty="0" smtClean="0">
                <a:solidFill>
                  <a:srgbClr val="1F497D"/>
                </a:solidFill>
              </a:rPr>
              <a:t>We plan to use the MA APCD (Release 7.0) to track care transitions  to adulthood for children with pervasive developmental disorders (PDD), including diagnoses on the autism spectrum, and we need to know the expected impact of </a:t>
            </a:r>
            <a:r>
              <a:rPr lang="en-US" sz="1600" dirty="0" err="1" smtClean="0">
                <a:solidFill>
                  <a:srgbClr val="1F497D"/>
                </a:solidFill>
              </a:rPr>
              <a:t>Gobeille</a:t>
            </a:r>
            <a:r>
              <a:rPr lang="en-US" sz="1600" dirty="0" smtClean="0">
                <a:solidFill>
                  <a:srgbClr val="1F497D"/>
                </a:solidFill>
              </a:rPr>
              <a:t> pediatric case finding.</a:t>
            </a:r>
          </a:p>
          <a:p>
            <a:pPr defTabSz="914400"/>
            <a:endParaRPr lang="en-US" sz="800" b="1" dirty="0">
              <a:solidFill>
                <a:srgbClr val="1F497D"/>
              </a:solidFill>
            </a:endParaRPr>
          </a:p>
          <a:p>
            <a:pPr defTabSz="914400"/>
            <a:r>
              <a:rPr lang="en-US" sz="1400" b="1" u="sng" dirty="0" smtClean="0">
                <a:solidFill>
                  <a:srgbClr val="1F497D"/>
                </a:solidFill>
              </a:rPr>
              <a:t>Answer</a:t>
            </a:r>
            <a:r>
              <a:rPr lang="en-US" sz="1400" b="1" dirty="0" smtClean="0">
                <a:solidFill>
                  <a:srgbClr val="1F497D"/>
                </a:solidFill>
              </a:rPr>
              <a:t>:  </a:t>
            </a:r>
            <a:r>
              <a:rPr lang="en-US" sz="1400" dirty="0" smtClean="0">
                <a:solidFill>
                  <a:prstClr val="black"/>
                </a:solidFill>
              </a:rPr>
              <a:t>In looking at monthly changes in trend for pediatric (&lt; 22 years old) PDD cases over a 5-year period by payer type, from 2013 through December 2015, both commercial and Medicaid cases show the same upward trend until January 2016, when a significant drop in commercial payer cases occurs. </a:t>
            </a:r>
          </a:p>
          <a:p>
            <a:pPr defTabSz="914400"/>
            <a:r>
              <a:rPr lang="en-US" sz="1200" i="1" dirty="0" smtClean="0">
                <a:solidFill>
                  <a:prstClr val="black"/>
                </a:solidFill>
              </a:rPr>
              <a:t>(</a:t>
            </a:r>
            <a:r>
              <a:rPr lang="en-US" sz="1200" i="1" dirty="0" smtClean="0">
                <a:solidFill>
                  <a:srgbClr val="0070C0"/>
                </a:solidFill>
              </a:rPr>
              <a:t>Answered continued on next slide</a:t>
            </a:r>
            <a:r>
              <a:rPr lang="en-US" sz="1200" i="1" dirty="0" smtClean="0">
                <a:solidFill>
                  <a:prstClr val="black"/>
                </a:solidFill>
              </a:rPr>
              <a:t>)</a:t>
            </a:r>
            <a:endParaRPr lang="en-US" sz="1200" i="1" dirty="0">
              <a:solidFill>
                <a:prstClr val="black"/>
              </a:solidFill>
            </a:endParaRPr>
          </a:p>
        </p:txBody>
      </p:sp>
      <p:pic>
        <p:nvPicPr>
          <p:cNvPr id="1028" name="Picture 4" descr="Image result for pervasive developmental disord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9" t="9923" r="5607" b="13195"/>
          <a:stretch/>
        </p:blipFill>
        <p:spPr bwMode="auto">
          <a:xfrm>
            <a:off x="6400800" y="152400"/>
            <a:ext cx="2670928" cy="1798163"/>
          </a:xfrm>
          <a:prstGeom prst="rect">
            <a:avLst/>
          </a:prstGeom>
          <a:noFill/>
          <a:ln w="19050">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866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67147" y="-9053"/>
            <a:ext cx="9067800" cy="1815882"/>
          </a:xfrm>
          <a:prstGeom prst="rect">
            <a:avLst/>
          </a:prstGeom>
          <a:noFill/>
        </p:spPr>
        <p:txBody>
          <a:bodyPr wrap="square" rtlCol="0">
            <a:spAutoFit/>
          </a:bodyPr>
          <a:lstStyle/>
          <a:p>
            <a:pPr algn="l"/>
            <a:r>
              <a:rPr lang="en-US" sz="1600" b="1" u="sng" dirty="0" smtClean="0">
                <a:solidFill>
                  <a:schemeClr val="tx2"/>
                </a:solidFill>
              </a:rPr>
              <a:t>Answer</a:t>
            </a:r>
            <a:r>
              <a:rPr lang="en-US" sz="1600" b="1" dirty="0" smtClean="0">
                <a:solidFill>
                  <a:schemeClr val="tx2"/>
                </a:solidFill>
              </a:rPr>
              <a:t> (continued):  </a:t>
            </a:r>
            <a:r>
              <a:rPr lang="en-US" sz="1600" dirty="0" smtClean="0">
                <a:latin typeface="+mn-lt"/>
              </a:rPr>
              <a:t>Keep in mind that the 2016 drop in commercial PDD pediatric cases (see Fig. 1) also occurs in the overall commercial  population regardless of diagnosis (see Fig. 2). Therefore, when overall commercial population base is used as a denominator to calculate the PDD rate per 1,000 (see Fig. 3), you can still detect an upward trend in the pediatric PDD rate from 2013 to 2017</a:t>
            </a:r>
            <a:r>
              <a:rPr lang="en-US" sz="1600" dirty="0">
                <a:latin typeface="+mn-lt"/>
              </a:rPr>
              <a:t> </a:t>
            </a:r>
            <a:r>
              <a:rPr lang="en-US" sz="1600" dirty="0" smtClean="0">
                <a:latin typeface="+mn-lt"/>
              </a:rPr>
              <a:t>in commercial population paralleling the Medicaid upward trend and that reported in medical literature suggesting that even with 2016 the decrease in commercial claims, the commercial data can still provide a meaningful study sample.</a:t>
            </a:r>
            <a:r>
              <a:rPr lang="en-US" sz="1600" i="1" dirty="0" smtClean="0"/>
              <a:t/>
            </a:r>
            <a:br>
              <a:rPr lang="en-US" sz="1600" i="1" dirty="0" smtClean="0"/>
            </a:br>
            <a:r>
              <a:rPr lang="en-US" sz="1600" i="1" dirty="0" smtClean="0"/>
              <a:t> </a:t>
            </a:r>
            <a:endParaRPr lang="en-US" sz="1600" i="1" dirty="0"/>
          </a:p>
        </p:txBody>
      </p:sp>
      <p:graphicFrame>
        <p:nvGraphicFramePr>
          <p:cNvPr id="10" name="Chart 9"/>
          <p:cNvGraphicFramePr/>
          <p:nvPr>
            <p:extLst>
              <p:ext uri="{D42A27DB-BD31-4B8C-83A1-F6EECF244321}">
                <p14:modId xmlns:p14="http://schemas.microsoft.com/office/powerpoint/2010/main" val="2512945849"/>
              </p:ext>
            </p:extLst>
          </p:nvPr>
        </p:nvGraphicFramePr>
        <p:xfrm>
          <a:off x="-17282" y="1219200"/>
          <a:ext cx="4566501"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2389994683"/>
              </p:ext>
            </p:extLst>
          </p:nvPr>
        </p:nvGraphicFramePr>
        <p:xfrm>
          <a:off x="4577499" y="1447800"/>
          <a:ext cx="4566501" cy="2971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3561558817"/>
              </p:ext>
            </p:extLst>
          </p:nvPr>
        </p:nvGraphicFramePr>
        <p:xfrm>
          <a:off x="2209800" y="3657600"/>
          <a:ext cx="4566501" cy="33528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5201895" y="1600200"/>
            <a:ext cx="3942105" cy="369332"/>
          </a:xfrm>
          <a:prstGeom prst="rect">
            <a:avLst/>
          </a:prstGeom>
          <a:noFill/>
        </p:spPr>
        <p:txBody>
          <a:bodyPr wrap="none" rtlCol="0">
            <a:spAutoFit/>
          </a:bodyPr>
          <a:lstStyle/>
          <a:p>
            <a:pPr algn="ctr" defTabSz="914400"/>
            <a:r>
              <a:rPr lang="en-US" sz="900" b="1" dirty="0" smtClean="0">
                <a:solidFill>
                  <a:srgbClr val="C00000"/>
                </a:solidFill>
              </a:rPr>
              <a:t>Figure 2. CY2013 to 2017 Distinct Count of all Massachusetts Pediatric Patients</a:t>
            </a:r>
          </a:p>
          <a:p>
            <a:pPr algn="ctr" defTabSz="914400"/>
            <a:r>
              <a:rPr lang="en-US" sz="900" b="1" dirty="0" smtClean="0">
                <a:solidFill>
                  <a:srgbClr val="C00000"/>
                </a:solidFill>
              </a:rPr>
              <a:t>Regardless of Diagnosis Comparison by Medicaid and  Commercial Payer Type </a:t>
            </a:r>
            <a:endParaRPr lang="en-US" sz="900" b="1" dirty="0">
              <a:solidFill>
                <a:srgbClr val="C00000"/>
              </a:solidFill>
            </a:endParaRPr>
          </a:p>
        </p:txBody>
      </p:sp>
    </p:spTree>
    <p:extLst>
      <p:ext uri="{BB962C8B-B14F-4D97-AF65-F5344CB8AC3E}">
        <p14:creationId xmlns:p14="http://schemas.microsoft.com/office/powerpoint/2010/main" val="1374203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89" y="0"/>
            <a:ext cx="7154832" cy="1200329"/>
          </a:xfrm>
          <a:prstGeom prst="rect">
            <a:avLst/>
          </a:prstGeom>
          <a:noFill/>
        </p:spPr>
        <p:txBody>
          <a:bodyPr wrap="square" rtlCol="0">
            <a:spAutoFit/>
          </a:bodyPr>
          <a:lstStyle/>
          <a:p>
            <a:pPr defTabSz="914400"/>
            <a:r>
              <a:rPr lang="en-US" b="1" u="sng" dirty="0" smtClean="0">
                <a:solidFill>
                  <a:srgbClr val="1F497D"/>
                </a:solidFill>
              </a:rPr>
              <a:t>Question</a:t>
            </a:r>
            <a:r>
              <a:rPr lang="en-US" b="1" dirty="0" smtClean="0">
                <a:solidFill>
                  <a:srgbClr val="1F497D"/>
                </a:solidFill>
              </a:rPr>
              <a:t>: </a:t>
            </a:r>
            <a:r>
              <a:rPr lang="en-US" dirty="0">
                <a:solidFill>
                  <a:srgbClr val="1F497D"/>
                </a:solidFill>
              </a:rPr>
              <a:t> </a:t>
            </a:r>
            <a:r>
              <a:rPr lang="en-US" dirty="0" smtClean="0">
                <a:solidFill>
                  <a:srgbClr val="1F497D"/>
                </a:solidFill>
              </a:rPr>
              <a:t>Our university is conducting different research projects using both MA APCD Release 5.0 and MA APCD Release 6.0. In both releases, we have found instances where the Member Link EID appears to be assigned to more than one person.  Has this issue been resolved in Release 7.0? </a:t>
            </a:r>
            <a:endParaRPr lang="en-US" i="1" dirty="0" smtClean="0">
              <a:solidFill>
                <a:prstClr val="black"/>
              </a:solidFill>
            </a:endParaRPr>
          </a:p>
        </p:txBody>
      </p:sp>
      <p:sp>
        <p:nvSpPr>
          <p:cNvPr id="6" name="AutoShape 2" descr="Image result for duplica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pic>
        <p:nvPicPr>
          <p:cNvPr id="1028" name="Picture 4" descr="Image result for duplic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340" y="0"/>
            <a:ext cx="2120660" cy="1219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089552827"/>
              </p:ext>
            </p:extLst>
          </p:nvPr>
        </p:nvGraphicFramePr>
        <p:xfrm>
          <a:off x="228600" y="2667000"/>
          <a:ext cx="8686800" cy="1495584"/>
        </p:xfrm>
        <a:graphic>
          <a:graphicData uri="http://schemas.openxmlformats.org/drawingml/2006/table">
            <a:tbl>
              <a:tblPr firstRow="1" firstCol="1" bandRow="1">
                <a:tableStyleId>{5C22544A-7EE6-4342-B048-85BDC9FD1C3A}</a:tableStyleId>
              </a:tblPr>
              <a:tblGrid>
                <a:gridCol w="1419300"/>
                <a:gridCol w="1453500"/>
                <a:gridCol w="2633400"/>
                <a:gridCol w="2017800"/>
                <a:gridCol w="1162800"/>
              </a:tblGrid>
              <a:tr h="606507">
                <a:tc>
                  <a:txBody>
                    <a:bodyPr/>
                    <a:lstStyle/>
                    <a:p>
                      <a:pPr marL="0" marR="0" algn="ctr">
                        <a:lnSpc>
                          <a:spcPct val="115000"/>
                        </a:lnSpc>
                        <a:spcBef>
                          <a:spcPts val="0"/>
                        </a:spcBef>
                        <a:spcAft>
                          <a:spcPts val="0"/>
                        </a:spcAft>
                      </a:pPr>
                      <a:r>
                        <a:rPr lang="en-US" sz="1500" baseline="0" dirty="0">
                          <a:effectLst/>
                        </a:rPr>
                        <a:t>MA APCD Release</a:t>
                      </a:r>
                      <a:endParaRPr lang="en-US" sz="1500" baseline="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500" baseline="0">
                          <a:effectLst/>
                        </a:rPr>
                        <a:t>Number of MEIDS</a:t>
                      </a:r>
                      <a:endParaRPr lang="en-US" sz="1500" baseline="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500" baseline="0">
                          <a:effectLst/>
                        </a:rPr>
                        <a:t>Male, Female, Unknown, Blank</a:t>
                      </a:r>
                      <a:endParaRPr lang="en-US" sz="1500" baseline="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500" baseline="0">
                          <a:effectLst/>
                        </a:rPr>
                        <a:t>Male, Female, Unknown</a:t>
                      </a:r>
                      <a:endParaRPr lang="en-US" sz="1500" baseline="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500" baseline="0" dirty="0">
                          <a:effectLst/>
                        </a:rPr>
                        <a:t>Male, Female</a:t>
                      </a:r>
                      <a:endParaRPr lang="en-US" sz="1500" baseline="0" dirty="0">
                        <a:effectLst/>
                        <a:latin typeface="Calibri"/>
                        <a:ea typeface="Calibri"/>
                        <a:cs typeface="Times New Roman"/>
                      </a:endParaRPr>
                    </a:p>
                  </a:txBody>
                  <a:tcPr marL="68580" marR="68580" marT="0" marB="0" anchor="ctr"/>
                </a:tc>
              </a:tr>
              <a:tr h="296359">
                <a:tc>
                  <a:txBody>
                    <a:bodyPr/>
                    <a:lstStyle/>
                    <a:p>
                      <a:pPr marL="0" marR="0" algn="ctr">
                        <a:lnSpc>
                          <a:spcPct val="115000"/>
                        </a:lnSpc>
                        <a:spcBef>
                          <a:spcPts val="0"/>
                        </a:spcBef>
                        <a:spcAft>
                          <a:spcPts val="0"/>
                        </a:spcAft>
                      </a:pPr>
                      <a:r>
                        <a:rPr lang="en-US" sz="1500" baseline="0">
                          <a:effectLst/>
                        </a:rPr>
                        <a:t>Release 5</a:t>
                      </a:r>
                      <a:endParaRPr lang="en-US" sz="1500" baseline="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500" baseline="0" dirty="0">
                          <a:effectLst/>
                        </a:rPr>
                        <a:t>15,709,422</a:t>
                      </a:r>
                      <a:endParaRPr lang="en-US" sz="1500" baseline="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500" baseline="0" dirty="0">
                          <a:effectLst/>
                        </a:rPr>
                        <a:t>0.01324%</a:t>
                      </a:r>
                      <a:endParaRPr lang="en-US" sz="15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500" baseline="0">
                          <a:effectLst/>
                        </a:rPr>
                        <a:t>1.04%</a:t>
                      </a:r>
                      <a:endParaRPr lang="en-US" sz="1500" baseline="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500" baseline="0">
                          <a:effectLst/>
                        </a:rPr>
                        <a:t>11.5%</a:t>
                      </a:r>
                      <a:endParaRPr lang="en-US" sz="1500" baseline="0">
                        <a:effectLst/>
                        <a:latin typeface="Calibri"/>
                        <a:ea typeface="Calibri"/>
                        <a:cs typeface="Times New Roman"/>
                      </a:endParaRPr>
                    </a:p>
                  </a:txBody>
                  <a:tcPr marL="68580" marR="68580" marT="0" marB="0" anchor="ctr"/>
                </a:tc>
              </a:tr>
              <a:tr h="296359">
                <a:tc>
                  <a:txBody>
                    <a:bodyPr/>
                    <a:lstStyle/>
                    <a:p>
                      <a:pPr marL="0" marR="0" algn="ctr">
                        <a:lnSpc>
                          <a:spcPct val="115000"/>
                        </a:lnSpc>
                        <a:spcBef>
                          <a:spcPts val="0"/>
                        </a:spcBef>
                        <a:spcAft>
                          <a:spcPts val="0"/>
                        </a:spcAft>
                      </a:pPr>
                      <a:r>
                        <a:rPr lang="en-US" sz="1500" baseline="0">
                          <a:effectLst/>
                        </a:rPr>
                        <a:t>Release 6</a:t>
                      </a:r>
                      <a:endParaRPr lang="en-US" sz="1500" baseline="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500" baseline="0">
                          <a:effectLst/>
                        </a:rPr>
                        <a:t>13,654,371</a:t>
                      </a:r>
                      <a:endParaRPr lang="en-US" sz="1500" baseline="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500" baseline="0" dirty="0">
                          <a:effectLst/>
                        </a:rPr>
                        <a:t>0.00803%</a:t>
                      </a:r>
                      <a:endParaRPr lang="en-US" sz="15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500" baseline="0" dirty="0">
                          <a:effectLst/>
                        </a:rPr>
                        <a:t>0.80%</a:t>
                      </a:r>
                      <a:endParaRPr lang="en-US" sz="15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500" baseline="0" dirty="0">
                          <a:effectLst/>
                        </a:rPr>
                        <a:t>9.7%</a:t>
                      </a:r>
                      <a:endParaRPr lang="en-US" sz="1500" baseline="0" dirty="0">
                        <a:effectLst/>
                        <a:latin typeface="Calibri"/>
                        <a:ea typeface="Calibri"/>
                        <a:cs typeface="Times New Roman"/>
                      </a:endParaRPr>
                    </a:p>
                  </a:txBody>
                  <a:tcPr marL="68580" marR="68580" marT="0" marB="0" anchor="ctr"/>
                </a:tc>
              </a:tr>
              <a:tr h="296359">
                <a:tc>
                  <a:txBody>
                    <a:bodyPr/>
                    <a:lstStyle/>
                    <a:p>
                      <a:pPr marL="0" marR="0" algn="ctr">
                        <a:lnSpc>
                          <a:spcPct val="115000"/>
                        </a:lnSpc>
                        <a:spcBef>
                          <a:spcPts val="0"/>
                        </a:spcBef>
                        <a:spcAft>
                          <a:spcPts val="0"/>
                        </a:spcAft>
                      </a:pPr>
                      <a:r>
                        <a:rPr lang="en-US" sz="1500" baseline="0">
                          <a:effectLst/>
                        </a:rPr>
                        <a:t>Release 7</a:t>
                      </a:r>
                      <a:endParaRPr lang="en-US" sz="1500" baseline="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500" baseline="0">
                          <a:effectLst/>
                        </a:rPr>
                        <a:t>13,065,848</a:t>
                      </a:r>
                      <a:endParaRPr lang="en-US" sz="1500" baseline="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500" baseline="0" dirty="0">
                          <a:effectLst/>
                        </a:rPr>
                        <a:t>0.00002%</a:t>
                      </a:r>
                      <a:endParaRPr lang="en-US" sz="15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500" baseline="0" dirty="0">
                          <a:effectLst/>
                        </a:rPr>
                        <a:t>0.25%</a:t>
                      </a:r>
                      <a:endParaRPr lang="en-US" sz="1500" baseline="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500" baseline="0" dirty="0">
                          <a:effectLst/>
                        </a:rPr>
                        <a:t>4.9%</a:t>
                      </a:r>
                      <a:endParaRPr lang="en-US" sz="1500" baseline="0" dirty="0">
                        <a:effectLst/>
                        <a:latin typeface="Calibri"/>
                        <a:ea typeface="Calibri"/>
                        <a:cs typeface="Times New Roman"/>
                      </a:endParaRPr>
                    </a:p>
                  </a:txBody>
                  <a:tcPr marL="68580" marR="68580" marT="0" marB="0" anchor="ctr"/>
                </a:tc>
              </a:tr>
            </a:tbl>
          </a:graphicData>
        </a:graphic>
      </p:graphicFrame>
      <p:graphicFrame>
        <p:nvGraphicFramePr>
          <p:cNvPr id="10" name="Chart 9"/>
          <p:cNvGraphicFramePr/>
          <p:nvPr>
            <p:extLst>
              <p:ext uri="{D42A27DB-BD31-4B8C-83A1-F6EECF244321}">
                <p14:modId xmlns:p14="http://schemas.microsoft.com/office/powerpoint/2010/main" val="2247364290"/>
              </p:ext>
            </p:extLst>
          </p:nvPr>
        </p:nvGraphicFramePr>
        <p:xfrm>
          <a:off x="228600" y="4114800"/>
          <a:ext cx="8534400" cy="23114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5089" y="1219200"/>
            <a:ext cx="9067800" cy="1077218"/>
          </a:xfrm>
          <a:prstGeom prst="rect">
            <a:avLst/>
          </a:prstGeom>
          <a:noFill/>
        </p:spPr>
        <p:txBody>
          <a:bodyPr wrap="square" rtlCol="0">
            <a:spAutoFit/>
          </a:bodyPr>
          <a:lstStyle/>
          <a:p>
            <a:pPr defTabSz="914400"/>
            <a:r>
              <a:rPr lang="en-US" sz="1600" b="1" u="sng" dirty="0" smtClean="0">
                <a:solidFill>
                  <a:srgbClr val="1F497D"/>
                </a:solidFill>
              </a:rPr>
              <a:t>Answer</a:t>
            </a:r>
            <a:r>
              <a:rPr lang="en-US" sz="1600" b="1" dirty="0" smtClean="0">
                <a:solidFill>
                  <a:srgbClr val="1F497D"/>
                </a:solidFill>
              </a:rPr>
              <a:t>:  </a:t>
            </a:r>
            <a:r>
              <a:rPr lang="en-US" sz="1600" dirty="0" smtClean="0">
                <a:solidFill>
                  <a:prstClr val="black"/>
                </a:solidFill>
              </a:rPr>
              <a:t>The quality of data input into algorithm used to create the Member Link EIDs has improved.  Therefore, as you can see in the Table below from Release 6.0 to Release 7.0, there has been a significant reduction in the combinations of conflicting information such as gender for a single Member Link EID in the Member </a:t>
            </a:r>
            <a:r>
              <a:rPr lang="en-US" sz="1600" dirty="0">
                <a:solidFill>
                  <a:prstClr val="black"/>
                </a:solidFill>
              </a:rPr>
              <a:t>E</a:t>
            </a:r>
            <a:r>
              <a:rPr lang="en-US" sz="1600" dirty="0" smtClean="0">
                <a:solidFill>
                  <a:prstClr val="black"/>
                </a:solidFill>
              </a:rPr>
              <a:t>ligibility file. </a:t>
            </a:r>
          </a:p>
        </p:txBody>
      </p:sp>
      <p:sp>
        <p:nvSpPr>
          <p:cNvPr id="11" name="TextBox 10"/>
          <p:cNvSpPr txBox="1"/>
          <p:nvPr/>
        </p:nvSpPr>
        <p:spPr>
          <a:xfrm>
            <a:off x="0" y="2286000"/>
            <a:ext cx="8995668" cy="384721"/>
          </a:xfrm>
          <a:prstGeom prst="rect">
            <a:avLst/>
          </a:prstGeom>
          <a:noFill/>
        </p:spPr>
        <p:txBody>
          <a:bodyPr wrap="none" rtlCol="0">
            <a:spAutoFit/>
          </a:bodyPr>
          <a:lstStyle/>
          <a:p>
            <a:pPr defTabSz="914400"/>
            <a:r>
              <a:rPr lang="en-US" sz="1900" b="1" u="sng" dirty="0" smtClean="0">
                <a:solidFill>
                  <a:srgbClr val="C00000"/>
                </a:solidFill>
              </a:rPr>
              <a:t>Table 1. Comparison by MA APCD Release of Percent Type of Duplicates in Gender Field</a:t>
            </a:r>
            <a:endParaRPr lang="en-US" sz="1900" b="1" u="sng" dirty="0">
              <a:solidFill>
                <a:srgbClr val="C00000"/>
              </a:solidFill>
            </a:endParaRPr>
          </a:p>
        </p:txBody>
      </p:sp>
    </p:spTree>
    <p:extLst>
      <p:ext uri="{BB962C8B-B14F-4D97-AF65-F5344CB8AC3E}">
        <p14:creationId xmlns:p14="http://schemas.microsoft.com/office/powerpoint/2010/main" val="2601848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old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336" y="2255285"/>
            <a:ext cx="5325233" cy="228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247" y="4685084"/>
            <a:ext cx="2620593" cy="132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53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19</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2431435"/>
          </a:xfrm>
          <a:prstGeom prst="rect">
            <a:avLst/>
          </a:prstGeom>
          <a:noFill/>
        </p:spPr>
        <p:txBody>
          <a:bodyPr wrap="square" rtlCol="0">
            <a:spAutoFit/>
          </a:bodyPr>
          <a:lstStyle/>
          <a:p>
            <a:pPr marL="342900" indent="-342900">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Announcements:</a:t>
            </a:r>
            <a:endParaRPr lang="en-US" sz="2000" dirty="0" smtClean="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2000" dirty="0" smtClean="0">
                <a:latin typeface="Arial"/>
                <a:cs typeface="Arial"/>
              </a:rPr>
              <a:t>APCD Release 7.0</a:t>
            </a:r>
          </a:p>
          <a:p>
            <a:pPr marL="742950" lvl="1" indent="-285750">
              <a:buClr>
                <a:schemeClr val="accent1"/>
              </a:buClr>
              <a:buFont typeface="Wingdings" charset="2"/>
              <a:buChar char="§"/>
            </a:pPr>
            <a:r>
              <a:rPr lang="en-US" sz="2000" dirty="0" smtClean="0">
                <a:latin typeface="Arial"/>
                <a:cs typeface="Arial"/>
              </a:rPr>
              <a:t>Updates on FY17 Case Mix Release</a:t>
            </a:r>
          </a:p>
          <a:p>
            <a:pPr marL="742950" lvl="1" indent="-285750">
              <a:buClr>
                <a:schemeClr val="accent1"/>
              </a:buClr>
              <a:buFont typeface="Wingdings" charset="2"/>
              <a:buChar char="§"/>
            </a:pPr>
            <a:r>
              <a:rPr lang="en-US" sz="2000" dirty="0" smtClean="0">
                <a:latin typeface="Arial"/>
                <a:cs typeface="Arial"/>
              </a:rPr>
              <a:t>Timeline for FY18 Case Mix Release</a:t>
            </a:r>
          </a:p>
          <a:p>
            <a:pPr marL="342900" indent="-342900">
              <a:buFont typeface="Wingdings" panose="05000000000000000000" pitchFamily="2" charset="2"/>
              <a:buChar char="Ø"/>
            </a:pPr>
            <a:r>
              <a:rPr lang="en-US" sz="2000" dirty="0" smtClean="0">
                <a:latin typeface="Arial"/>
                <a:cs typeface="Arial"/>
              </a:rPr>
              <a:t>Common Application Issues</a:t>
            </a:r>
          </a:p>
          <a:p>
            <a:pPr marL="342900" indent="-342900">
              <a:buFont typeface="Wingdings" panose="05000000000000000000" pitchFamily="2" charset="2"/>
              <a:buChar char="Ø"/>
            </a:pPr>
            <a:r>
              <a:rPr lang="en-US" sz="2000" dirty="0" smtClean="0">
                <a:latin typeface="Arial"/>
                <a:cs typeface="Arial"/>
              </a:rPr>
              <a:t>User Support Questions</a:t>
            </a:r>
          </a:p>
          <a:p>
            <a:pPr marL="342900" indent="-342900">
              <a:buFont typeface="Wingdings" panose="05000000000000000000" pitchFamily="2" charset="2"/>
              <a:buChar char="Ø"/>
            </a:pPr>
            <a:r>
              <a:rPr lang="en-US" sz="2000" dirty="0" smtClean="0">
                <a:latin typeface="Arial"/>
                <a:cs typeface="Arial"/>
              </a:rPr>
              <a:t>Q&amp;A</a:t>
            </a:r>
            <a:endParaRPr lang="en-US" sz="2000" dirty="0">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APCD User Workgroup |  CHIA User Support |  3/26/19</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893374"/>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2019, </a:t>
            </a:r>
            <a:r>
              <a:rPr lang="en-US" sz="2000" dirty="0">
                <a:latin typeface="Arial" panose="020B0604020202020204" pitchFamily="34" charset="0"/>
                <a:cs typeface="Arial" panose="020B0604020202020204" pitchFamily="34" charset="0"/>
              </a:rPr>
              <a:t>contact Adam Tapply [</a:t>
            </a:r>
            <a:r>
              <a:rPr lang="en-US" sz="2000" dirty="0" smtClean="0">
                <a:latin typeface="Arial" panose="020B0604020202020204" pitchFamily="34" charset="0"/>
                <a:cs typeface="Arial" panose="020B0604020202020204" pitchFamily="34" charset="0"/>
              </a:rPr>
              <a:t>adam.tapply@state.ma.us]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an MA APCD or Case Mix workgroup in </a:t>
            </a:r>
            <a:r>
              <a:rPr lang="en-US" sz="2000" dirty="0" smtClean="0">
                <a:latin typeface="Arial" panose="020B0604020202020204" pitchFamily="34" charset="0"/>
                <a:cs typeface="Arial" panose="020B0604020202020204" pitchFamily="34" charset="0"/>
              </a:rPr>
              <a:t>2019, </a:t>
            </a:r>
            <a:r>
              <a:rPr lang="en-US" sz="2000" dirty="0">
                <a:latin typeface="Arial" panose="020B0604020202020204" pitchFamily="34" charset="0"/>
                <a:cs typeface="Arial" panose="020B0604020202020204" pitchFamily="34" charset="0"/>
              </a:rPr>
              <a:t>contact Adam Tapply [adam.tapply@state.ma.us]</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CHIA.</a:t>
            </a: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20</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785652"/>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NOW</a:t>
            </a:r>
          </a:p>
          <a:p>
            <a:pPr marL="742950" lvl="1" indent="-285750">
              <a:buClr>
                <a:schemeClr val="accent1"/>
              </a:buClr>
              <a:buFont typeface="Wingdings" charset="2"/>
              <a:buChar char="§"/>
            </a:pPr>
            <a:r>
              <a:rPr lang="en-US" sz="2000" dirty="0">
                <a:cs typeface="Arial"/>
              </a:rPr>
              <a:t>Encompasses data from January 2013 – December 2017 with six months of claim runout (includes paid claims through 6/30/18)</a:t>
            </a:r>
          </a:p>
          <a:p>
            <a:pPr marL="742950" lvl="1" indent="-285750">
              <a:buClr>
                <a:schemeClr val="accent1"/>
              </a:buClr>
              <a:buFont typeface="Wingdings" charset="2"/>
              <a:buChar char="§"/>
            </a:pPr>
            <a:r>
              <a:rPr lang="en-US" sz="2000" dirty="0">
                <a:cs typeface="Arial"/>
              </a:rPr>
              <a:t>Release Documentation and Data Specifications have been posted to the website: </a:t>
            </a:r>
            <a:r>
              <a:rPr lang="en-US" sz="2000" dirty="0">
                <a:cs typeface="Arial"/>
                <a:hlinkClick r:id="rId2"/>
              </a:rPr>
              <a:t>http://www.chiamass.gov/ma-apcd</a:t>
            </a:r>
            <a:r>
              <a:rPr lang="en-US" sz="2000" dirty="0" smtClean="0">
                <a:cs typeface="Arial"/>
                <a:hlinkClick r:id="rId2"/>
              </a:rPr>
              <a:t>/</a:t>
            </a:r>
            <a:r>
              <a:rPr lang="en-US" sz="2000" dirty="0" smtClean="0">
                <a:cs typeface="Arial"/>
              </a:rPr>
              <a:t>  </a:t>
            </a:r>
            <a:endParaRPr lang="en-US" sz="2000" dirty="0">
              <a:cs typeface="Arial"/>
            </a:endParaRPr>
          </a:p>
          <a:p>
            <a:pPr marL="742950" lvl="1" indent="-285750">
              <a:buClr>
                <a:schemeClr val="accent1"/>
              </a:buClr>
              <a:buFont typeface="Wingdings" charset="2"/>
              <a:buChar char="§"/>
            </a:pPr>
            <a:r>
              <a:rPr lang="en-US" sz="2000" dirty="0">
                <a:cs typeface="Arial"/>
              </a:rPr>
              <a:t>Apply now by listing 2017 (and any other years you want from Release 7.0) in the “Years Requested” section of the current application form</a:t>
            </a:r>
          </a:p>
          <a:p>
            <a:pPr lvl="1">
              <a:buClr>
                <a:schemeClr val="accent1"/>
              </a:buClr>
            </a:pPr>
            <a:r>
              <a:rPr lang="en-US" sz="2000" dirty="0" smtClean="0">
                <a:cs typeface="Arial"/>
              </a:rPr>
              <a:t>Available </a:t>
            </a:r>
            <a:r>
              <a:rPr lang="en-US" sz="2000" dirty="0">
                <a:cs typeface="Arial"/>
              </a:rPr>
              <a:t>here: </a:t>
            </a:r>
            <a:r>
              <a:rPr lang="en-US" sz="2000" dirty="0">
                <a:cs typeface="Arial"/>
                <a:hlinkClick r:id="rId3"/>
              </a:rPr>
              <a:t>http://</a:t>
            </a:r>
            <a:r>
              <a:rPr lang="en-US" sz="2000" dirty="0" smtClean="0">
                <a:cs typeface="Arial"/>
                <a:hlinkClick r:id="rId3"/>
              </a:rPr>
              <a:t>www.chiamass.gov/application-documents</a:t>
            </a:r>
            <a:r>
              <a:rPr lang="en-US" sz="2000" dirty="0" smtClean="0">
                <a:cs typeface="Arial"/>
              </a:rPr>
              <a:t>  </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7.0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13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4708981"/>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Contains ICD-10-CM procedure and diagnosis codes. ICD indicator flag indicates whether codes are reported in ICD-9 or ICD-10 format. </a:t>
            </a:r>
            <a:endParaRPr lang="en-US" sz="2000" dirty="0" smtClean="0">
              <a:cs typeface="Arial"/>
            </a:endParaRPr>
          </a:p>
          <a:p>
            <a:pPr marL="1257300" lvl="2" indent="-342900">
              <a:buClr>
                <a:schemeClr val="accent1"/>
              </a:buClr>
              <a:buFont typeface="Wingdings" panose="05000000000000000000" pitchFamily="2" charset="2"/>
              <a:buChar char="v"/>
            </a:pPr>
            <a:r>
              <a:rPr lang="en-US" sz="2000" dirty="0">
                <a:cs typeface="Arial"/>
              </a:rPr>
              <a:t>NOTE: the ICD indicator flag is as reported by carriers and is not 100% accurate. </a:t>
            </a:r>
          </a:p>
          <a:p>
            <a:pPr marL="742950" lvl="1" indent="-285750">
              <a:buClr>
                <a:schemeClr val="accent1"/>
              </a:buClr>
              <a:buFont typeface="Wingdings" charset="2"/>
              <a:buChar char="§"/>
            </a:pPr>
            <a:r>
              <a:rPr lang="en-US" sz="2000" dirty="0">
                <a:cs typeface="Arial"/>
              </a:rPr>
              <a:t>Accountable Care Partnership Plans will be denoted starting in 2018 as follows:</a:t>
            </a:r>
          </a:p>
          <a:p>
            <a:pPr marL="1257300" lvl="2" indent="-342900">
              <a:buClr>
                <a:schemeClr val="accent1"/>
              </a:buClr>
              <a:buFont typeface="Wingdings" panose="05000000000000000000" pitchFamily="2" charset="2"/>
              <a:buChar char="v"/>
            </a:pPr>
            <a:r>
              <a:rPr lang="en-US" sz="2000" dirty="0">
                <a:cs typeface="Arial"/>
              </a:rPr>
              <a:t>Insurance Type Code/Product (ME003, MC003, PC003, DC003) use the new value of 30 to denote ACO</a:t>
            </a:r>
            <a:r>
              <a:rPr lang="en-US" sz="2000" dirty="0" smtClean="0">
                <a:cs typeface="Arial"/>
              </a:rPr>
              <a:t>.</a:t>
            </a:r>
          </a:p>
          <a:p>
            <a:pPr marL="800100" lvl="1" indent="-342900">
              <a:buClr>
                <a:schemeClr val="accent1"/>
              </a:buClr>
              <a:buFont typeface="Wingdings" panose="05000000000000000000" pitchFamily="2" charset="2"/>
              <a:buChar char="§"/>
            </a:pPr>
            <a:r>
              <a:rPr lang="en-US" sz="2000" dirty="0">
                <a:cs typeface="Arial"/>
              </a:rPr>
              <a:t>A subset of MassHealth Enhanced Eligibility (MHEE LDS) data is now available to all approved recipients of MassHealth data for the first time. The MHEE LDS data provides a view of a member on any given day.</a:t>
            </a:r>
          </a:p>
          <a:p>
            <a:pPr marL="800100" lvl="1" indent="-342900">
              <a:buClr>
                <a:schemeClr val="accent1"/>
              </a:buClr>
              <a:buFont typeface="Wingdings" panose="05000000000000000000" pitchFamily="2" charset="2"/>
              <a:buChar char="§"/>
            </a:pPr>
            <a:endParaRPr lang="en-US" sz="2000" dirty="0">
              <a:cs typeface="Arial"/>
            </a:endParaRPr>
          </a:p>
          <a:p>
            <a:pPr marL="1200150" lvl="2"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7.0 Highlights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678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785652"/>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Updated Master Patient Index</a:t>
            </a:r>
          </a:p>
          <a:p>
            <a:pPr marL="1257300" lvl="2" indent="-342900">
              <a:buClr>
                <a:schemeClr val="accent1"/>
              </a:buClr>
              <a:buFont typeface="Wingdings" panose="05000000000000000000" pitchFamily="2" charset="2"/>
              <a:buChar char="v"/>
            </a:pPr>
            <a:r>
              <a:rPr lang="en-US" sz="2000" dirty="0">
                <a:cs typeface="Arial"/>
              </a:rPr>
              <a:t>A small percentage of records may not have a MEMBERLINKEID due to inconsistencies and inaccuracies in carrier reporting. Please see the MA APCD Release 7.0 Master Patient Index (MPI) Data Exclusion document for a complete list.</a:t>
            </a:r>
          </a:p>
          <a:p>
            <a:pPr marL="1257300" lvl="2" indent="-342900">
              <a:buClr>
                <a:schemeClr val="accent1"/>
              </a:buClr>
              <a:buFont typeface="Wingdings" panose="05000000000000000000" pitchFamily="2" charset="2"/>
              <a:buChar char="v"/>
            </a:pPr>
            <a:r>
              <a:rPr lang="en-US" sz="2000" dirty="0">
                <a:cs typeface="Arial"/>
              </a:rPr>
              <a:t>Created a MEMBERLINKEID crosswalk to enable users to apply Release 7.0 IDs to prior Release 6.0. This is available upon request.</a:t>
            </a:r>
          </a:p>
          <a:p>
            <a:pPr marL="1200150" lvl="2" indent="-285750">
              <a:buClr>
                <a:schemeClr val="accent1"/>
              </a:buClr>
              <a:buFont typeface="Wingdings" charset="2"/>
              <a:buChar char="§"/>
            </a:pPr>
            <a:endParaRPr lang="en-US" sz="2000" dirty="0" smtClean="0">
              <a:cs typeface="Arial"/>
            </a:endParaRPr>
          </a:p>
          <a:p>
            <a:pPr marL="800100" lvl="1" indent="-342900">
              <a:buClr>
                <a:schemeClr val="accent1"/>
              </a:buClr>
              <a:buFont typeface="Wingdings" panose="05000000000000000000" pitchFamily="2" charset="2"/>
              <a:buChar char="§"/>
            </a:pPr>
            <a:endParaRPr lang="en-US" sz="2000" dirty="0">
              <a:cs typeface="Arial"/>
            </a:endParaRPr>
          </a:p>
          <a:p>
            <a:pPr marL="1200150" lvl="2"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7.0 Highlights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521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5016758"/>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As a result of the Supreme Court </a:t>
            </a:r>
            <a:r>
              <a:rPr lang="en-US" sz="2000" dirty="0" err="1">
                <a:cs typeface="Arial"/>
              </a:rPr>
              <a:t>Gobeille</a:t>
            </a:r>
            <a:r>
              <a:rPr lang="en-US" sz="2000" dirty="0">
                <a:cs typeface="Arial"/>
              </a:rPr>
              <a:t> ruling, several carriers have removed some or all self-insured data from their MA APCD data submissions, resulting in a drop in members and claims in 2016 onward. At the end of 2017 reporting period, approximately 75% (or about 1.75 million members) of self-insured Member Eligibility data is missing from the MA APCD. Several carriers actively poll their employer groups for inclusion in MA APCD.</a:t>
            </a:r>
          </a:p>
          <a:p>
            <a:pPr marL="742950" lvl="1" indent="-285750">
              <a:buClr>
                <a:schemeClr val="accent1"/>
              </a:buClr>
              <a:buFont typeface="Wingdings" charset="2"/>
              <a:buChar char="§"/>
            </a:pPr>
            <a:r>
              <a:rPr lang="en-US" sz="2000" dirty="0">
                <a:cs typeface="Arial"/>
              </a:rPr>
              <a:t>Several small carriers have stopped submitting due to the Supreme Court </a:t>
            </a:r>
            <a:r>
              <a:rPr lang="en-US" sz="2000" dirty="0" err="1">
                <a:cs typeface="Arial"/>
              </a:rPr>
              <a:t>Gobeille</a:t>
            </a:r>
            <a:r>
              <a:rPr lang="en-US" sz="2000" dirty="0">
                <a:cs typeface="Arial"/>
              </a:rPr>
              <a:t> decision or have otherwise left the MA market. CHIA has retained their data for earlier years but users should note that data will be sporadic for the year they exited the MA APCD (consult the Release 7.0 Documentation Guide for full list of payers affected).</a:t>
            </a:r>
          </a:p>
          <a:p>
            <a:pPr marL="800100" lvl="1" indent="-342900">
              <a:buClr>
                <a:schemeClr val="accent1"/>
              </a:buClr>
              <a:buFont typeface="Wingdings" panose="05000000000000000000" pitchFamily="2" charset="2"/>
              <a:buChar char="§"/>
            </a:pPr>
            <a:endParaRPr lang="en-US" sz="2000" dirty="0">
              <a:cs typeface="Arial"/>
            </a:endParaRPr>
          </a:p>
          <a:p>
            <a:pPr marL="1200150" lvl="2"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Release 7.0 Carrier Highlights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795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170099"/>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Several carriers resubmitted data, improving data linkage between their file types.</a:t>
            </a:r>
          </a:p>
          <a:p>
            <a:pPr marL="742950" lvl="1" indent="-285750">
              <a:buClr>
                <a:schemeClr val="accent1"/>
              </a:buClr>
              <a:buFont typeface="Wingdings" charset="2"/>
              <a:buChar char="§"/>
            </a:pPr>
            <a:r>
              <a:rPr lang="en-US" sz="2000" dirty="0">
                <a:cs typeface="Arial"/>
              </a:rPr>
              <a:t>Three new submitters are included in Release 7.0.</a:t>
            </a:r>
          </a:p>
          <a:p>
            <a:pPr marL="742950" lvl="1" indent="-285750">
              <a:buClr>
                <a:schemeClr val="accent1"/>
              </a:buClr>
              <a:buFont typeface="Wingdings" charset="2"/>
              <a:buChar char="§"/>
            </a:pPr>
            <a:r>
              <a:rPr lang="en-US" sz="2000" dirty="0">
                <a:cs typeface="Arial"/>
              </a:rPr>
              <a:t>Additional carrier-specific highlights (by </a:t>
            </a:r>
            <a:r>
              <a:rPr lang="en-US" sz="2000" dirty="0" err="1">
                <a:cs typeface="Arial"/>
              </a:rPr>
              <a:t>OrgID</a:t>
            </a:r>
            <a:r>
              <a:rPr lang="en-US" sz="2000" dirty="0">
                <a:cs typeface="Arial"/>
              </a:rPr>
              <a:t>) can be found in the Release 7.0 Release Notes: </a:t>
            </a:r>
            <a:endParaRPr lang="en-US" sz="2000" dirty="0" smtClean="0">
              <a:cs typeface="Arial"/>
            </a:endParaRPr>
          </a:p>
          <a:p>
            <a:pPr marL="742950" lvl="1" indent="-285750">
              <a:buClr>
                <a:schemeClr val="accent1"/>
              </a:buClr>
              <a:buFont typeface="Wingdings" charset="2"/>
              <a:buChar char="§"/>
            </a:pPr>
            <a:endParaRPr lang="en-US" sz="2000" dirty="0">
              <a:cs typeface="Arial"/>
              <a:hlinkClick r:id="rId2"/>
            </a:endParaRPr>
          </a:p>
          <a:p>
            <a:pPr lvl="1">
              <a:buClr>
                <a:schemeClr val="accent1"/>
              </a:buClr>
            </a:pPr>
            <a:r>
              <a:rPr lang="en-US" sz="2000" dirty="0" smtClean="0">
                <a:cs typeface="Arial"/>
                <a:hlinkClick r:id="rId2"/>
              </a:rPr>
              <a:t>http</a:t>
            </a:r>
            <a:r>
              <a:rPr lang="en-US" sz="2000" dirty="0">
                <a:cs typeface="Arial"/>
                <a:hlinkClick r:id="rId2"/>
              </a:rPr>
              <a:t>://</a:t>
            </a:r>
            <a:r>
              <a:rPr lang="en-US" sz="2000" dirty="0" smtClean="0">
                <a:cs typeface="Arial"/>
                <a:hlinkClick r:id="rId2"/>
              </a:rPr>
              <a:t>www.chiamass.gov/assets/docs/p/apcd/apcd-7.0/MA-APCD-Release-7.0-Release-Notes.pdf</a:t>
            </a:r>
            <a:r>
              <a:rPr lang="en-US" sz="2000" dirty="0" smtClean="0">
                <a:cs typeface="Arial"/>
              </a:rPr>
              <a:t>  </a:t>
            </a:r>
            <a:endParaRPr lang="en-US" sz="2000" dirty="0">
              <a:cs typeface="Arial"/>
            </a:endParaRPr>
          </a:p>
          <a:p>
            <a:pPr marL="800100" lvl="1" indent="-342900">
              <a:buClr>
                <a:schemeClr val="accent1"/>
              </a:buClr>
              <a:buFont typeface="Wingdings" panose="05000000000000000000" pitchFamily="2" charset="2"/>
              <a:buChar char="§"/>
            </a:pPr>
            <a:endParaRPr lang="en-US" sz="2000" dirty="0">
              <a:cs typeface="Arial"/>
            </a:endParaRPr>
          </a:p>
          <a:p>
            <a:pPr marL="1200150" lvl="2"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Release 7.0 Carrier Highlights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844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847207"/>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*CURRENT* RELEASE TIMEFRAMES FOR EACH FILE</a:t>
            </a:r>
            <a:r>
              <a:rPr lang="en-US" sz="2200" dirty="0" smtClean="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pPr marL="742950" lvl="1" indent="-285750">
              <a:lnSpc>
                <a:spcPct val="150000"/>
              </a:lnSpc>
              <a:buClr>
                <a:schemeClr val="accent1"/>
              </a:buClr>
              <a:buFont typeface="Wingdings" charset="2"/>
              <a:buChar char="§"/>
            </a:pPr>
            <a:r>
              <a:rPr lang="en-US" sz="2000" dirty="0" smtClean="0">
                <a:latin typeface="Arial"/>
                <a:cs typeface="Arial"/>
              </a:rPr>
              <a:t>Inpatient (HIDD</a:t>
            </a:r>
            <a:r>
              <a:rPr lang="en-US" sz="2000" dirty="0">
                <a:latin typeface="Arial"/>
                <a:cs typeface="Arial"/>
              </a:rPr>
              <a:t>)</a:t>
            </a:r>
            <a:endParaRPr lang="en-US" sz="2000" dirty="0" smtClean="0">
              <a:latin typeface="Arial"/>
              <a:cs typeface="Arial"/>
            </a:endParaRP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June [Completed]</a:t>
            </a:r>
          </a:p>
          <a:p>
            <a:pPr marL="742950" lvl="1" indent="-285750">
              <a:lnSpc>
                <a:spcPct val="150000"/>
              </a:lnSpc>
              <a:buClr>
                <a:schemeClr val="accent1"/>
              </a:buClr>
              <a:buFont typeface="Wingdings" charset="2"/>
              <a:buChar char="§"/>
            </a:pPr>
            <a:r>
              <a:rPr lang="en-US" sz="2000" dirty="0" smtClean="0">
                <a:latin typeface="Arial"/>
                <a:cs typeface="Arial"/>
              </a:rPr>
              <a:t>Emergency Department (ED)</a:t>
            </a: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November [Completed]</a:t>
            </a:r>
          </a:p>
          <a:p>
            <a:pPr marL="742950" lvl="1" indent="-285750">
              <a:lnSpc>
                <a:spcPct val="150000"/>
              </a:lnSpc>
              <a:buClr>
                <a:schemeClr val="accent1"/>
              </a:buClr>
              <a:buFont typeface="Wingdings" charset="2"/>
              <a:buChar char="§"/>
            </a:pPr>
            <a:r>
              <a:rPr lang="en-US" sz="2000" dirty="0" smtClean="0">
                <a:latin typeface="Arial"/>
                <a:cs typeface="Arial"/>
              </a:rPr>
              <a:t>Outpatient Observation (OOD)</a:t>
            </a: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February</a:t>
            </a:r>
            <a:r>
              <a:rPr lang="en-US" dirty="0" smtClean="0">
                <a:solidFill>
                  <a:srgbClr val="00B050"/>
                </a:solidFill>
                <a:latin typeface="Arial"/>
                <a:cs typeface="Arial"/>
              </a:rPr>
              <a:t> </a:t>
            </a:r>
            <a:r>
              <a:rPr lang="en-US" b="1" dirty="0" smtClean="0">
                <a:solidFill>
                  <a:srgbClr val="00B050"/>
                </a:solidFill>
                <a:latin typeface="Arial"/>
                <a:cs typeface="Arial"/>
              </a:rPr>
              <a:t>[Completed]</a:t>
            </a:r>
          </a:p>
          <a:p>
            <a:pPr lvl="1">
              <a:buClr>
                <a:schemeClr val="accent1"/>
              </a:buClr>
            </a:pPr>
            <a:r>
              <a:rPr lang="en-US" sz="2000" dirty="0">
                <a:latin typeface="Arial"/>
                <a:cs typeface="Arial"/>
              </a:rPr>
              <a:t>	</a:t>
            </a:r>
            <a:endParaRPr lang="en-US" sz="2000" dirty="0" smtClean="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FY17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794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539430"/>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*CURRENT* RELEASE TIMEFRAMES FOR EACH FILE</a:t>
            </a:r>
            <a:r>
              <a:rPr lang="en-US" sz="2200" dirty="0" smtClean="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pPr marL="742950" lvl="1" indent="-285750">
              <a:lnSpc>
                <a:spcPct val="150000"/>
              </a:lnSpc>
              <a:buClr>
                <a:schemeClr val="accent1"/>
              </a:buClr>
              <a:buFont typeface="Wingdings" charset="2"/>
              <a:buChar char="§"/>
            </a:pPr>
            <a:r>
              <a:rPr lang="en-US" sz="2000" dirty="0" smtClean="0">
                <a:latin typeface="Arial"/>
                <a:cs typeface="Arial"/>
              </a:rPr>
              <a:t>Inpatient (HIDD</a:t>
            </a:r>
            <a:r>
              <a:rPr lang="en-US" sz="2000" dirty="0">
                <a:latin typeface="Arial"/>
                <a:cs typeface="Arial"/>
              </a:rPr>
              <a:t>)</a:t>
            </a:r>
            <a:endParaRPr lang="en-US" sz="2000" dirty="0" smtClean="0">
              <a:latin typeface="Arial"/>
              <a:cs typeface="Arial"/>
            </a:endParaRP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June</a:t>
            </a:r>
          </a:p>
          <a:p>
            <a:pPr marL="742950" lvl="1" indent="-285750">
              <a:lnSpc>
                <a:spcPct val="150000"/>
              </a:lnSpc>
              <a:buClr>
                <a:schemeClr val="accent1"/>
              </a:buClr>
              <a:buFont typeface="Wingdings" charset="2"/>
              <a:buChar char="§"/>
            </a:pPr>
            <a:r>
              <a:rPr lang="en-US" sz="2000" dirty="0" smtClean="0">
                <a:latin typeface="Arial"/>
                <a:cs typeface="Arial"/>
              </a:rPr>
              <a:t>Emergency Department (ED)</a:t>
            </a: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August</a:t>
            </a:r>
          </a:p>
          <a:p>
            <a:pPr marL="742950" lvl="1" indent="-285750">
              <a:lnSpc>
                <a:spcPct val="150000"/>
              </a:lnSpc>
              <a:buClr>
                <a:schemeClr val="accent1"/>
              </a:buClr>
              <a:buFont typeface="Wingdings" charset="2"/>
              <a:buChar char="§"/>
            </a:pPr>
            <a:r>
              <a:rPr lang="en-US" sz="2000" dirty="0" smtClean="0">
                <a:latin typeface="Arial"/>
                <a:cs typeface="Arial"/>
              </a:rPr>
              <a:t>Outpatient Observation (OOD)</a:t>
            </a: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September</a:t>
            </a:r>
            <a:r>
              <a:rPr lang="en-US" sz="2000" dirty="0">
                <a:latin typeface="Arial"/>
                <a:cs typeface="Arial"/>
              </a:rPr>
              <a:t>	</a:t>
            </a:r>
            <a:endParaRPr lang="en-US" sz="2000" dirty="0" smtClean="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9</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3/26/19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753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2607</TotalTime>
  <Words>1598</Words>
  <Application>Microsoft Office PowerPoint</Application>
  <PresentationFormat>On-screen Show (4:3)</PresentationFormat>
  <Paragraphs>177</Paragraphs>
  <Slides>20</Slides>
  <Notes>4</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 (continued):  Keep in mind that the 2016 drop in commercial PDD pediatric cases (see Fig. 1) also occurs in the overall commercial  population regardless of diagnosis (see Fig. 2). Therefore, when overall commercial population base is used as a denominator to calculate the PDD rate per 1,000 (see Fig. 3), you can still detect an upward trend in the pediatric PDD rate from 2013 to 2017 in commercial population paralleling the Medicaid upward trend and that reported in medical literature suggesting that even with 2016 the decrease in commercial claims, the commercial data can still provide a meaningful study sample.  </vt:lpstr>
      <vt:lpstr>PowerPoint Presentation</vt:lpstr>
      <vt:lpstr>PowerPoint Presentation</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Vogel, Rick</cp:lastModifiedBy>
  <cp:revision>74</cp:revision>
  <cp:lastPrinted>2019-02-26T19:42:26Z</cp:lastPrinted>
  <dcterms:created xsi:type="dcterms:W3CDTF">2018-01-09T20:21:29Z</dcterms:created>
  <dcterms:modified xsi:type="dcterms:W3CDTF">2019-04-08T14:32:37Z</dcterms:modified>
</cp:coreProperties>
</file>