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0"/>
  </p:notesMasterIdLst>
  <p:handoutMasterIdLst>
    <p:handoutMasterId r:id="rId21"/>
  </p:handoutMasterIdLst>
  <p:sldIdLst>
    <p:sldId id="259" r:id="rId3"/>
    <p:sldId id="274" r:id="rId4"/>
    <p:sldId id="327" r:id="rId5"/>
    <p:sldId id="343" r:id="rId6"/>
    <p:sldId id="351" r:id="rId7"/>
    <p:sldId id="352" r:id="rId8"/>
    <p:sldId id="318" r:id="rId9"/>
    <p:sldId id="337" r:id="rId10"/>
    <p:sldId id="336" r:id="rId11"/>
    <p:sldId id="353" r:id="rId12"/>
    <p:sldId id="354" r:id="rId13"/>
    <p:sldId id="355" r:id="rId14"/>
    <p:sldId id="356" r:id="rId15"/>
    <p:sldId id="357" r:id="rId16"/>
    <p:sldId id="306"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523"/>
    <p:restoredTop sz="81829" autoAdjust="0"/>
  </p:normalViewPr>
  <p:slideViewPr>
    <p:cSldViewPr snapToGrid="0" snapToObjects="1" showGuides="1">
      <p:cViewPr varScale="1">
        <p:scale>
          <a:sx n="53" d="100"/>
          <a:sy n="53" d="100"/>
        </p:scale>
        <p:origin x="-16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Self-Insured Group Enrollee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Sheet1!$B$2:$G$2</c:f>
              <c:numCache>
                <c:formatCode>_(* #,##0_);_(* \(#,##0\);_(* "-"??_);_(@_)</c:formatCode>
                <c:ptCount val="6"/>
                <c:pt idx="0">
                  <c:v>2525475</c:v>
                </c:pt>
                <c:pt idx="1">
                  <c:v>2589650</c:v>
                </c:pt>
                <c:pt idx="2">
                  <c:v>2404009</c:v>
                </c:pt>
                <c:pt idx="3">
                  <c:v>1055013</c:v>
                </c:pt>
                <c:pt idx="4">
                  <c:v>995770</c:v>
                </c:pt>
                <c:pt idx="5">
                  <c:v>1096704</c:v>
                </c:pt>
              </c:numCache>
            </c:numRef>
          </c:val>
        </c:ser>
        <c:dLbls>
          <c:showLegendKey val="0"/>
          <c:showVal val="0"/>
          <c:showCatName val="0"/>
          <c:showSerName val="0"/>
          <c:showPercent val="0"/>
          <c:showBubbleSize val="0"/>
        </c:dLbls>
        <c:gapWidth val="150"/>
        <c:axId val="37724160"/>
        <c:axId val="37725696"/>
      </c:barChart>
      <c:catAx>
        <c:axId val="37724160"/>
        <c:scaling>
          <c:orientation val="minMax"/>
        </c:scaling>
        <c:delete val="0"/>
        <c:axPos val="b"/>
        <c:majorTickMark val="out"/>
        <c:minorTickMark val="none"/>
        <c:tickLblPos val="nextTo"/>
        <c:txPr>
          <a:bodyPr/>
          <a:lstStyle/>
          <a:p>
            <a:pPr>
              <a:defRPr sz="1000" baseline="0"/>
            </a:pPr>
            <a:endParaRPr lang="en-US"/>
          </a:p>
        </c:txPr>
        <c:crossAx val="37725696"/>
        <c:crosses val="autoZero"/>
        <c:auto val="1"/>
        <c:lblAlgn val="ctr"/>
        <c:lblOffset val="100"/>
        <c:noMultiLvlLbl val="0"/>
      </c:catAx>
      <c:valAx>
        <c:axId val="37725696"/>
        <c:scaling>
          <c:orientation val="minMax"/>
        </c:scaling>
        <c:delete val="0"/>
        <c:axPos val="l"/>
        <c:majorGridlines/>
        <c:numFmt formatCode="_(* #,##0_);_(* \(#,##0\);_(* &quot;-&quot;??_);_(@_)" sourceLinked="1"/>
        <c:majorTickMark val="out"/>
        <c:minorTickMark val="none"/>
        <c:tickLblPos val="nextTo"/>
        <c:txPr>
          <a:bodyPr/>
          <a:lstStyle/>
          <a:p>
            <a:pPr>
              <a:defRPr sz="800" baseline="0"/>
            </a:pPr>
            <a:endParaRPr lang="en-US"/>
          </a:p>
        </c:txPr>
        <c:crossAx val="37724160"/>
        <c:crosses val="autoZero"/>
        <c:crossBetween val="between"/>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Self-Insured Group Enrollee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Sheet1!$B$2:$G$2</c:f>
              <c:numCache>
                <c:formatCode>_(* #,##0_);_(* \(#,##0\);_(* "-"??_);_(@_)</c:formatCode>
                <c:ptCount val="6"/>
                <c:pt idx="0">
                  <c:v>1000019</c:v>
                </c:pt>
                <c:pt idx="1">
                  <c:v>1173495</c:v>
                </c:pt>
                <c:pt idx="2">
                  <c:v>1146391</c:v>
                </c:pt>
                <c:pt idx="3">
                  <c:v>99711</c:v>
                </c:pt>
                <c:pt idx="4">
                  <c:v>209714</c:v>
                </c:pt>
                <c:pt idx="5">
                  <c:v>203166</c:v>
                </c:pt>
              </c:numCache>
            </c:numRef>
          </c:val>
        </c:ser>
        <c:dLbls>
          <c:showLegendKey val="0"/>
          <c:showVal val="0"/>
          <c:showCatName val="0"/>
          <c:showSerName val="0"/>
          <c:showPercent val="0"/>
          <c:showBubbleSize val="0"/>
        </c:dLbls>
        <c:gapWidth val="150"/>
        <c:axId val="43156224"/>
        <c:axId val="43157760"/>
      </c:barChart>
      <c:catAx>
        <c:axId val="43156224"/>
        <c:scaling>
          <c:orientation val="minMax"/>
        </c:scaling>
        <c:delete val="0"/>
        <c:axPos val="b"/>
        <c:majorTickMark val="out"/>
        <c:minorTickMark val="none"/>
        <c:tickLblPos val="nextTo"/>
        <c:txPr>
          <a:bodyPr/>
          <a:lstStyle/>
          <a:p>
            <a:pPr>
              <a:defRPr sz="1000" baseline="0"/>
            </a:pPr>
            <a:endParaRPr lang="en-US"/>
          </a:p>
        </c:txPr>
        <c:crossAx val="43157760"/>
        <c:crosses val="autoZero"/>
        <c:auto val="1"/>
        <c:lblAlgn val="ctr"/>
        <c:lblOffset val="100"/>
        <c:noMultiLvlLbl val="0"/>
      </c:catAx>
      <c:valAx>
        <c:axId val="43157760"/>
        <c:scaling>
          <c:orientation val="minMax"/>
        </c:scaling>
        <c:delete val="0"/>
        <c:axPos val="l"/>
        <c:majorGridlines/>
        <c:numFmt formatCode="_(* #,##0_);_(* \(#,##0\);_(* &quot;-&quot;??_);_(@_)" sourceLinked="1"/>
        <c:majorTickMark val="out"/>
        <c:minorTickMark val="none"/>
        <c:tickLblPos val="nextTo"/>
        <c:txPr>
          <a:bodyPr/>
          <a:lstStyle/>
          <a:p>
            <a:pPr>
              <a:defRPr sz="800" baseline="0"/>
            </a:pPr>
            <a:endParaRPr lang="en-US"/>
          </a:p>
        </c:txPr>
        <c:crossAx val="43156224"/>
        <c:crosses val="autoZero"/>
        <c:crossBetween val="between"/>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Female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Sheet1!$B$2:$G$2</c:f>
              <c:numCache>
                <c:formatCode>_(* #,##0_);_(* \(#,##0\);_(* "-"??_);_(@_)</c:formatCode>
                <c:ptCount val="6"/>
                <c:pt idx="0">
                  <c:v>1808861</c:v>
                </c:pt>
                <c:pt idx="1">
                  <c:v>1911472</c:v>
                </c:pt>
                <c:pt idx="2">
                  <c:v>1796312</c:v>
                </c:pt>
                <c:pt idx="3">
                  <c:v>572586</c:v>
                </c:pt>
                <c:pt idx="4">
                  <c:v>603577</c:v>
                </c:pt>
                <c:pt idx="5">
                  <c:v>652575</c:v>
                </c:pt>
              </c:numCache>
            </c:numRef>
          </c:val>
        </c:ser>
        <c:ser>
          <c:idx val="1"/>
          <c:order val="1"/>
          <c:tx>
            <c:strRef>
              <c:f>Sheet1!$A$3</c:f>
              <c:strCache>
                <c:ptCount val="1"/>
                <c:pt idx="0">
                  <c:v>Male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Sheet1!$B$3:$G$3</c:f>
              <c:numCache>
                <c:formatCode>_(* #,##0_);_(* \(#,##0\);_(* "-"??_);_(@_)</c:formatCode>
                <c:ptCount val="6"/>
                <c:pt idx="0">
                  <c:v>1698644</c:v>
                </c:pt>
                <c:pt idx="1">
                  <c:v>1809589</c:v>
                </c:pt>
                <c:pt idx="2">
                  <c:v>1721057</c:v>
                </c:pt>
                <c:pt idx="3">
                  <c:v>544129</c:v>
                </c:pt>
                <c:pt idx="4">
                  <c:v>564723</c:v>
                </c:pt>
                <c:pt idx="5">
                  <c:v>611060</c:v>
                </c:pt>
              </c:numCache>
            </c:numRef>
          </c:val>
        </c:ser>
        <c:ser>
          <c:idx val="2"/>
          <c:order val="2"/>
          <c:tx>
            <c:strRef>
              <c:f>Sheet1!$A$4</c:f>
              <c:strCache>
                <c:ptCount val="1"/>
                <c:pt idx="0">
                  <c:v>Unknown</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Sheet1!$B$4:$G$4</c:f>
              <c:numCache>
                <c:formatCode>_(* #,##0_);_(* \(#,##0\);_(* "-"??_);_(@_)</c:formatCode>
                <c:ptCount val="6"/>
                <c:pt idx="0">
                  <c:v>23761</c:v>
                </c:pt>
                <c:pt idx="1">
                  <c:v>66097</c:v>
                </c:pt>
                <c:pt idx="2">
                  <c:v>43099</c:v>
                </c:pt>
                <c:pt idx="3">
                  <c:v>44493</c:v>
                </c:pt>
                <c:pt idx="4">
                  <c:v>42778</c:v>
                </c:pt>
                <c:pt idx="5">
                  <c:v>40437</c:v>
                </c:pt>
              </c:numCache>
            </c:numRef>
          </c:val>
        </c:ser>
        <c:dLbls>
          <c:showLegendKey val="0"/>
          <c:showVal val="0"/>
          <c:showCatName val="0"/>
          <c:showSerName val="0"/>
          <c:showPercent val="0"/>
          <c:showBubbleSize val="0"/>
        </c:dLbls>
        <c:gapWidth val="150"/>
        <c:axId val="42889984"/>
        <c:axId val="42891520"/>
      </c:barChart>
      <c:catAx>
        <c:axId val="42889984"/>
        <c:scaling>
          <c:orientation val="minMax"/>
        </c:scaling>
        <c:delete val="0"/>
        <c:axPos val="b"/>
        <c:majorTickMark val="none"/>
        <c:minorTickMark val="none"/>
        <c:tickLblPos val="nextTo"/>
        <c:txPr>
          <a:bodyPr/>
          <a:lstStyle/>
          <a:p>
            <a:pPr>
              <a:defRPr sz="1200" baseline="0"/>
            </a:pPr>
            <a:endParaRPr lang="en-US"/>
          </a:p>
        </c:txPr>
        <c:crossAx val="42891520"/>
        <c:crosses val="autoZero"/>
        <c:auto val="1"/>
        <c:lblAlgn val="ctr"/>
        <c:lblOffset val="100"/>
        <c:noMultiLvlLbl val="0"/>
      </c:catAx>
      <c:valAx>
        <c:axId val="42891520"/>
        <c:scaling>
          <c:orientation val="minMax"/>
          <c:max val="2000000"/>
        </c:scaling>
        <c:delete val="0"/>
        <c:axPos val="l"/>
        <c:majorGridlines/>
        <c:title>
          <c:tx>
            <c:rich>
              <a:bodyPr rot="-5400000" vert="horz"/>
              <a:lstStyle/>
              <a:p>
                <a:pPr>
                  <a:defRPr baseline="0">
                    <a:solidFill>
                      <a:srgbClr val="FF0000"/>
                    </a:solidFill>
                  </a:defRPr>
                </a:pPr>
                <a:r>
                  <a:rPr lang="en-US" sz="1000" baseline="0" dirty="0" smtClean="0">
                    <a:solidFill>
                      <a:srgbClr val="FF0000"/>
                    </a:solidFill>
                  </a:rPr>
                  <a:t>Distinct MEIDS</a:t>
                </a:r>
                <a:endParaRPr lang="en-US" sz="1000" baseline="0" dirty="0">
                  <a:solidFill>
                    <a:srgbClr val="FF0000"/>
                  </a:solidFill>
                </a:endParaRPr>
              </a:p>
            </c:rich>
          </c:tx>
          <c:layout/>
          <c:overlay val="0"/>
        </c:title>
        <c:numFmt formatCode="_(* #,##0_);_(* \(#,##0\);_(* &quot;-&quot;??_);_(@_)" sourceLinked="1"/>
        <c:majorTickMark val="out"/>
        <c:minorTickMark val="none"/>
        <c:tickLblPos val="nextTo"/>
        <c:txPr>
          <a:bodyPr/>
          <a:lstStyle/>
          <a:p>
            <a:pPr>
              <a:defRPr sz="1200" baseline="0"/>
            </a:pPr>
            <a:endParaRPr lang="en-US"/>
          </a:p>
        </c:txPr>
        <c:crossAx val="42889984"/>
        <c:crosses val="autoZero"/>
        <c:crossBetween val="between"/>
      </c:valAx>
    </c:plotArea>
    <c:legend>
      <c:legendPos val="r"/>
      <c:layout>
        <c:manualLayout>
          <c:xMode val="edge"/>
          <c:yMode val="edge"/>
          <c:x val="0.59684798775153103"/>
          <c:y val="0.1021872265966754"/>
          <c:w val="0.38370756780402449"/>
          <c:h val="0.18451381077365334"/>
        </c:manualLayout>
      </c:layout>
      <c:overlay val="1"/>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Female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Sheet1!$B$2:$G$2</c:f>
              <c:numCache>
                <c:formatCode>_(* #,##0_);_(* \(#,##0\);_(* "-"??_);_(@_)</c:formatCode>
                <c:ptCount val="6"/>
                <c:pt idx="0">
                  <c:v>1298569</c:v>
                </c:pt>
                <c:pt idx="1">
                  <c:v>1313653</c:v>
                </c:pt>
                <c:pt idx="2">
                  <c:v>1215547</c:v>
                </c:pt>
                <c:pt idx="3">
                  <c:v>524248</c:v>
                </c:pt>
                <c:pt idx="4">
                  <c:v>498777</c:v>
                </c:pt>
                <c:pt idx="5">
                  <c:v>554720</c:v>
                </c:pt>
              </c:numCache>
            </c:numRef>
          </c:val>
        </c:ser>
        <c:ser>
          <c:idx val="1"/>
          <c:order val="1"/>
          <c:tx>
            <c:strRef>
              <c:f>Sheet1!$A$3</c:f>
              <c:strCache>
                <c:ptCount val="1"/>
                <c:pt idx="0">
                  <c:v>Male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Sheet1!$B$3:$G$3</c:f>
              <c:numCache>
                <c:formatCode>_(* #,##0_);_(* \(#,##0\);_(* "-"??_);_(@_)</c:formatCode>
                <c:ptCount val="6"/>
                <c:pt idx="0">
                  <c:v>1226976</c:v>
                </c:pt>
                <c:pt idx="1">
                  <c:v>1254112</c:v>
                </c:pt>
                <c:pt idx="2">
                  <c:v>1174218</c:v>
                </c:pt>
                <c:pt idx="3">
                  <c:v>497018</c:v>
                </c:pt>
                <c:pt idx="4">
                  <c:v>465410</c:v>
                </c:pt>
                <c:pt idx="5">
                  <c:v>512974</c:v>
                </c:pt>
              </c:numCache>
            </c:numRef>
          </c:val>
        </c:ser>
        <c:ser>
          <c:idx val="2"/>
          <c:order val="2"/>
          <c:tx>
            <c:strRef>
              <c:f>Sheet1!$A$4</c:f>
              <c:strCache>
                <c:ptCount val="1"/>
                <c:pt idx="0">
                  <c:v>Unknown</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Sheet1!$B$4:$G$4</c:f>
              <c:numCache>
                <c:formatCode>_(* #,##0_);_(* \(#,##0\);_(* "-"??_);_(@_)</c:formatCode>
                <c:ptCount val="6"/>
                <c:pt idx="0">
                  <c:v>21344</c:v>
                </c:pt>
                <c:pt idx="1">
                  <c:v>61575</c:v>
                </c:pt>
                <c:pt idx="2">
                  <c:v>40572</c:v>
                </c:pt>
                <c:pt idx="3">
                  <c:v>42351</c:v>
                </c:pt>
                <c:pt idx="4">
                  <c:v>39994</c:v>
                </c:pt>
                <c:pt idx="5">
                  <c:v>37651</c:v>
                </c:pt>
              </c:numCache>
            </c:numRef>
          </c:val>
        </c:ser>
        <c:dLbls>
          <c:showLegendKey val="0"/>
          <c:showVal val="0"/>
          <c:showCatName val="0"/>
          <c:showSerName val="0"/>
          <c:showPercent val="0"/>
          <c:showBubbleSize val="0"/>
        </c:dLbls>
        <c:gapWidth val="150"/>
        <c:axId val="43094016"/>
        <c:axId val="43095552"/>
      </c:barChart>
      <c:catAx>
        <c:axId val="43094016"/>
        <c:scaling>
          <c:orientation val="minMax"/>
        </c:scaling>
        <c:delete val="0"/>
        <c:axPos val="b"/>
        <c:majorTickMark val="none"/>
        <c:minorTickMark val="none"/>
        <c:tickLblPos val="nextTo"/>
        <c:txPr>
          <a:bodyPr/>
          <a:lstStyle/>
          <a:p>
            <a:pPr>
              <a:defRPr sz="1200" baseline="0"/>
            </a:pPr>
            <a:endParaRPr lang="en-US"/>
          </a:p>
        </c:txPr>
        <c:crossAx val="43095552"/>
        <c:crosses val="autoZero"/>
        <c:auto val="1"/>
        <c:lblAlgn val="ctr"/>
        <c:lblOffset val="100"/>
        <c:noMultiLvlLbl val="0"/>
      </c:catAx>
      <c:valAx>
        <c:axId val="43095552"/>
        <c:scaling>
          <c:orientation val="minMax"/>
          <c:max val="2000000"/>
        </c:scaling>
        <c:delete val="0"/>
        <c:axPos val="l"/>
        <c:majorGridlines/>
        <c:title>
          <c:tx>
            <c:rich>
              <a:bodyPr rot="-5400000" vert="horz"/>
              <a:lstStyle/>
              <a:p>
                <a:pPr>
                  <a:defRPr baseline="0">
                    <a:solidFill>
                      <a:srgbClr val="FF0000"/>
                    </a:solidFill>
                  </a:defRPr>
                </a:pPr>
                <a:r>
                  <a:rPr lang="en-US" sz="1000" baseline="0" dirty="0" smtClean="0">
                    <a:solidFill>
                      <a:srgbClr val="FF0000"/>
                    </a:solidFill>
                  </a:rPr>
                  <a:t>Distinct MEIDS</a:t>
                </a:r>
                <a:endParaRPr lang="en-US" sz="1000" baseline="0" dirty="0">
                  <a:solidFill>
                    <a:srgbClr val="FF0000"/>
                  </a:solidFill>
                </a:endParaRPr>
              </a:p>
            </c:rich>
          </c:tx>
          <c:layout/>
          <c:overlay val="0"/>
        </c:title>
        <c:numFmt formatCode="_(* #,##0_);_(* \(#,##0\);_(* &quot;-&quot;??_);_(@_)" sourceLinked="1"/>
        <c:majorTickMark val="out"/>
        <c:minorTickMark val="none"/>
        <c:tickLblPos val="nextTo"/>
        <c:txPr>
          <a:bodyPr/>
          <a:lstStyle/>
          <a:p>
            <a:pPr>
              <a:defRPr sz="1200" baseline="0"/>
            </a:pPr>
            <a:endParaRPr lang="en-US"/>
          </a:p>
        </c:txPr>
        <c:crossAx val="43094016"/>
        <c:crosses val="autoZero"/>
        <c:crossBetween val="between"/>
      </c:valAx>
    </c:plotArea>
    <c:legend>
      <c:legendPos val="r"/>
      <c:layout>
        <c:manualLayout>
          <c:xMode val="edge"/>
          <c:yMode val="edge"/>
          <c:x val="0.59684798775153103"/>
          <c:y val="0.1021872265966754"/>
          <c:w val="0.38370756780402449"/>
          <c:h val="0.18451381077365334"/>
        </c:manualLayout>
      </c:layout>
      <c:overlay val="1"/>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Female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Sheet1!$B$2:$G$2</c:f>
              <c:numCache>
                <c:formatCode>_(* #,##0_);_(* \(#,##0\);_(* "-"??_);_(@_)</c:formatCode>
                <c:ptCount val="6"/>
                <c:pt idx="0">
                  <c:v>516050</c:v>
                </c:pt>
                <c:pt idx="1">
                  <c:v>604019</c:v>
                </c:pt>
                <c:pt idx="2">
                  <c:v>586923</c:v>
                </c:pt>
                <c:pt idx="3">
                  <c:v>49416</c:v>
                </c:pt>
                <c:pt idx="4">
                  <c:v>106080</c:v>
                </c:pt>
                <c:pt idx="5">
                  <c:v>99823</c:v>
                </c:pt>
              </c:numCache>
            </c:numRef>
          </c:val>
        </c:ser>
        <c:ser>
          <c:idx val="1"/>
          <c:order val="1"/>
          <c:tx>
            <c:strRef>
              <c:f>Sheet1!$A$3</c:f>
              <c:strCache>
                <c:ptCount val="1"/>
                <c:pt idx="0">
                  <c:v>Male</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Sheet1!$B$3:$G$3</c:f>
              <c:numCache>
                <c:formatCode>_(* #,##0_);_(* \(#,##0\);_(* "-"??_);_(@_)</c:formatCode>
                <c:ptCount val="6"/>
                <c:pt idx="0">
                  <c:v>476363</c:v>
                </c:pt>
                <c:pt idx="1">
                  <c:v>560656</c:v>
                </c:pt>
                <c:pt idx="2">
                  <c:v>552596</c:v>
                </c:pt>
                <c:pt idx="3">
                  <c:v>47964</c:v>
                </c:pt>
                <c:pt idx="4">
                  <c:v>100413</c:v>
                </c:pt>
                <c:pt idx="5">
                  <c:v>99818</c:v>
                </c:pt>
              </c:numCache>
            </c:numRef>
          </c:val>
        </c:ser>
        <c:ser>
          <c:idx val="2"/>
          <c:order val="2"/>
          <c:tx>
            <c:strRef>
              <c:f>Sheet1!$A$4</c:f>
              <c:strCache>
                <c:ptCount val="1"/>
                <c:pt idx="0">
                  <c:v>Unknown</c:v>
                </c:pt>
              </c:strCache>
            </c:strRef>
          </c:tx>
          <c:invertIfNegative val="0"/>
          <c:cat>
            <c:strRef>
              <c:f>Sheet1!$B$1:$G$1</c:f>
              <c:strCache>
                <c:ptCount val="6"/>
                <c:pt idx="0">
                  <c:v>2013</c:v>
                </c:pt>
                <c:pt idx="1">
                  <c:v>2014</c:v>
                </c:pt>
                <c:pt idx="2">
                  <c:v>2015</c:v>
                </c:pt>
                <c:pt idx="3">
                  <c:v>2016</c:v>
                </c:pt>
                <c:pt idx="4">
                  <c:v>2017</c:v>
                </c:pt>
                <c:pt idx="5">
                  <c:v>2018</c:v>
                </c:pt>
              </c:strCache>
            </c:strRef>
          </c:cat>
          <c:val>
            <c:numRef>
              <c:f>Sheet1!$B$4:$G$4</c:f>
              <c:numCache>
                <c:formatCode>_(* #,##0_);_(* \(#,##0\);_(* "-"??_);_(@_)</c:formatCode>
                <c:ptCount val="6"/>
                <c:pt idx="0">
                  <c:v>2471</c:v>
                </c:pt>
                <c:pt idx="1">
                  <c:v>5045</c:v>
                </c:pt>
                <c:pt idx="2">
                  <c:v>2658</c:v>
                </c:pt>
                <c:pt idx="3">
                  <c:v>2277</c:v>
                </c:pt>
                <c:pt idx="4">
                  <c:v>2894</c:v>
                </c:pt>
                <c:pt idx="5">
                  <c:v>2888</c:v>
                </c:pt>
              </c:numCache>
            </c:numRef>
          </c:val>
        </c:ser>
        <c:dLbls>
          <c:showLegendKey val="0"/>
          <c:showVal val="0"/>
          <c:showCatName val="0"/>
          <c:showSerName val="0"/>
          <c:showPercent val="0"/>
          <c:showBubbleSize val="0"/>
        </c:dLbls>
        <c:gapWidth val="150"/>
        <c:axId val="43117568"/>
        <c:axId val="42996480"/>
      </c:barChart>
      <c:catAx>
        <c:axId val="43117568"/>
        <c:scaling>
          <c:orientation val="minMax"/>
        </c:scaling>
        <c:delete val="0"/>
        <c:axPos val="b"/>
        <c:majorTickMark val="none"/>
        <c:minorTickMark val="none"/>
        <c:tickLblPos val="nextTo"/>
        <c:txPr>
          <a:bodyPr/>
          <a:lstStyle/>
          <a:p>
            <a:pPr>
              <a:defRPr sz="1200" baseline="0"/>
            </a:pPr>
            <a:endParaRPr lang="en-US"/>
          </a:p>
        </c:txPr>
        <c:crossAx val="42996480"/>
        <c:crosses val="autoZero"/>
        <c:auto val="1"/>
        <c:lblAlgn val="ctr"/>
        <c:lblOffset val="100"/>
        <c:noMultiLvlLbl val="0"/>
      </c:catAx>
      <c:valAx>
        <c:axId val="42996480"/>
        <c:scaling>
          <c:orientation val="minMax"/>
          <c:max val="750000"/>
          <c:min val="0"/>
        </c:scaling>
        <c:delete val="0"/>
        <c:axPos val="l"/>
        <c:majorGridlines/>
        <c:title>
          <c:tx>
            <c:rich>
              <a:bodyPr rot="-5400000" vert="horz"/>
              <a:lstStyle/>
              <a:p>
                <a:pPr>
                  <a:defRPr baseline="0">
                    <a:solidFill>
                      <a:srgbClr val="FF0000"/>
                    </a:solidFill>
                  </a:defRPr>
                </a:pPr>
                <a:r>
                  <a:rPr lang="en-US" sz="1000" baseline="0" dirty="0" smtClean="0">
                    <a:solidFill>
                      <a:srgbClr val="FF0000"/>
                    </a:solidFill>
                  </a:rPr>
                  <a:t>Distinct MEIDS</a:t>
                </a:r>
                <a:endParaRPr lang="en-US" sz="1000" baseline="0" dirty="0">
                  <a:solidFill>
                    <a:srgbClr val="FF0000"/>
                  </a:solidFill>
                </a:endParaRPr>
              </a:p>
            </c:rich>
          </c:tx>
          <c:layout/>
          <c:overlay val="0"/>
        </c:title>
        <c:numFmt formatCode="_(* #,##0_);_(* \(#,##0\);_(* &quot;-&quot;??_);_(@_)" sourceLinked="1"/>
        <c:majorTickMark val="out"/>
        <c:minorTickMark val="none"/>
        <c:tickLblPos val="nextTo"/>
        <c:txPr>
          <a:bodyPr/>
          <a:lstStyle/>
          <a:p>
            <a:pPr>
              <a:defRPr sz="1200" baseline="0"/>
            </a:pPr>
            <a:endParaRPr lang="en-US"/>
          </a:p>
        </c:txPr>
        <c:crossAx val="43117568"/>
        <c:crosses val="autoZero"/>
        <c:crossBetween val="between"/>
        <c:majorUnit val="175000"/>
      </c:valAx>
    </c:plotArea>
    <c:legend>
      <c:legendPos val="r"/>
      <c:layout>
        <c:manualLayout>
          <c:xMode val="edge"/>
          <c:yMode val="edge"/>
          <c:x val="0.60280043119610049"/>
          <c:y val="0.1438536745406824"/>
          <c:w val="0.38370756780402449"/>
          <c:h val="0.18451381077365334"/>
        </c:manualLayout>
      </c:layout>
      <c:overlay val="1"/>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Sheet1!$A$2:$A$22</c:f>
              <c:numCache>
                <c:formatCode>mmm\-yy</c:formatCode>
                <c:ptCount val="21"/>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numCache>
            </c:numRef>
          </c:cat>
          <c:val>
            <c:numRef>
              <c:f>Sheet1!$B$2:$B$22</c:f>
              <c:numCache>
                <c:formatCode>General</c:formatCode>
                <c:ptCount val="21"/>
                <c:pt idx="0">
                  <c:v>184</c:v>
                </c:pt>
                <c:pt idx="1">
                  <c:v>213</c:v>
                </c:pt>
                <c:pt idx="2">
                  <c:v>622</c:v>
                </c:pt>
                <c:pt idx="3">
                  <c:v>793</c:v>
                </c:pt>
                <c:pt idx="4">
                  <c:v>1133</c:v>
                </c:pt>
                <c:pt idx="5">
                  <c:v>1236</c:v>
                </c:pt>
                <c:pt idx="6">
                  <c:v>1538</c:v>
                </c:pt>
                <c:pt idx="7">
                  <c:v>1130</c:v>
                </c:pt>
                <c:pt idx="8">
                  <c:v>689</c:v>
                </c:pt>
                <c:pt idx="9">
                  <c:v>962</c:v>
                </c:pt>
                <c:pt idx="10">
                  <c:v>930</c:v>
                </c:pt>
                <c:pt idx="11">
                  <c:v>233</c:v>
                </c:pt>
                <c:pt idx="12">
                  <c:v>178</c:v>
                </c:pt>
                <c:pt idx="13">
                  <c:v>234</c:v>
                </c:pt>
                <c:pt idx="14">
                  <c:v>260</c:v>
                </c:pt>
                <c:pt idx="15">
                  <c:v>1392</c:v>
                </c:pt>
                <c:pt idx="16">
                  <c:v>2014</c:v>
                </c:pt>
                <c:pt idx="17">
                  <c:v>1904</c:v>
                </c:pt>
                <c:pt idx="18">
                  <c:v>1706</c:v>
                </c:pt>
                <c:pt idx="19">
                  <c:v>1181</c:v>
                </c:pt>
                <c:pt idx="20">
                  <c:v>688</c:v>
                </c:pt>
              </c:numCache>
            </c:numRef>
          </c:val>
          <c:smooth val="0"/>
        </c:ser>
        <c:dLbls>
          <c:showLegendKey val="0"/>
          <c:showVal val="0"/>
          <c:showCatName val="0"/>
          <c:showSerName val="0"/>
          <c:showPercent val="0"/>
          <c:showBubbleSize val="0"/>
        </c:dLbls>
        <c:dropLines/>
        <c:marker val="1"/>
        <c:smooth val="0"/>
        <c:axId val="37569280"/>
        <c:axId val="37571200"/>
      </c:lineChart>
      <c:dateAx>
        <c:axId val="37569280"/>
        <c:scaling>
          <c:orientation val="minMax"/>
        </c:scaling>
        <c:delete val="0"/>
        <c:axPos val="b"/>
        <c:title>
          <c:tx>
            <c:rich>
              <a:bodyPr/>
              <a:lstStyle/>
              <a:p>
                <a:pPr>
                  <a:defRPr/>
                </a:pPr>
                <a:r>
                  <a:rPr lang="en-US" sz="1200" baseline="0" dirty="0" smtClean="0">
                    <a:solidFill>
                      <a:srgbClr val="FF0000"/>
                    </a:solidFill>
                  </a:rPr>
                  <a:t>ED Registration Month</a:t>
                </a:r>
                <a:endParaRPr lang="en-US" sz="1200" baseline="0" dirty="0">
                  <a:solidFill>
                    <a:srgbClr val="FF0000"/>
                  </a:solidFill>
                </a:endParaRPr>
              </a:p>
            </c:rich>
          </c:tx>
          <c:layout/>
          <c:overlay val="0"/>
        </c:title>
        <c:numFmt formatCode="mmm\-yy" sourceLinked="1"/>
        <c:majorTickMark val="none"/>
        <c:minorTickMark val="none"/>
        <c:tickLblPos val="nextTo"/>
        <c:txPr>
          <a:bodyPr/>
          <a:lstStyle/>
          <a:p>
            <a:pPr>
              <a:defRPr sz="900" baseline="0"/>
            </a:pPr>
            <a:endParaRPr lang="en-US"/>
          </a:p>
        </c:txPr>
        <c:crossAx val="37571200"/>
        <c:crosses val="autoZero"/>
        <c:auto val="1"/>
        <c:lblOffset val="100"/>
        <c:baseTimeUnit val="months"/>
      </c:dateAx>
      <c:valAx>
        <c:axId val="37571200"/>
        <c:scaling>
          <c:orientation val="minMax"/>
        </c:scaling>
        <c:delete val="0"/>
        <c:axPos val="l"/>
        <c:majorGridlines/>
        <c:title>
          <c:tx>
            <c:rich>
              <a:bodyPr/>
              <a:lstStyle/>
              <a:p>
                <a:pPr>
                  <a:defRPr/>
                </a:pPr>
                <a:r>
                  <a:rPr lang="en-US" sz="1200" baseline="0" dirty="0" smtClean="0">
                    <a:solidFill>
                      <a:srgbClr val="FF0000"/>
                    </a:solidFill>
                  </a:rPr>
                  <a:t>ED Visits</a:t>
                </a:r>
                <a:endParaRPr lang="en-US" sz="1200" baseline="0" dirty="0">
                  <a:solidFill>
                    <a:srgbClr val="FF0000"/>
                  </a:solidFill>
                </a:endParaRPr>
              </a:p>
            </c:rich>
          </c:tx>
          <c:layout/>
          <c:overlay val="0"/>
        </c:title>
        <c:numFmt formatCode="General" sourceLinked="1"/>
        <c:majorTickMark val="out"/>
        <c:minorTickMark val="none"/>
        <c:tickLblPos val="nextTo"/>
        <c:txPr>
          <a:bodyPr/>
          <a:lstStyle/>
          <a:p>
            <a:pPr>
              <a:defRPr sz="1000" baseline="0"/>
            </a:pPr>
            <a:endParaRPr lang="en-US"/>
          </a:p>
        </c:txPr>
        <c:crossAx val="37569280"/>
        <c:crosses val="autoZero"/>
        <c:crossBetween val="between"/>
        <c:majorUnit val="300"/>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37A29-77B1-4389-B8CE-870357D38E82}" type="doc">
      <dgm:prSet loTypeId="urn:microsoft.com/office/officeart/2005/8/layout/pyramid2" loCatId="pyramid" qsTypeId="urn:microsoft.com/office/officeart/2005/8/quickstyle/simple2" qsCatId="simple" csTypeId="urn:microsoft.com/office/officeart/2005/8/colors/accent0_3" csCatId="mainScheme" phldr="1"/>
      <dgm:spPr/>
    </dgm:pt>
    <dgm:pt modelId="{4EBF184F-7928-4973-9CCE-6004675A87EB}">
      <dgm:prSet phldrT="[Text]"/>
      <dgm:spPr/>
      <dgm:t>
        <a:bodyPr/>
        <a:lstStyle/>
        <a:p>
          <a:r>
            <a:rPr lang="en-US" dirty="0" smtClean="0"/>
            <a:t>Less than 500 grams</a:t>
          </a:r>
          <a:endParaRPr lang="en-US" dirty="0"/>
        </a:p>
      </dgm:t>
    </dgm:pt>
    <dgm:pt modelId="{B883CABC-1114-44C1-8F80-ECCCEB290A96}" type="parTrans" cxnId="{B58EFE2C-7570-482B-AFBF-B5DF1B833442}">
      <dgm:prSet/>
      <dgm:spPr/>
      <dgm:t>
        <a:bodyPr/>
        <a:lstStyle/>
        <a:p>
          <a:endParaRPr lang="en-US"/>
        </a:p>
      </dgm:t>
    </dgm:pt>
    <dgm:pt modelId="{F21CD457-74C5-4563-8D06-B4097B83E739}" type="sibTrans" cxnId="{B58EFE2C-7570-482B-AFBF-B5DF1B833442}">
      <dgm:prSet/>
      <dgm:spPr/>
      <dgm:t>
        <a:bodyPr/>
        <a:lstStyle/>
        <a:p>
          <a:endParaRPr lang="en-US"/>
        </a:p>
      </dgm:t>
    </dgm:pt>
    <dgm:pt modelId="{142801EA-EC9A-49D2-AC9B-5CB2574E7E1E}">
      <dgm:prSet phldrT="[Text]"/>
      <dgm:spPr/>
      <dgm:t>
        <a:bodyPr/>
        <a:lstStyle/>
        <a:p>
          <a:r>
            <a:rPr lang="en-US" dirty="0" smtClean="0"/>
            <a:t>500-749 grams</a:t>
          </a:r>
          <a:endParaRPr lang="en-US" dirty="0"/>
        </a:p>
      </dgm:t>
    </dgm:pt>
    <dgm:pt modelId="{7A705854-66F7-4C8B-AC66-FC86414AD55B}" type="parTrans" cxnId="{F0A19B32-54D0-418B-A285-9E0A36EDF01E}">
      <dgm:prSet/>
      <dgm:spPr/>
      <dgm:t>
        <a:bodyPr/>
        <a:lstStyle/>
        <a:p>
          <a:endParaRPr lang="en-US"/>
        </a:p>
      </dgm:t>
    </dgm:pt>
    <dgm:pt modelId="{E2258573-49EA-4884-A7E0-91A85711B226}" type="sibTrans" cxnId="{F0A19B32-54D0-418B-A285-9E0A36EDF01E}">
      <dgm:prSet/>
      <dgm:spPr/>
      <dgm:t>
        <a:bodyPr/>
        <a:lstStyle/>
        <a:p>
          <a:endParaRPr lang="en-US"/>
        </a:p>
      </dgm:t>
    </dgm:pt>
    <dgm:pt modelId="{F5CFD461-0E9D-4F30-8943-AD4C0596EAEC}">
      <dgm:prSet phldrT="[Text]"/>
      <dgm:spPr/>
      <dgm:t>
        <a:bodyPr/>
        <a:lstStyle/>
        <a:p>
          <a:r>
            <a:rPr lang="en-US" dirty="0" smtClean="0"/>
            <a:t>750-999 grams</a:t>
          </a:r>
          <a:endParaRPr lang="en-US" dirty="0"/>
        </a:p>
      </dgm:t>
    </dgm:pt>
    <dgm:pt modelId="{92238934-B439-4A14-A5CD-FF069D9C4C30}" type="parTrans" cxnId="{B04FD40D-1831-4304-8D59-6B578BA466F7}">
      <dgm:prSet/>
      <dgm:spPr/>
      <dgm:t>
        <a:bodyPr/>
        <a:lstStyle/>
        <a:p>
          <a:endParaRPr lang="en-US"/>
        </a:p>
      </dgm:t>
    </dgm:pt>
    <dgm:pt modelId="{17DF66E6-7B8D-4469-BEB5-41A9C7CFE7C8}" type="sibTrans" cxnId="{B04FD40D-1831-4304-8D59-6B578BA466F7}">
      <dgm:prSet/>
      <dgm:spPr/>
      <dgm:t>
        <a:bodyPr/>
        <a:lstStyle/>
        <a:p>
          <a:endParaRPr lang="en-US"/>
        </a:p>
      </dgm:t>
    </dgm:pt>
    <dgm:pt modelId="{FFB9B620-1FB6-4323-A7D5-55FB3409768C}">
      <dgm:prSet phldrT="[Text]"/>
      <dgm:spPr/>
      <dgm:t>
        <a:bodyPr/>
        <a:lstStyle/>
        <a:p>
          <a:r>
            <a:rPr lang="en-US" dirty="0" smtClean="0"/>
            <a:t>1000-1249 grams</a:t>
          </a:r>
          <a:endParaRPr lang="en-US" dirty="0"/>
        </a:p>
      </dgm:t>
    </dgm:pt>
    <dgm:pt modelId="{742FBEFF-6710-47FF-ACFA-A38CC49E74B1}" type="parTrans" cxnId="{9DF5F8BD-5175-46B2-89EE-CB470F340655}">
      <dgm:prSet/>
      <dgm:spPr/>
      <dgm:t>
        <a:bodyPr/>
        <a:lstStyle/>
        <a:p>
          <a:endParaRPr lang="en-US"/>
        </a:p>
      </dgm:t>
    </dgm:pt>
    <dgm:pt modelId="{7CB5A069-75D6-4D2F-9398-68DF208B67D5}" type="sibTrans" cxnId="{9DF5F8BD-5175-46B2-89EE-CB470F340655}">
      <dgm:prSet/>
      <dgm:spPr/>
      <dgm:t>
        <a:bodyPr/>
        <a:lstStyle/>
        <a:p>
          <a:endParaRPr lang="en-US"/>
        </a:p>
      </dgm:t>
    </dgm:pt>
    <dgm:pt modelId="{89D72510-3E5A-43B2-A385-AB3E6CB2C6CE}">
      <dgm:prSet phldrT="[Text]"/>
      <dgm:spPr/>
      <dgm:t>
        <a:bodyPr/>
        <a:lstStyle/>
        <a:p>
          <a:r>
            <a:rPr lang="en-US" dirty="0" smtClean="0"/>
            <a:t>1250-1499 grams</a:t>
          </a:r>
          <a:endParaRPr lang="en-US" dirty="0"/>
        </a:p>
      </dgm:t>
    </dgm:pt>
    <dgm:pt modelId="{45408B77-D2EC-4878-A553-F21A60F26836}" type="parTrans" cxnId="{3BD08EEB-F7DD-4FED-A57F-C732866BAB06}">
      <dgm:prSet/>
      <dgm:spPr/>
      <dgm:t>
        <a:bodyPr/>
        <a:lstStyle/>
        <a:p>
          <a:endParaRPr lang="en-US"/>
        </a:p>
      </dgm:t>
    </dgm:pt>
    <dgm:pt modelId="{79B52CEE-4900-4C39-BEA4-9CA39CC3DBF0}" type="sibTrans" cxnId="{3BD08EEB-F7DD-4FED-A57F-C732866BAB06}">
      <dgm:prSet/>
      <dgm:spPr/>
      <dgm:t>
        <a:bodyPr/>
        <a:lstStyle/>
        <a:p>
          <a:endParaRPr lang="en-US"/>
        </a:p>
      </dgm:t>
    </dgm:pt>
    <dgm:pt modelId="{1C0585B7-AA50-4CBC-8D34-864068DED2B9}">
      <dgm:prSet phldrT="[Text]"/>
      <dgm:spPr/>
      <dgm:t>
        <a:bodyPr/>
        <a:lstStyle/>
        <a:p>
          <a:r>
            <a:rPr lang="en-US" dirty="0" smtClean="0"/>
            <a:t>1500-1749 grams</a:t>
          </a:r>
          <a:endParaRPr lang="en-US" dirty="0"/>
        </a:p>
      </dgm:t>
    </dgm:pt>
    <dgm:pt modelId="{488069F1-1582-4C78-A403-E41A1C576BC4}" type="parTrans" cxnId="{51BFB55D-8778-4A15-868D-18AD8D0A8DDD}">
      <dgm:prSet/>
      <dgm:spPr/>
      <dgm:t>
        <a:bodyPr/>
        <a:lstStyle/>
        <a:p>
          <a:endParaRPr lang="en-US"/>
        </a:p>
      </dgm:t>
    </dgm:pt>
    <dgm:pt modelId="{2A61572B-4946-43EF-A07E-14B3990C7FB9}" type="sibTrans" cxnId="{51BFB55D-8778-4A15-868D-18AD8D0A8DDD}">
      <dgm:prSet/>
      <dgm:spPr/>
      <dgm:t>
        <a:bodyPr/>
        <a:lstStyle/>
        <a:p>
          <a:endParaRPr lang="en-US"/>
        </a:p>
      </dgm:t>
    </dgm:pt>
    <dgm:pt modelId="{2A0B3253-59A6-41ED-872F-9D6554AB13E1}">
      <dgm:prSet phldrT="[Text]"/>
      <dgm:spPr/>
      <dgm:t>
        <a:bodyPr/>
        <a:lstStyle/>
        <a:p>
          <a:r>
            <a:rPr lang="en-US" dirty="0" smtClean="0"/>
            <a:t>1750-1999 grams</a:t>
          </a:r>
          <a:endParaRPr lang="en-US" dirty="0"/>
        </a:p>
      </dgm:t>
    </dgm:pt>
    <dgm:pt modelId="{6B721CF2-B011-4B2B-9848-AA107E08EC15}" type="parTrans" cxnId="{EC444C53-9FEE-42BC-9F9E-B92F5AD4F8B4}">
      <dgm:prSet/>
      <dgm:spPr/>
      <dgm:t>
        <a:bodyPr/>
        <a:lstStyle/>
        <a:p>
          <a:endParaRPr lang="en-US"/>
        </a:p>
      </dgm:t>
    </dgm:pt>
    <dgm:pt modelId="{4E46281F-BA75-45B2-81AD-2F147C4D0026}" type="sibTrans" cxnId="{EC444C53-9FEE-42BC-9F9E-B92F5AD4F8B4}">
      <dgm:prSet/>
      <dgm:spPr/>
      <dgm:t>
        <a:bodyPr/>
        <a:lstStyle/>
        <a:p>
          <a:endParaRPr lang="en-US"/>
        </a:p>
      </dgm:t>
    </dgm:pt>
    <dgm:pt modelId="{4C4A1C2E-ADEF-464C-B20C-7CD740F56C05}">
      <dgm:prSet phldrT="[Text]"/>
      <dgm:spPr/>
      <dgm:t>
        <a:bodyPr/>
        <a:lstStyle/>
        <a:p>
          <a:r>
            <a:rPr lang="en-US" dirty="0" smtClean="0"/>
            <a:t>2000-2499 grams</a:t>
          </a:r>
          <a:endParaRPr lang="en-US" dirty="0"/>
        </a:p>
      </dgm:t>
    </dgm:pt>
    <dgm:pt modelId="{16785116-78C6-4A6E-A9B3-AC9561F3EAA2}" type="parTrans" cxnId="{099DBF90-E959-4755-A83C-E823A8BB438A}">
      <dgm:prSet/>
      <dgm:spPr/>
      <dgm:t>
        <a:bodyPr/>
        <a:lstStyle/>
        <a:p>
          <a:endParaRPr lang="en-US"/>
        </a:p>
      </dgm:t>
    </dgm:pt>
    <dgm:pt modelId="{E60C7249-5E7B-4BA4-A6E4-CE12A0A3B2A1}" type="sibTrans" cxnId="{099DBF90-E959-4755-A83C-E823A8BB438A}">
      <dgm:prSet/>
      <dgm:spPr/>
      <dgm:t>
        <a:bodyPr/>
        <a:lstStyle/>
        <a:p>
          <a:endParaRPr lang="en-US"/>
        </a:p>
      </dgm:t>
    </dgm:pt>
    <dgm:pt modelId="{4C41EFA2-019C-48C5-95A4-F7F1E53CAF3B}">
      <dgm:prSet phldrT="[Text]"/>
      <dgm:spPr/>
      <dgm:t>
        <a:bodyPr/>
        <a:lstStyle/>
        <a:p>
          <a:r>
            <a:rPr lang="en-US" dirty="0" smtClean="0"/>
            <a:t>2500 grams and over</a:t>
          </a:r>
          <a:endParaRPr lang="en-US" dirty="0"/>
        </a:p>
      </dgm:t>
    </dgm:pt>
    <dgm:pt modelId="{91A79E8A-24F6-4659-882C-1648388945D4}" type="parTrans" cxnId="{D45BEE12-D79B-4B70-92D7-D2AF10576A8E}">
      <dgm:prSet/>
      <dgm:spPr/>
      <dgm:t>
        <a:bodyPr/>
        <a:lstStyle/>
        <a:p>
          <a:endParaRPr lang="en-US"/>
        </a:p>
      </dgm:t>
    </dgm:pt>
    <dgm:pt modelId="{EA229B1D-5B30-4813-9F2E-F0ACF5470307}" type="sibTrans" cxnId="{D45BEE12-D79B-4B70-92D7-D2AF10576A8E}">
      <dgm:prSet/>
      <dgm:spPr/>
      <dgm:t>
        <a:bodyPr/>
        <a:lstStyle/>
        <a:p>
          <a:endParaRPr lang="en-US"/>
        </a:p>
      </dgm:t>
    </dgm:pt>
    <dgm:pt modelId="{64078E07-6EC0-40C6-8B16-9012881D9157}" type="pres">
      <dgm:prSet presAssocID="{15037A29-77B1-4389-B8CE-870357D38E82}" presName="compositeShape" presStyleCnt="0">
        <dgm:presLayoutVars>
          <dgm:dir/>
          <dgm:resizeHandles/>
        </dgm:presLayoutVars>
      </dgm:prSet>
      <dgm:spPr/>
    </dgm:pt>
    <dgm:pt modelId="{C716FD21-4FE3-4671-B2EE-EB37DBA6D3E2}" type="pres">
      <dgm:prSet presAssocID="{15037A29-77B1-4389-B8CE-870357D38E82}" presName="pyramid" presStyleLbl="node1" presStyleIdx="0" presStyleCnt="1"/>
      <dgm:spPr/>
    </dgm:pt>
    <dgm:pt modelId="{9557911D-3329-452E-8C27-92560A551918}" type="pres">
      <dgm:prSet presAssocID="{15037A29-77B1-4389-B8CE-870357D38E82}" presName="theList" presStyleCnt="0"/>
      <dgm:spPr/>
    </dgm:pt>
    <dgm:pt modelId="{DC1E7C31-2D07-41F8-A3C2-0ED612126BD8}" type="pres">
      <dgm:prSet presAssocID="{4EBF184F-7928-4973-9CCE-6004675A87EB}" presName="aNode" presStyleLbl="fgAcc1" presStyleIdx="0" presStyleCnt="9">
        <dgm:presLayoutVars>
          <dgm:bulletEnabled val="1"/>
        </dgm:presLayoutVars>
      </dgm:prSet>
      <dgm:spPr/>
      <dgm:t>
        <a:bodyPr/>
        <a:lstStyle/>
        <a:p>
          <a:endParaRPr lang="en-US"/>
        </a:p>
      </dgm:t>
    </dgm:pt>
    <dgm:pt modelId="{4F1FC202-ED99-47AB-976A-81BA3A772CE3}" type="pres">
      <dgm:prSet presAssocID="{4EBF184F-7928-4973-9CCE-6004675A87EB}" presName="aSpace" presStyleCnt="0"/>
      <dgm:spPr/>
    </dgm:pt>
    <dgm:pt modelId="{A7AAEFBE-29DD-42CE-A7EE-323A4AD50173}" type="pres">
      <dgm:prSet presAssocID="{142801EA-EC9A-49D2-AC9B-5CB2574E7E1E}" presName="aNode" presStyleLbl="fgAcc1" presStyleIdx="1" presStyleCnt="9">
        <dgm:presLayoutVars>
          <dgm:bulletEnabled val="1"/>
        </dgm:presLayoutVars>
      </dgm:prSet>
      <dgm:spPr/>
      <dgm:t>
        <a:bodyPr/>
        <a:lstStyle/>
        <a:p>
          <a:endParaRPr lang="en-US"/>
        </a:p>
      </dgm:t>
    </dgm:pt>
    <dgm:pt modelId="{D3608D8A-2AB6-47D9-B26C-920BF2B7B610}" type="pres">
      <dgm:prSet presAssocID="{142801EA-EC9A-49D2-AC9B-5CB2574E7E1E}" presName="aSpace" presStyleCnt="0"/>
      <dgm:spPr/>
    </dgm:pt>
    <dgm:pt modelId="{18024A47-0B76-41A1-9D32-267C418C3B33}" type="pres">
      <dgm:prSet presAssocID="{F5CFD461-0E9D-4F30-8943-AD4C0596EAEC}" presName="aNode" presStyleLbl="fgAcc1" presStyleIdx="2" presStyleCnt="9">
        <dgm:presLayoutVars>
          <dgm:bulletEnabled val="1"/>
        </dgm:presLayoutVars>
      </dgm:prSet>
      <dgm:spPr/>
      <dgm:t>
        <a:bodyPr/>
        <a:lstStyle/>
        <a:p>
          <a:endParaRPr lang="en-US"/>
        </a:p>
      </dgm:t>
    </dgm:pt>
    <dgm:pt modelId="{8E056697-2F91-4D22-A0F7-C3BE0CD3FD07}" type="pres">
      <dgm:prSet presAssocID="{F5CFD461-0E9D-4F30-8943-AD4C0596EAEC}" presName="aSpace" presStyleCnt="0"/>
      <dgm:spPr/>
    </dgm:pt>
    <dgm:pt modelId="{EF0F9A53-2B3F-47A1-AEED-16DBF72B2126}" type="pres">
      <dgm:prSet presAssocID="{FFB9B620-1FB6-4323-A7D5-55FB3409768C}" presName="aNode" presStyleLbl="fgAcc1" presStyleIdx="3" presStyleCnt="9">
        <dgm:presLayoutVars>
          <dgm:bulletEnabled val="1"/>
        </dgm:presLayoutVars>
      </dgm:prSet>
      <dgm:spPr/>
      <dgm:t>
        <a:bodyPr/>
        <a:lstStyle/>
        <a:p>
          <a:endParaRPr lang="en-US"/>
        </a:p>
      </dgm:t>
    </dgm:pt>
    <dgm:pt modelId="{624EB3D8-E257-4067-A800-1995F1E2BEA4}" type="pres">
      <dgm:prSet presAssocID="{FFB9B620-1FB6-4323-A7D5-55FB3409768C}" presName="aSpace" presStyleCnt="0"/>
      <dgm:spPr/>
    </dgm:pt>
    <dgm:pt modelId="{54C583E4-A2C2-4233-8578-AEBEE0B99155}" type="pres">
      <dgm:prSet presAssocID="{89D72510-3E5A-43B2-A385-AB3E6CB2C6CE}" presName="aNode" presStyleLbl="fgAcc1" presStyleIdx="4" presStyleCnt="9">
        <dgm:presLayoutVars>
          <dgm:bulletEnabled val="1"/>
        </dgm:presLayoutVars>
      </dgm:prSet>
      <dgm:spPr/>
      <dgm:t>
        <a:bodyPr/>
        <a:lstStyle/>
        <a:p>
          <a:endParaRPr lang="en-US"/>
        </a:p>
      </dgm:t>
    </dgm:pt>
    <dgm:pt modelId="{7BA59489-3F85-44E2-9756-7EDE23A1AD6C}" type="pres">
      <dgm:prSet presAssocID="{89D72510-3E5A-43B2-A385-AB3E6CB2C6CE}" presName="aSpace" presStyleCnt="0"/>
      <dgm:spPr/>
    </dgm:pt>
    <dgm:pt modelId="{547EBCE7-4DE8-41B3-B429-51CACB9FDDCA}" type="pres">
      <dgm:prSet presAssocID="{1C0585B7-AA50-4CBC-8D34-864068DED2B9}" presName="aNode" presStyleLbl="fgAcc1" presStyleIdx="5" presStyleCnt="9">
        <dgm:presLayoutVars>
          <dgm:bulletEnabled val="1"/>
        </dgm:presLayoutVars>
      </dgm:prSet>
      <dgm:spPr/>
      <dgm:t>
        <a:bodyPr/>
        <a:lstStyle/>
        <a:p>
          <a:endParaRPr lang="en-US"/>
        </a:p>
      </dgm:t>
    </dgm:pt>
    <dgm:pt modelId="{DFD4D74B-6D5C-4BD9-BAEF-B47B2AF4B731}" type="pres">
      <dgm:prSet presAssocID="{1C0585B7-AA50-4CBC-8D34-864068DED2B9}" presName="aSpace" presStyleCnt="0"/>
      <dgm:spPr/>
    </dgm:pt>
    <dgm:pt modelId="{971751E5-FF08-4412-B811-D08A2949C592}" type="pres">
      <dgm:prSet presAssocID="{2A0B3253-59A6-41ED-872F-9D6554AB13E1}" presName="aNode" presStyleLbl="fgAcc1" presStyleIdx="6" presStyleCnt="9">
        <dgm:presLayoutVars>
          <dgm:bulletEnabled val="1"/>
        </dgm:presLayoutVars>
      </dgm:prSet>
      <dgm:spPr/>
      <dgm:t>
        <a:bodyPr/>
        <a:lstStyle/>
        <a:p>
          <a:endParaRPr lang="en-US"/>
        </a:p>
      </dgm:t>
    </dgm:pt>
    <dgm:pt modelId="{C4B21E33-5BBB-4E07-B512-48070A4F5FF6}" type="pres">
      <dgm:prSet presAssocID="{2A0B3253-59A6-41ED-872F-9D6554AB13E1}" presName="aSpace" presStyleCnt="0"/>
      <dgm:spPr/>
    </dgm:pt>
    <dgm:pt modelId="{567F55B0-1FC4-4657-B312-F858EC6FA828}" type="pres">
      <dgm:prSet presAssocID="{4C4A1C2E-ADEF-464C-B20C-7CD740F56C05}" presName="aNode" presStyleLbl="fgAcc1" presStyleIdx="7" presStyleCnt="9">
        <dgm:presLayoutVars>
          <dgm:bulletEnabled val="1"/>
        </dgm:presLayoutVars>
      </dgm:prSet>
      <dgm:spPr/>
      <dgm:t>
        <a:bodyPr/>
        <a:lstStyle/>
        <a:p>
          <a:endParaRPr lang="en-US"/>
        </a:p>
      </dgm:t>
    </dgm:pt>
    <dgm:pt modelId="{DAF8BC55-BBA2-4100-83BD-CA2A1C8A9BCA}" type="pres">
      <dgm:prSet presAssocID="{4C4A1C2E-ADEF-464C-B20C-7CD740F56C05}" presName="aSpace" presStyleCnt="0"/>
      <dgm:spPr/>
    </dgm:pt>
    <dgm:pt modelId="{81FF4AC9-BA46-48A4-B11D-63E031CDABD5}" type="pres">
      <dgm:prSet presAssocID="{4C41EFA2-019C-48C5-95A4-F7F1E53CAF3B}" presName="aNode" presStyleLbl="fgAcc1" presStyleIdx="8" presStyleCnt="9">
        <dgm:presLayoutVars>
          <dgm:bulletEnabled val="1"/>
        </dgm:presLayoutVars>
      </dgm:prSet>
      <dgm:spPr/>
      <dgm:t>
        <a:bodyPr/>
        <a:lstStyle/>
        <a:p>
          <a:endParaRPr lang="en-US"/>
        </a:p>
      </dgm:t>
    </dgm:pt>
    <dgm:pt modelId="{904F1DEF-D533-4A1C-ADAC-BE155B797094}" type="pres">
      <dgm:prSet presAssocID="{4C41EFA2-019C-48C5-95A4-F7F1E53CAF3B}" presName="aSpace" presStyleCnt="0"/>
      <dgm:spPr/>
    </dgm:pt>
  </dgm:ptLst>
  <dgm:cxnLst>
    <dgm:cxn modelId="{0C39E8F6-6B56-48F4-8A77-B7DCE3FC0948}" type="presOf" srcId="{142801EA-EC9A-49D2-AC9B-5CB2574E7E1E}" destId="{A7AAEFBE-29DD-42CE-A7EE-323A4AD50173}" srcOrd="0" destOrd="0" presId="urn:microsoft.com/office/officeart/2005/8/layout/pyramid2"/>
    <dgm:cxn modelId="{787E43CC-4E9D-4A0F-8C90-256A080AB9F3}" type="presOf" srcId="{89D72510-3E5A-43B2-A385-AB3E6CB2C6CE}" destId="{54C583E4-A2C2-4233-8578-AEBEE0B99155}" srcOrd="0" destOrd="0" presId="urn:microsoft.com/office/officeart/2005/8/layout/pyramid2"/>
    <dgm:cxn modelId="{B04FD40D-1831-4304-8D59-6B578BA466F7}" srcId="{15037A29-77B1-4389-B8CE-870357D38E82}" destId="{F5CFD461-0E9D-4F30-8943-AD4C0596EAEC}" srcOrd="2" destOrd="0" parTransId="{92238934-B439-4A14-A5CD-FF069D9C4C30}" sibTransId="{17DF66E6-7B8D-4469-BEB5-41A9C7CFE7C8}"/>
    <dgm:cxn modelId="{007E33A1-1A41-42C8-8913-FFB30534CF3F}" type="presOf" srcId="{1C0585B7-AA50-4CBC-8D34-864068DED2B9}" destId="{547EBCE7-4DE8-41B3-B429-51CACB9FDDCA}" srcOrd="0" destOrd="0" presId="urn:microsoft.com/office/officeart/2005/8/layout/pyramid2"/>
    <dgm:cxn modelId="{93C963BE-11C4-4FF3-BBEC-F431F7D740F8}" type="presOf" srcId="{F5CFD461-0E9D-4F30-8943-AD4C0596EAEC}" destId="{18024A47-0B76-41A1-9D32-267C418C3B33}" srcOrd="0" destOrd="0" presId="urn:microsoft.com/office/officeart/2005/8/layout/pyramid2"/>
    <dgm:cxn modelId="{E995AF79-2678-4A46-AE0F-E062BF2E24FB}" type="presOf" srcId="{FFB9B620-1FB6-4323-A7D5-55FB3409768C}" destId="{EF0F9A53-2B3F-47A1-AEED-16DBF72B2126}" srcOrd="0" destOrd="0" presId="urn:microsoft.com/office/officeart/2005/8/layout/pyramid2"/>
    <dgm:cxn modelId="{3BD08EEB-F7DD-4FED-A57F-C732866BAB06}" srcId="{15037A29-77B1-4389-B8CE-870357D38E82}" destId="{89D72510-3E5A-43B2-A385-AB3E6CB2C6CE}" srcOrd="4" destOrd="0" parTransId="{45408B77-D2EC-4878-A553-F21A60F26836}" sibTransId="{79B52CEE-4900-4C39-BEA4-9CA39CC3DBF0}"/>
    <dgm:cxn modelId="{F0A19B32-54D0-418B-A285-9E0A36EDF01E}" srcId="{15037A29-77B1-4389-B8CE-870357D38E82}" destId="{142801EA-EC9A-49D2-AC9B-5CB2574E7E1E}" srcOrd="1" destOrd="0" parTransId="{7A705854-66F7-4C8B-AC66-FC86414AD55B}" sibTransId="{E2258573-49EA-4884-A7E0-91A85711B226}"/>
    <dgm:cxn modelId="{D45BEE12-D79B-4B70-92D7-D2AF10576A8E}" srcId="{15037A29-77B1-4389-B8CE-870357D38E82}" destId="{4C41EFA2-019C-48C5-95A4-F7F1E53CAF3B}" srcOrd="8" destOrd="0" parTransId="{91A79E8A-24F6-4659-882C-1648388945D4}" sibTransId="{EA229B1D-5B30-4813-9F2E-F0ACF5470307}"/>
    <dgm:cxn modelId="{099DBF90-E959-4755-A83C-E823A8BB438A}" srcId="{15037A29-77B1-4389-B8CE-870357D38E82}" destId="{4C4A1C2E-ADEF-464C-B20C-7CD740F56C05}" srcOrd="7" destOrd="0" parTransId="{16785116-78C6-4A6E-A9B3-AC9561F3EAA2}" sibTransId="{E60C7249-5E7B-4BA4-A6E4-CE12A0A3B2A1}"/>
    <dgm:cxn modelId="{83E77A29-D7A8-479D-A0CC-0F4686DDABE2}" type="presOf" srcId="{4C41EFA2-019C-48C5-95A4-F7F1E53CAF3B}" destId="{81FF4AC9-BA46-48A4-B11D-63E031CDABD5}" srcOrd="0" destOrd="0" presId="urn:microsoft.com/office/officeart/2005/8/layout/pyramid2"/>
    <dgm:cxn modelId="{9DF5F8BD-5175-46B2-89EE-CB470F340655}" srcId="{15037A29-77B1-4389-B8CE-870357D38E82}" destId="{FFB9B620-1FB6-4323-A7D5-55FB3409768C}" srcOrd="3" destOrd="0" parTransId="{742FBEFF-6710-47FF-ACFA-A38CC49E74B1}" sibTransId="{7CB5A069-75D6-4D2F-9398-68DF208B67D5}"/>
    <dgm:cxn modelId="{51BFB55D-8778-4A15-868D-18AD8D0A8DDD}" srcId="{15037A29-77B1-4389-B8CE-870357D38E82}" destId="{1C0585B7-AA50-4CBC-8D34-864068DED2B9}" srcOrd="5" destOrd="0" parTransId="{488069F1-1582-4C78-A403-E41A1C576BC4}" sibTransId="{2A61572B-4946-43EF-A07E-14B3990C7FB9}"/>
    <dgm:cxn modelId="{03B09EDA-74EF-4E60-8E2E-E47641D0049B}" type="presOf" srcId="{4EBF184F-7928-4973-9CCE-6004675A87EB}" destId="{DC1E7C31-2D07-41F8-A3C2-0ED612126BD8}" srcOrd="0" destOrd="0" presId="urn:microsoft.com/office/officeart/2005/8/layout/pyramid2"/>
    <dgm:cxn modelId="{B58EFE2C-7570-482B-AFBF-B5DF1B833442}" srcId="{15037A29-77B1-4389-B8CE-870357D38E82}" destId="{4EBF184F-7928-4973-9CCE-6004675A87EB}" srcOrd="0" destOrd="0" parTransId="{B883CABC-1114-44C1-8F80-ECCCEB290A96}" sibTransId="{F21CD457-74C5-4563-8D06-B4097B83E739}"/>
    <dgm:cxn modelId="{EC444C53-9FEE-42BC-9F9E-B92F5AD4F8B4}" srcId="{15037A29-77B1-4389-B8CE-870357D38E82}" destId="{2A0B3253-59A6-41ED-872F-9D6554AB13E1}" srcOrd="6" destOrd="0" parTransId="{6B721CF2-B011-4B2B-9848-AA107E08EC15}" sibTransId="{4E46281F-BA75-45B2-81AD-2F147C4D0026}"/>
    <dgm:cxn modelId="{9AE011EA-58B0-49B9-8EFF-1A9F2FB99CB8}" type="presOf" srcId="{15037A29-77B1-4389-B8CE-870357D38E82}" destId="{64078E07-6EC0-40C6-8B16-9012881D9157}" srcOrd="0" destOrd="0" presId="urn:microsoft.com/office/officeart/2005/8/layout/pyramid2"/>
    <dgm:cxn modelId="{614F87A7-4061-4A33-9386-EC558E4E147B}" type="presOf" srcId="{2A0B3253-59A6-41ED-872F-9D6554AB13E1}" destId="{971751E5-FF08-4412-B811-D08A2949C592}" srcOrd="0" destOrd="0" presId="urn:microsoft.com/office/officeart/2005/8/layout/pyramid2"/>
    <dgm:cxn modelId="{9480EEF2-3C20-439B-B651-D8783BC3E8CF}" type="presOf" srcId="{4C4A1C2E-ADEF-464C-B20C-7CD740F56C05}" destId="{567F55B0-1FC4-4657-B312-F858EC6FA828}" srcOrd="0" destOrd="0" presId="urn:microsoft.com/office/officeart/2005/8/layout/pyramid2"/>
    <dgm:cxn modelId="{3DC5C428-1E1F-4E2C-A455-6DEFBF03AF43}" type="presParOf" srcId="{64078E07-6EC0-40C6-8B16-9012881D9157}" destId="{C716FD21-4FE3-4671-B2EE-EB37DBA6D3E2}" srcOrd="0" destOrd="0" presId="urn:microsoft.com/office/officeart/2005/8/layout/pyramid2"/>
    <dgm:cxn modelId="{83C86500-F95B-4E16-83FA-1D4F728A2FCC}" type="presParOf" srcId="{64078E07-6EC0-40C6-8B16-9012881D9157}" destId="{9557911D-3329-452E-8C27-92560A551918}" srcOrd="1" destOrd="0" presId="urn:microsoft.com/office/officeart/2005/8/layout/pyramid2"/>
    <dgm:cxn modelId="{CF66BDB9-0F64-4955-822D-99B066B6D56C}" type="presParOf" srcId="{9557911D-3329-452E-8C27-92560A551918}" destId="{DC1E7C31-2D07-41F8-A3C2-0ED612126BD8}" srcOrd="0" destOrd="0" presId="urn:microsoft.com/office/officeart/2005/8/layout/pyramid2"/>
    <dgm:cxn modelId="{98828893-FC4F-4F93-ACCD-CBBBC0C4D502}" type="presParOf" srcId="{9557911D-3329-452E-8C27-92560A551918}" destId="{4F1FC202-ED99-47AB-976A-81BA3A772CE3}" srcOrd="1" destOrd="0" presId="urn:microsoft.com/office/officeart/2005/8/layout/pyramid2"/>
    <dgm:cxn modelId="{52DA4DDF-F844-4B5F-89B3-40561DF8F423}" type="presParOf" srcId="{9557911D-3329-452E-8C27-92560A551918}" destId="{A7AAEFBE-29DD-42CE-A7EE-323A4AD50173}" srcOrd="2" destOrd="0" presId="urn:microsoft.com/office/officeart/2005/8/layout/pyramid2"/>
    <dgm:cxn modelId="{F6243881-F2AA-4432-BDF5-883BADC79D89}" type="presParOf" srcId="{9557911D-3329-452E-8C27-92560A551918}" destId="{D3608D8A-2AB6-47D9-B26C-920BF2B7B610}" srcOrd="3" destOrd="0" presId="urn:microsoft.com/office/officeart/2005/8/layout/pyramid2"/>
    <dgm:cxn modelId="{0A49E0E5-E281-46C9-AE79-A7F4593378E1}" type="presParOf" srcId="{9557911D-3329-452E-8C27-92560A551918}" destId="{18024A47-0B76-41A1-9D32-267C418C3B33}" srcOrd="4" destOrd="0" presId="urn:microsoft.com/office/officeart/2005/8/layout/pyramid2"/>
    <dgm:cxn modelId="{C776BD76-5609-45F0-AE39-ACB4A5DBDC20}" type="presParOf" srcId="{9557911D-3329-452E-8C27-92560A551918}" destId="{8E056697-2F91-4D22-A0F7-C3BE0CD3FD07}" srcOrd="5" destOrd="0" presId="urn:microsoft.com/office/officeart/2005/8/layout/pyramid2"/>
    <dgm:cxn modelId="{B36C1BCD-E9D7-4E41-81A6-8F61F3CB1A73}" type="presParOf" srcId="{9557911D-3329-452E-8C27-92560A551918}" destId="{EF0F9A53-2B3F-47A1-AEED-16DBF72B2126}" srcOrd="6" destOrd="0" presId="urn:microsoft.com/office/officeart/2005/8/layout/pyramid2"/>
    <dgm:cxn modelId="{30BBA343-737A-42A9-973F-E22DD4A1C837}" type="presParOf" srcId="{9557911D-3329-452E-8C27-92560A551918}" destId="{624EB3D8-E257-4067-A800-1995F1E2BEA4}" srcOrd="7" destOrd="0" presId="urn:microsoft.com/office/officeart/2005/8/layout/pyramid2"/>
    <dgm:cxn modelId="{E9856EA3-825A-40BF-834B-4116A999C167}" type="presParOf" srcId="{9557911D-3329-452E-8C27-92560A551918}" destId="{54C583E4-A2C2-4233-8578-AEBEE0B99155}" srcOrd="8" destOrd="0" presId="urn:microsoft.com/office/officeart/2005/8/layout/pyramid2"/>
    <dgm:cxn modelId="{3FF5F66E-4F69-43FB-8A9E-1FC169121FB3}" type="presParOf" srcId="{9557911D-3329-452E-8C27-92560A551918}" destId="{7BA59489-3F85-44E2-9756-7EDE23A1AD6C}" srcOrd="9" destOrd="0" presId="urn:microsoft.com/office/officeart/2005/8/layout/pyramid2"/>
    <dgm:cxn modelId="{7B9A25D2-B3C2-424F-8B77-75EC9C6B6D93}" type="presParOf" srcId="{9557911D-3329-452E-8C27-92560A551918}" destId="{547EBCE7-4DE8-41B3-B429-51CACB9FDDCA}" srcOrd="10" destOrd="0" presId="urn:microsoft.com/office/officeart/2005/8/layout/pyramid2"/>
    <dgm:cxn modelId="{950FF47F-A586-49E0-981C-4FDA9F04D2FD}" type="presParOf" srcId="{9557911D-3329-452E-8C27-92560A551918}" destId="{DFD4D74B-6D5C-4BD9-BAEF-B47B2AF4B731}" srcOrd="11" destOrd="0" presId="urn:microsoft.com/office/officeart/2005/8/layout/pyramid2"/>
    <dgm:cxn modelId="{46E6251A-95ED-4B7D-8DF1-6642DD7A65CC}" type="presParOf" srcId="{9557911D-3329-452E-8C27-92560A551918}" destId="{971751E5-FF08-4412-B811-D08A2949C592}" srcOrd="12" destOrd="0" presId="urn:microsoft.com/office/officeart/2005/8/layout/pyramid2"/>
    <dgm:cxn modelId="{7D4D2708-6701-40A8-AFE9-55756AB3DDC6}" type="presParOf" srcId="{9557911D-3329-452E-8C27-92560A551918}" destId="{C4B21E33-5BBB-4E07-B512-48070A4F5FF6}" srcOrd="13" destOrd="0" presId="urn:microsoft.com/office/officeart/2005/8/layout/pyramid2"/>
    <dgm:cxn modelId="{DC6AE6CB-38E6-4F10-9124-588514D02E9A}" type="presParOf" srcId="{9557911D-3329-452E-8C27-92560A551918}" destId="{567F55B0-1FC4-4657-B312-F858EC6FA828}" srcOrd="14" destOrd="0" presId="urn:microsoft.com/office/officeart/2005/8/layout/pyramid2"/>
    <dgm:cxn modelId="{090D9EBE-7B3C-4BF6-86DF-8344F51C0AC7}" type="presParOf" srcId="{9557911D-3329-452E-8C27-92560A551918}" destId="{DAF8BC55-BBA2-4100-83BD-CA2A1C8A9BCA}" srcOrd="15" destOrd="0" presId="urn:microsoft.com/office/officeart/2005/8/layout/pyramid2"/>
    <dgm:cxn modelId="{3C22991D-484A-40FA-BA0A-8A51C94514CC}" type="presParOf" srcId="{9557911D-3329-452E-8C27-92560A551918}" destId="{81FF4AC9-BA46-48A4-B11D-63E031CDABD5}" srcOrd="16" destOrd="0" presId="urn:microsoft.com/office/officeart/2005/8/layout/pyramid2"/>
    <dgm:cxn modelId="{4C6EE1C0-C02B-4D2C-8404-7F6C39CDF8ED}" type="presParOf" srcId="{9557911D-3329-452E-8C27-92560A551918}" destId="{904F1DEF-D533-4A1C-ADAC-BE155B797094}" srcOrd="1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6FD21-4FE3-4671-B2EE-EB37DBA6D3E2}">
      <dsp:nvSpPr>
        <dsp:cNvPr id="0" name=""/>
        <dsp:cNvSpPr/>
      </dsp:nvSpPr>
      <dsp:spPr>
        <a:xfrm>
          <a:off x="711199" y="0"/>
          <a:ext cx="4063999" cy="4063999"/>
        </a:xfrm>
        <a:prstGeom prst="triangl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C1E7C31-2D07-41F8-A3C2-0ED612126BD8}">
      <dsp:nvSpPr>
        <dsp:cNvPr id="0" name=""/>
        <dsp:cNvSpPr/>
      </dsp:nvSpPr>
      <dsp:spPr>
        <a:xfrm>
          <a:off x="2743199" y="406573"/>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Less than 500 grams</a:t>
          </a:r>
          <a:endParaRPr lang="en-US" sz="1300" kern="1200" dirty="0"/>
        </a:p>
      </dsp:txBody>
      <dsp:txXfrm>
        <a:off x="2758872" y="422246"/>
        <a:ext cx="2610254" cy="289725"/>
      </dsp:txXfrm>
    </dsp:sp>
    <dsp:sp modelId="{A7AAEFBE-29DD-42CE-A7EE-323A4AD50173}">
      <dsp:nvSpPr>
        <dsp:cNvPr id="0" name=""/>
        <dsp:cNvSpPr/>
      </dsp:nvSpPr>
      <dsp:spPr>
        <a:xfrm>
          <a:off x="2743199" y="767779"/>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500-749 grams</a:t>
          </a:r>
          <a:endParaRPr lang="en-US" sz="1300" kern="1200" dirty="0"/>
        </a:p>
      </dsp:txBody>
      <dsp:txXfrm>
        <a:off x="2758872" y="783452"/>
        <a:ext cx="2610254" cy="289725"/>
      </dsp:txXfrm>
    </dsp:sp>
    <dsp:sp modelId="{18024A47-0B76-41A1-9D32-267C418C3B33}">
      <dsp:nvSpPr>
        <dsp:cNvPr id="0" name=""/>
        <dsp:cNvSpPr/>
      </dsp:nvSpPr>
      <dsp:spPr>
        <a:xfrm>
          <a:off x="2743199" y="1128985"/>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750-999 grams</a:t>
          </a:r>
          <a:endParaRPr lang="en-US" sz="1300" kern="1200" dirty="0"/>
        </a:p>
      </dsp:txBody>
      <dsp:txXfrm>
        <a:off x="2758872" y="1144658"/>
        <a:ext cx="2610254" cy="289725"/>
      </dsp:txXfrm>
    </dsp:sp>
    <dsp:sp modelId="{EF0F9A53-2B3F-47A1-AEED-16DBF72B2126}">
      <dsp:nvSpPr>
        <dsp:cNvPr id="0" name=""/>
        <dsp:cNvSpPr/>
      </dsp:nvSpPr>
      <dsp:spPr>
        <a:xfrm>
          <a:off x="2743199" y="1490191"/>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1000-1249 grams</a:t>
          </a:r>
          <a:endParaRPr lang="en-US" sz="1300" kern="1200" dirty="0"/>
        </a:p>
      </dsp:txBody>
      <dsp:txXfrm>
        <a:off x="2758872" y="1505864"/>
        <a:ext cx="2610254" cy="289725"/>
      </dsp:txXfrm>
    </dsp:sp>
    <dsp:sp modelId="{54C583E4-A2C2-4233-8578-AEBEE0B99155}">
      <dsp:nvSpPr>
        <dsp:cNvPr id="0" name=""/>
        <dsp:cNvSpPr/>
      </dsp:nvSpPr>
      <dsp:spPr>
        <a:xfrm>
          <a:off x="2743199" y="1851397"/>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1250-1499 grams</a:t>
          </a:r>
          <a:endParaRPr lang="en-US" sz="1300" kern="1200" dirty="0"/>
        </a:p>
      </dsp:txBody>
      <dsp:txXfrm>
        <a:off x="2758872" y="1867070"/>
        <a:ext cx="2610254" cy="289725"/>
      </dsp:txXfrm>
    </dsp:sp>
    <dsp:sp modelId="{547EBCE7-4DE8-41B3-B429-51CACB9FDDCA}">
      <dsp:nvSpPr>
        <dsp:cNvPr id="0" name=""/>
        <dsp:cNvSpPr/>
      </dsp:nvSpPr>
      <dsp:spPr>
        <a:xfrm>
          <a:off x="2743199" y="2212602"/>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1500-1749 grams</a:t>
          </a:r>
          <a:endParaRPr lang="en-US" sz="1300" kern="1200" dirty="0"/>
        </a:p>
      </dsp:txBody>
      <dsp:txXfrm>
        <a:off x="2758872" y="2228275"/>
        <a:ext cx="2610254" cy="289725"/>
      </dsp:txXfrm>
    </dsp:sp>
    <dsp:sp modelId="{971751E5-FF08-4412-B811-D08A2949C592}">
      <dsp:nvSpPr>
        <dsp:cNvPr id="0" name=""/>
        <dsp:cNvSpPr/>
      </dsp:nvSpPr>
      <dsp:spPr>
        <a:xfrm>
          <a:off x="2743199" y="2573808"/>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1750-1999 grams</a:t>
          </a:r>
          <a:endParaRPr lang="en-US" sz="1300" kern="1200" dirty="0"/>
        </a:p>
      </dsp:txBody>
      <dsp:txXfrm>
        <a:off x="2758872" y="2589481"/>
        <a:ext cx="2610254" cy="289725"/>
      </dsp:txXfrm>
    </dsp:sp>
    <dsp:sp modelId="{567F55B0-1FC4-4657-B312-F858EC6FA828}">
      <dsp:nvSpPr>
        <dsp:cNvPr id="0" name=""/>
        <dsp:cNvSpPr/>
      </dsp:nvSpPr>
      <dsp:spPr>
        <a:xfrm>
          <a:off x="2743199" y="2935014"/>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2000-2499 grams</a:t>
          </a:r>
          <a:endParaRPr lang="en-US" sz="1300" kern="1200" dirty="0"/>
        </a:p>
      </dsp:txBody>
      <dsp:txXfrm>
        <a:off x="2758872" y="2950687"/>
        <a:ext cx="2610254" cy="289725"/>
      </dsp:txXfrm>
    </dsp:sp>
    <dsp:sp modelId="{81FF4AC9-BA46-48A4-B11D-63E031CDABD5}">
      <dsp:nvSpPr>
        <dsp:cNvPr id="0" name=""/>
        <dsp:cNvSpPr/>
      </dsp:nvSpPr>
      <dsp:spPr>
        <a:xfrm>
          <a:off x="2743199" y="3296220"/>
          <a:ext cx="2641600" cy="3210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2500 grams and over</a:t>
          </a:r>
          <a:endParaRPr lang="en-US" sz="1300" kern="1200" dirty="0"/>
        </a:p>
      </dsp:txBody>
      <dsp:txXfrm>
        <a:off x="2758872" y="3311893"/>
        <a:ext cx="2610254" cy="2897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9/26/2019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9/26/2019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5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28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01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39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58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4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49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5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9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40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10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0DC94E8-280D-42E5-B91C-090F72432601}" type="datetimeFigureOut">
              <a:rPr lang="en-US" smtClean="0">
                <a:solidFill>
                  <a:prstClr val="black">
                    <a:tint val="75000"/>
                  </a:prstClr>
                </a:solidFill>
              </a:rPr>
              <a:pPr defTabSz="914400"/>
              <a:t>9/26/2019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013BBA-0689-4769-9970-B074A182C51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656445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September 24, 2019</a:t>
            </a:r>
            <a:endParaRPr lang="en-US" sz="1800" b="0" cap="none" spc="20" dirty="0">
              <a:solidFill>
                <a:schemeClr val="accent4"/>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724670968"/>
              </p:ext>
            </p:extLst>
          </p:nvPr>
        </p:nvGraphicFramePr>
        <p:xfrm>
          <a:off x="457200" y="5410200"/>
          <a:ext cx="4038600" cy="13738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3542128428"/>
              </p:ext>
            </p:extLst>
          </p:nvPr>
        </p:nvGraphicFramePr>
        <p:xfrm>
          <a:off x="4953000" y="5375280"/>
          <a:ext cx="4038600" cy="14500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00400" y="5486400"/>
            <a:ext cx="1211101" cy="307777"/>
          </a:xfrm>
          <a:prstGeom prst="rect">
            <a:avLst/>
          </a:prstGeom>
          <a:solidFill>
            <a:schemeClr val="accent3">
              <a:lumMod val="20000"/>
              <a:lumOff val="80000"/>
            </a:schemeClr>
          </a:solidFill>
        </p:spPr>
        <p:txBody>
          <a:bodyPr wrap="none" rtlCol="0">
            <a:spAutoFit/>
          </a:bodyPr>
          <a:lstStyle/>
          <a:p>
            <a:pPr algn="ctr" defTabSz="914400"/>
            <a:r>
              <a:rPr lang="en-US" sz="1400" b="1" dirty="0" smtClean="0">
                <a:solidFill>
                  <a:srgbClr val="FF0000"/>
                </a:solidFill>
              </a:rPr>
              <a:t>MA Residents</a:t>
            </a:r>
            <a:endParaRPr lang="en-US" sz="1400" b="1" dirty="0">
              <a:solidFill>
                <a:srgbClr val="FF0000"/>
              </a:solidFill>
            </a:endParaRPr>
          </a:p>
        </p:txBody>
      </p:sp>
      <p:sp>
        <p:nvSpPr>
          <p:cNvPr id="12" name="TextBox 11"/>
          <p:cNvSpPr txBox="1"/>
          <p:nvPr/>
        </p:nvSpPr>
        <p:spPr>
          <a:xfrm>
            <a:off x="7315200" y="5486400"/>
            <a:ext cx="1576585" cy="307777"/>
          </a:xfrm>
          <a:prstGeom prst="rect">
            <a:avLst/>
          </a:prstGeom>
          <a:solidFill>
            <a:schemeClr val="accent3">
              <a:lumMod val="20000"/>
              <a:lumOff val="80000"/>
            </a:schemeClr>
          </a:solidFill>
        </p:spPr>
        <p:txBody>
          <a:bodyPr wrap="none" rtlCol="0">
            <a:spAutoFit/>
          </a:bodyPr>
          <a:lstStyle/>
          <a:p>
            <a:pPr algn="ctr" defTabSz="914400"/>
            <a:r>
              <a:rPr lang="en-US" sz="1400" b="1" dirty="0" smtClean="0">
                <a:solidFill>
                  <a:srgbClr val="FF0000"/>
                </a:solidFill>
              </a:rPr>
              <a:t>Non-MA Residents</a:t>
            </a:r>
            <a:endParaRPr lang="en-US" sz="1400" b="1" dirty="0">
              <a:solidFill>
                <a:srgbClr val="FF0000"/>
              </a:solidFill>
            </a:endParaRPr>
          </a:p>
        </p:txBody>
      </p:sp>
      <p:sp>
        <p:nvSpPr>
          <p:cNvPr id="9" name="TextBox 8"/>
          <p:cNvSpPr txBox="1"/>
          <p:nvPr/>
        </p:nvSpPr>
        <p:spPr>
          <a:xfrm>
            <a:off x="1066800" y="5486400"/>
            <a:ext cx="811441" cy="276999"/>
          </a:xfrm>
          <a:prstGeom prst="rect">
            <a:avLst/>
          </a:prstGeom>
          <a:noFill/>
        </p:spPr>
        <p:txBody>
          <a:bodyPr wrap="none" rtlCol="0">
            <a:spAutoFit/>
          </a:bodyPr>
          <a:lstStyle/>
          <a:p>
            <a:pPr defTabSz="914400"/>
            <a:r>
              <a:rPr lang="en-US" sz="1200" b="1" dirty="0" smtClean="0">
                <a:solidFill>
                  <a:srgbClr val="FF0000"/>
                </a:solidFill>
              </a:rPr>
              <a:t>2,525,475</a:t>
            </a:r>
            <a:endParaRPr lang="en-US" sz="1200" b="1" dirty="0">
              <a:solidFill>
                <a:srgbClr val="FF0000"/>
              </a:solidFill>
            </a:endParaRPr>
          </a:p>
        </p:txBody>
      </p:sp>
      <p:sp>
        <p:nvSpPr>
          <p:cNvPr id="14" name="TextBox 13"/>
          <p:cNvSpPr txBox="1"/>
          <p:nvPr/>
        </p:nvSpPr>
        <p:spPr>
          <a:xfrm>
            <a:off x="3657600" y="5943600"/>
            <a:ext cx="814647" cy="276999"/>
          </a:xfrm>
          <a:prstGeom prst="rect">
            <a:avLst/>
          </a:prstGeom>
          <a:noFill/>
        </p:spPr>
        <p:txBody>
          <a:bodyPr wrap="none" rtlCol="0">
            <a:spAutoFit/>
          </a:bodyPr>
          <a:lstStyle/>
          <a:p>
            <a:pPr defTabSz="914400"/>
            <a:r>
              <a:rPr lang="en-US" sz="1200" b="1" dirty="0" smtClean="0">
                <a:solidFill>
                  <a:srgbClr val="FF0000"/>
                </a:solidFill>
              </a:rPr>
              <a:t>1,096,704</a:t>
            </a:r>
            <a:endParaRPr lang="en-US" sz="1200" b="1" dirty="0">
              <a:solidFill>
                <a:srgbClr val="FF0000"/>
              </a:solidFill>
            </a:endParaRPr>
          </a:p>
        </p:txBody>
      </p:sp>
      <p:sp>
        <p:nvSpPr>
          <p:cNvPr id="15" name="TextBox 14"/>
          <p:cNvSpPr txBox="1"/>
          <p:nvPr/>
        </p:nvSpPr>
        <p:spPr>
          <a:xfrm>
            <a:off x="5486400" y="5562600"/>
            <a:ext cx="814647" cy="276999"/>
          </a:xfrm>
          <a:prstGeom prst="rect">
            <a:avLst/>
          </a:prstGeom>
          <a:noFill/>
        </p:spPr>
        <p:txBody>
          <a:bodyPr wrap="none" rtlCol="0">
            <a:spAutoFit/>
          </a:bodyPr>
          <a:lstStyle/>
          <a:p>
            <a:pPr defTabSz="914400"/>
            <a:r>
              <a:rPr lang="en-US" sz="1200" b="1" dirty="0" smtClean="0">
                <a:solidFill>
                  <a:srgbClr val="FF0000"/>
                </a:solidFill>
              </a:rPr>
              <a:t>1,000,019</a:t>
            </a:r>
            <a:endParaRPr lang="en-US" sz="1200" b="1" dirty="0">
              <a:solidFill>
                <a:srgbClr val="FF0000"/>
              </a:solidFill>
            </a:endParaRPr>
          </a:p>
        </p:txBody>
      </p:sp>
      <p:sp>
        <p:nvSpPr>
          <p:cNvPr id="16" name="TextBox 15"/>
          <p:cNvSpPr txBox="1"/>
          <p:nvPr/>
        </p:nvSpPr>
        <p:spPr>
          <a:xfrm>
            <a:off x="8229600" y="6172200"/>
            <a:ext cx="696024" cy="276999"/>
          </a:xfrm>
          <a:prstGeom prst="rect">
            <a:avLst/>
          </a:prstGeom>
          <a:noFill/>
        </p:spPr>
        <p:txBody>
          <a:bodyPr wrap="none" rtlCol="0">
            <a:spAutoFit/>
          </a:bodyPr>
          <a:lstStyle/>
          <a:p>
            <a:pPr defTabSz="914400"/>
            <a:r>
              <a:rPr lang="en-US" sz="1200" b="1" dirty="0" smtClean="0">
                <a:solidFill>
                  <a:srgbClr val="FF0000"/>
                </a:solidFill>
              </a:rPr>
              <a:t>203,166</a:t>
            </a:r>
            <a:endParaRPr lang="en-US" sz="1200" b="1" dirty="0">
              <a:solidFill>
                <a:srgbClr val="FF0000"/>
              </a:solidFill>
            </a:endParaRPr>
          </a:p>
        </p:txBody>
      </p:sp>
      <p:sp>
        <p:nvSpPr>
          <p:cNvPr id="11" name="TextBox 10"/>
          <p:cNvSpPr txBox="1"/>
          <p:nvPr/>
        </p:nvSpPr>
        <p:spPr>
          <a:xfrm>
            <a:off x="587299" y="5105400"/>
            <a:ext cx="8556701" cy="338554"/>
          </a:xfrm>
          <a:prstGeom prst="rect">
            <a:avLst/>
          </a:prstGeom>
          <a:noFill/>
        </p:spPr>
        <p:txBody>
          <a:bodyPr wrap="none" rtlCol="0">
            <a:spAutoFit/>
          </a:bodyPr>
          <a:lstStyle/>
          <a:p>
            <a:pPr defTabSz="914400"/>
            <a:r>
              <a:rPr lang="en-US" sz="1600" b="1" u="sng" dirty="0" smtClean="0">
                <a:solidFill>
                  <a:srgbClr val="FF0000"/>
                </a:solidFill>
              </a:rPr>
              <a:t>Figure 1. Change in Annual Volume of Self-Insured Group Enrollee Distinct MEIDs by MA Residency</a:t>
            </a:r>
            <a:endParaRPr lang="en-US" sz="1600" b="1" u="sng" dirty="0">
              <a:solidFill>
                <a:srgbClr val="FF0000"/>
              </a:solidFill>
            </a:endParaRPr>
          </a:p>
        </p:txBody>
      </p:sp>
      <p:sp>
        <p:nvSpPr>
          <p:cNvPr id="13" name="TextBox 12"/>
          <p:cNvSpPr txBox="1"/>
          <p:nvPr/>
        </p:nvSpPr>
        <p:spPr>
          <a:xfrm>
            <a:off x="228600" y="1447800"/>
            <a:ext cx="8870826" cy="338554"/>
          </a:xfrm>
          <a:prstGeom prst="rect">
            <a:avLst/>
          </a:prstGeom>
          <a:noFill/>
        </p:spPr>
        <p:txBody>
          <a:bodyPr wrap="none" rtlCol="0">
            <a:spAutoFit/>
          </a:bodyPr>
          <a:lstStyle/>
          <a:p>
            <a:pPr defTabSz="914400"/>
            <a:r>
              <a:rPr lang="en-US" sz="1600" b="1" u="sng" dirty="0" smtClean="0">
                <a:solidFill>
                  <a:srgbClr val="FF0000"/>
                </a:solidFill>
              </a:rPr>
              <a:t>Table 1. ME File Distribution of Distinct MEIDs by APCD ID Code Enrollee Category  and MA Residency</a:t>
            </a:r>
            <a:endParaRPr lang="en-US" sz="1600" b="1" u="sng" dirty="0">
              <a:solidFill>
                <a:srgbClr val="FF0000"/>
              </a:solidFill>
            </a:endParaRPr>
          </a:p>
        </p:txBody>
      </p:sp>
      <p:pic>
        <p:nvPicPr>
          <p:cNvPr id="1029" name="Picture 5" descr="Image result for massachuset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639" y="0"/>
            <a:ext cx="1371601" cy="8454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848600" y="152400"/>
            <a:ext cx="1019703" cy="276999"/>
          </a:xfrm>
          <a:prstGeom prst="rect">
            <a:avLst/>
          </a:prstGeom>
          <a:noFill/>
        </p:spPr>
        <p:txBody>
          <a:bodyPr wrap="none" rtlCol="0">
            <a:spAutoFit/>
          </a:bodyPr>
          <a:lstStyle/>
          <a:p>
            <a:pPr defTabSz="914400"/>
            <a:r>
              <a:rPr lang="en-US" sz="1200" b="1" dirty="0" smtClean="0">
                <a:solidFill>
                  <a:prstClr val="white"/>
                </a:solidFill>
              </a:rPr>
              <a:t>Self-Insured?</a:t>
            </a:r>
            <a:endParaRPr lang="en-US" sz="1200" b="1" dirty="0">
              <a:solidFill>
                <a:prstClr val="white"/>
              </a:solidFill>
            </a:endParaRPr>
          </a:p>
        </p:txBody>
      </p:sp>
      <p:sp>
        <p:nvSpPr>
          <p:cNvPr id="18" name="Rectangle 17"/>
          <p:cNvSpPr/>
          <p:nvPr/>
        </p:nvSpPr>
        <p:spPr>
          <a:xfrm>
            <a:off x="-35459" y="0"/>
            <a:ext cx="7924800" cy="584775"/>
          </a:xfrm>
          <a:prstGeom prst="rect">
            <a:avLst/>
          </a:prstGeom>
        </p:spPr>
        <p:txBody>
          <a:bodyPr wrap="square">
            <a:spAutoFit/>
          </a:bodyPr>
          <a:lstStyle/>
          <a:p>
            <a:pPr defTabSz="914400"/>
            <a:r>
              <a:rPr lang="en-US" sz="1600" b="1" u="sng" dirty="0"/>
              <a:t>Question</a:t>
            </a:r>
            <a:r>
              <a:rPr lang="en-US" sz="1600" b="1" dirty="0"/>
              <a:t>: </a:t>
            </a:r>
            <a:r>
              <a:rPr lang="en-US" sz="1600" b="1" dirty="0" smtClean="0"/>
              <a:t>Did the downward shift in self-insured enrollees due to </a:t>
            </a:r>
            <a:r>
              <a:rPr lang="en-US" sz="1600" b="1" i="1" dirty="0" smtClean="0"/>
              <a:t>Gobeille </a:t>
            </a:r>
            <a:r>
              <a:rPr lang="en-US" sz="1600" b="1" i="1" dirty="0"/>
              <a:t>v. Liberty Mutual </a:t>
            </a:r>
            <a:r>
              <a:rPr lang="en-US" sz="1600" b="1" i="1" dirty="0" smtClean="0"/>
              <a:t> </a:t>
            </a:r>
            <a:r>
              <a:rPr lang="en-US" sz="1600" b="1" dirty="0" smtClean="0"/>
              <a:t>have a higher impact on MA residents or non-MA residents in the MA APCD Release 7.0?</a:t>
            </a:r>
            <a:endParaRPr lang="en-US" sz="1600"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14500"/>
            <a:ext cx="835183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0" y="533400"/>
            <a:ext cx="91440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u="sng" dirty="0" smtClean="0"/>
              <a:t>Answer</a:t>
            </a:r>
            <a:r>
              <a:rPr lang="en-US" sz="1400" dirty="0" smtClean="0"/>
              <a:t>: While the volume of MA residents in MA APCD remains higher than non-MA residents (see Fig. 1 below) , a distinct count of MEIDs in the Member </a:t>
            </a:r>
            <a:r>
              <a:rPr lang="en-US" sz="1400" dirty="0"/>
              <a:t>E</a:t>
            </a:r>
            <a:r>
              <a:rPr lang="en-US" sz="1400" dirty="0" smtClean="0"/>
              <a:t>ligibility file stratified by MA residency and APCD ID Code enrollment categories reveals a larger proportional drop </a:t>
            </a:r>
            <a:r>
              <a:rPr lang="en-US" sz="1400" dirty="0"/>
              <a:t>in in self-insured </a:t>
            </a:r>
            <a:r>
              <a:rPr lang="en-US" sz="1400" dirty="0" smtClean="0"/>
              <a:t>non-MA residents than self-insured MA residents  (</a:t>
            </a:r>
            <a:r>
              <a:rPr lang="en-US" sz="1400" dirty="0"/>
              <a:t>s</a:t>
            </a:r>
            <a:r>
              <a:rPr lang="en-US" sz="1400" dirty="0" smtClean="0"/>
              <a:t>ee Table 1 below).</a:t>
            </a:r>
            <a:endParaRPr lang="en-US" sz="1400" dirty="0"/>
          </a:p>
        </p:txBody>
      </p:sp>
    </p:spTree>
    <p:extLst>
      <p:ext uri="{BB962C8B-B14F-4D97-AF65-F5344CB8AC3E}">
        <p14:creationId xmlns:p14="http://schemas.microsoft.com/office/powerpoint/2010/main" val="33863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gen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5" name="AutoShape 4" descr="Image result for gend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2054" name="Picture 6" descr="Image result for sex g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01" y="1447800"/>
            <a:ext cx="2238375" cy="12249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3950"/>
            <a:ext cx="9067800" cy="769441"/>
          </a:xfrm>
          <a:prstGeom prst="rect">
            <a:avLst/>
          </a:prstGeom>
        </p:spPr>
        <p:txBody>
          <a:bodyPr wrap="square">
            <a:spAutoFit/>
          </a:bodyPr>
          <a:lstStyle/>
          <a:p>
            <a:pPr defTabSz="914400"/>
            <a:r>
              <a:rPr lang="en-US" sz="2200" b="1" u="sng" dirty="0"/>
              <a:t>Question</a:t>
            </a:r>
            <a:r>
              <a:rPr lang="en-US" sz="2200" b="1" dirty="0"/>
              <a:t>: </a:t>
            </a:r>
            <a:r>
              <a:rPr lang="en-US" sz="2200" b="1" dirty="0" smtClean="0"/>
              <a:t>Did the downward shift in self-insured enrollees due to </a:t>
            </a:r>
            <a:r>
              <a:rPr lang="en-US" sz="2200" b="1" i="1" dirty="0"/>
              <a:t>Gobeille </a:t>
            </a:r>
            <a:r>
              <a:rPr lang="en-US" sz="2200" b="1" i="1" dirty="0" smtClean="0"/>
              <a:t>vs. </a:t>
            </a:r>
            <a:r>
              <a:rPr lang="en-US" sz="2200" b="1" i="1" dirty="0"/>
              <a:t>Liberty Mutual </a:t>
            </a:r>
            <a:r>
              <a:rPr lang="en-US" sz="2200" b="1" dirty="0" smtClean="0"/>
              <a:t>have a higher impact on any specific gender group?</a:t>
            </a:r>
            <a:endParaRPr lang="en-US" sz="2200" dirty="0"/>
          </a:p>
        </p:txBody>
      </p:sp>
      <p:sp>
        <p:nvSpPr>
          <p:cNvPr id="8" name="Rectangle 7"/>
          <p:cNvSpPr/>
          <p:nvPr/>
        </p:nvSpPr>
        <p:spPr>
          <a:xfrm>
            <a:off x="7010400" y="838200"/>
            <a:ext cx="1962397" cy="707886"/>
          </a:xfrm>
          <a:prstGeom prst="rect">
            <a:avLst/>
          </a:prstGeom>
          <a:noFill/>
        </p:spPr>
        <p:txBody>
          <a:bodyPr wrap="none" lIns="91440" tIns="45720" rIns="91440" bIns="45720">
            <a:spAutoFit/>
          </a:bodyPr>
          <a:lstStyle/>
          <a:p>
            <a:pPr algn="ctr" defTabSz="914400"/>
            <a:r>
              <a:rPr lang="en-US" sz="4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GENDER</a:t>
            </a:r>
            <a:endPar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aphicFrame>
        <p:nvGraphicFramePr>
          <p:cNvPr id="12" name="Chart 11"/>
          <p:cNvGraphicFramePr/>
          <p:nvPr>
            <p:extLst>
              <p:ext uri="{D42A27DB-BD31-4B8C-83A1-F6EECF244321}">
                <p14:modId xmlns:p14="http://schemas.microsoft.com/office/powerpoint/2010/main" val="3308551406"/>
              </p:ext>
            </p:extLst>
          </p:nvPr>
        </p:nvGraphicFramePr>
        <p:xfrm>
          <a:off x="2286000" y="2971800"/>
          <a:ext cx="4267200" cy="15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669724588"/>
              </p:ext>
            </p:extLst>
          </p:nvPr>
        </p:nvGraphicFramePr>
        <p:xfrm>
          <a:off x="152400" y="4800600"/>
          <a:ext cx="4267200" cy="15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2774896818"/>
              </p:ext>
            </p:extLst>
          </p:nvPr>
        </p:nvGraphicFramePr>
        <p:xfrm>
          <a:off x="4800600" y="4800600"/>
          <a:ext cx="4267200" cy="1524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2209800" y="2667000"/>
            <a:ext cx="4504503" cy="276999"/>
          </a:xfrm>
          <a:prstGeom prst="rect">
            <a:avLst/>
          </a:prstGeom>
          <a:noFill/>
        </p:spPr>
        <p:txBody>
          <a:bodyPr wrap="none" rtlCol="0">
            <a:spAutoFit/>
          </a:bodyPr>
          <a:lstStyle/>
          <a:p>
            <a:pPr defTabSz="914400"/>
            <a:r>
              <a:rPr lang="en-US" sz="1200" b="1" dirty="0" smtClean="0">
                <a:solidFill>
                  <a:srgbClr val="0070C0"/>
                </a:solidFill>
              </a:rPr>
              <a:t>Fig 1. Distinct MEID Count for All Self-Insured Enrollees by Gender* </a:t>
            </a:r>
            <a:endParaRPr lang="en-US" sz="1200" b="1" dirty="0">
              <a:solidFill>
                <a:srgbClr val="0070C0"/>
              </a:solidFill>
            </a:endParaRPr>
          </a:p>
        </p:txBody>
      </p:sp>
      <p:sp>
        <p:nvSpPr>
          <p:cNvPr id="17" name="TextBox 16"/>
          <p:cNvSpPr txBox="1"/>
          <p:nvPr/>
        </p:nvSpPr>
        <p:spPr>
          <a:xfrm>
            <a:off x="76200" y="4572000"/>
            <a:ext cx="4451283" cy="276999"/>
          </a:xfrm>
          <a:prstGeom prst="rect">
            <a:avLst/>
          </a:prstGeom>
          <a:noFill/>
        </p:spPr>
        <p:txBody>
          <a:bodyPr wrap="none" rtlCol="0">
            <a:spAutoFit/>
          </a:bodyPr>
          <a:lstStyle/>
          <a:p>
            <a:pPr defTabSz="914400"/>
            <a:r>
              <a:rPr lang="en-US" sz="1200" b="1" dirty="0">
                <a:solidFill>
                  <a:srgbClr val="0070C0"/>
                </a:solidFill>
              </a:rPr>
              <a:t>Fig 2. Count for MA Resident Self-Insured Enrollees by Gender*   </a:t>
            </a:r>
          </a:p>
        </p:txBody>
      </p:sp>
      <p:sp>
        <p:nvSpPr>
          <p:cNvPr id="18" name="TextBox 17"/>
          <p:cNvSpPr txBox="1"/>
          <p:nvPr/>
        </p:nvSpPr>
        <p:spPr>
          <a:xfrm>
            <a:off x="4724400" y="4572000"/>
            <a:ext cx="4577920" cy="276999"/>
          </a:xfrm>
          <a:prstGeom prst="rect">
            <a:avLst/>
          </a:prstGeom>
          <a:noFill/>
        </p:spPr>
        <p:txBody>
          <a:bodyPr wrap="none" rtlCol="0">
            <a:spAutoFit/>
          </a:bodyPr>
          <a:lstStyle/>
          <a:p>
            <a:pPr defTabSz="914400"/>
            <a:r>
              <a:rPr lang="en-US" sz="1200" b="1" dirty="0">
                <a:solidFill>
                  <a:srgbClr val="0070C0"/>
                </a:solidFill>
              </a:rPr>
              <a:t>Fig 3. Count for non-MA Resident Self-Insured Enrollees by Gender*  </a:t>
            </a:r>
          </a:p>
        </p:txBody>
      </p:sp>
      <p:sp>
        <p:nvSpPr>
          <p:cNvPr id="19" name="Title 1"/>
          <p:cNvSpPr txBox="1">
            <a:spLocks/>
          </p:cNvSpPr>
          <p:nvPr/>
        </p:nvSpPr>
        <p:spPr>
          <a:xfrm>
            <a:off x="76200" y="1143000"/>
            <a:ext cx="67818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u="sng" dirty="0" smtClean="0">
                <a:solidFill>
                  <a:prstClr val="black"/>
                </a:solidFill>
              </a:rPr>
              <a:t>Answer</a:t>
            </a:r>
            <a:r>
              <a:rPr lang="en-US" sz="1400" dirty="0" smtClean="0">
                <a:solidFill>
                  <a:prstClr val="black"/>
                </a:solidFill>
              </a:rPr>
              <a:t>:  No,  it did not.  In evaluating the total volume of distinct MEIDS in the MA APCD Release 7.0  Member </a:t>
            </a:r>
            <a:r>
              <a:rPr lang="en-US" sz="1400" dirty="0">
                <a:solidFill>
                  <a:prstClr val="black"/>
                </a:solidFill>
              </a:rPr>
              <a:t>E</a:t>
            </a:r>
            <a:r>
              <a:rPr lang="en-US" sz="1400" dirty="0" smtClean="0">
                <a:solidFill>
                  <a:prstClr val="black"/>
                </a:solidFill>
              </a:rPr>
              <a:t>ligibility file for all self-insured enrollees by gender regardless of state of residency (</a:t>
            </a:r>
            <a:r>
              <a:rPr lang="en-US" sz="1400" b="1" i="1" dirty="0" smtClean="0">
                <a:solidFill>
                  <a:prstClr val="black"/>
                </a:solidFill>
              </a:rPr>
              <a:t>see Fig. 1 below</a:t>
            </a:r>
            <a:r>
              <a:rPr lang="en-US" sz="1400" dirty="0" smtClean="0">
                <a:solidFill>
                  <a:prstClr val="black"/>
                </a:solidFill>
              </a:rPr>
              <a:t>), the percent drop for females from calendar year 2015 to calendar year 2016 was 68.1% vs 68.4% for males.  State residency did not meaningfully impact the difference between males and females.  For MA residents (</a:t>
            </a:r>
            <a:r>
              <a:rPr lang="en-US" sz="1400" b="1" dirty="0" smtClean="0">
                <a:solidFill>
                  <a:prstClr val="black"/>
                </a:solidFill>
              </a:rPr>
              <a:t>see Fig. 2 below</a:t>
            </a:r>
            <a:r>
              <a:rPr lang="en-US" sz="1400" dirty="0" smtClean="0">
                <a:solidFill>
                  <a:prstClr val="black"/>
                </a:solidFill>
              </a:rPr>
              <a:t>),  the decrease was 56.9% for females vs. 57.7% for males.  For non-MA residents (</a:t>
            </a:r>
            <a:r>
              <a:rPr lang="en-US" sz="1400" b="1" dirty="0" smtClean="0">
                <a:solidFill>
                  <a:prstClr val="black"/>
                </a:solidFill>
              </a:rPr>
              <a:t>see Fig. 3 below</a:t>
            </a:r>
            <a:r>
              <a:rPr lang="en-US" sz="1400" dirty="0" smtClean="0">
                <a:solidFill>
                  <a:prstClr val="black"/>
                </a:solidFill>
              </a:rPr>
              <a:t>), the decrease was 91.6% for females vs. 91.3% for males.</a:t>
            </a:r>
            <a:endParaRPr lang="en-US" sz="1400" dirty="0">
              <a:solidFill>
                <a:prstClr val="black"/>
              </a:solidFill>
            </a:endParaRPr>
          </a:p>
        </p:txBody>
      </p:sp>
      <p:sp>
        <p:nvSpPr>
          <p:cNvPr id="16" name="TextBox 15"/>
          <p:cNvSpPr txBox="1"/>
          <p:nvPr/>
        </p:nvSpPr>
        <p:spPr>
          <a:xfrm>
            <a:off x="18107" y="6581001"/>
            <a:ext cx="6038320" cy="276999"/>
          </a:xfrm>
          <a:prstGeom prst="rect">
            <a:avLst/>
          </a:prstGeom>
          <a:noFill/>
        </p:spPr>
        <p:txBody>
          <a:bodyPr wrap="none" rtlCol="0">
            <a:spAutoFit/>
          </a:bodyPr>
          <a:lstStyle/>
          <a:p>
            <a:pPr defTabSz="914400"/>
            <a:r>
              <a:rPr lang="en-US" sz="1200" i="1" dirty="0" smtClean="0">
                <a:solidFill>
                  <a:prstClr val="black"/>
                </a:solidFill>
              </a:rPr>
              <a:t>*Note: The gender </a:t>
            </a:r>
            <a:r>
              <a:rPr lang="en-US" sz="1200" i="1" dirty="0">
                <a:solidFill>
                  <a:prstClr val="black"/>
                </a:solidFill>
              </a:rPr>
              <a:t>c</a:t>
            </a:r>
            <a:r>
              <a:rPr lang="en-US" sz="1200" i="1" dirty="0" smtClean="0">
                <a:solidFill>
                  <a:prstClr val="black"/>
                </a:solidFill>
              </a:rPr>
              <a:t>ategory “Other” was not included </a:t>
            </a:r>
            <a:r>
              <a:rPr lang="en-US" sz="1200" i="1" dirty="0">
                <a:solidFill>
                  <a:prstClr val="black"/>
                </a:solidFill>
              </a:rPr>
              <a:t>d</a:t>
            </a:r>
            <a:r>
              <a:rPr lang="en-US" sz="1200" i="1" dirty="0" smtClean="0">
                <a:solidFill>
                  <a:prstClr val="black"/>
                </a:solidFill>
              </a:rPr>
              <a:t>ue to self-insured enrollee volume &lt; 11 </a:t>
            </a:r>
            <a:endParaRPr lang="en-US" sz="1200" i="1" dirty="0">
              <a:solidFill>
                <a:prstClr val="black"/>
              </a:solidFill>
            </a:endParaRPr>
          </a:p>
        </p:txBody>
      </p:sp>
    </p:spTree>
    <p:extLst>
      <p:ext uri="{BB962C8B-B14F-4D97-AF65-F5344CB8AC3E}">
        <p14:creationId xmlns:p14="http://schemas.microsoft.com/office/powerpoint/2010/main" val="62752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obbs\Downloads\29465582_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9" t="16449" r="2673" b="5790"/>
          <a:stretch/>
        </p:blipFill>
        <p:spPr bwMode="auto">
          <a:xfrm>
            <a:off x="6927462" y="609600"/>
            <a:ext cx="2216538"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21933" y="76200"/>
            <a:ext cx="2148473" cy="523220"/>
          </a:xfrm>
          <a:prstGeom prst="rect">
            <a:avLst/>
          </a:prstGeom>
          <a:noFill/>
        </p:spPr>
        <p:txBody>
          <a:bodyPr wrap="none" rtlCol="0">
            <a:spAutoFit/>
          </a:bodyPr>
          <a:lstStyle/>
          <a:p>
            <a:pPr defTabSz="914400"/>
            <a:r>
              <a:rPr lang="en-US" sz="2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AGE GROUPS</a:t>
            </a:r>
            <a:endPar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Rectangle 4"/>
          <p:cNvSpPr/>
          <p:nvPr/>
        </p:nvSpPr>
        <p:spPr>
          <a:xfrm>
            <a:off x="0" y="-27992"/>
            <a:ext cx="7467600" cy="646331"/>
          </a:xfrm>
          <a:prstGeom prst="rect">
            <a:avLst/>
          </a:prstGeom>
        </p:spPr>
        <p:txBody>
          <a:bodyPr wrap="square">
            <a:spAutoFit/>
          </a:bodyPr>
          <a:lstStyle/>
          <a:p>
            <a:pPr defTabSz="914400"/>
            <a:r>
              <a:rPr lang="en-US" b="1" u="sng" dirty="0"/>
              <a:t>Question</a:t>
            </a:r>
            <a:r>
              <a:rPr lang="en-US" b="1" dirty="0"/>
              <a:t>: </a:t>
            </a:r>
            <a:r>
              <a:rPr lang="en-US" b="1" dirty="0" smtClean="0"/>
              <a:t>Did the decrease in self-insured enrollees due to </a:t>
            </a:r>
            <a:r>
              <a:rPr lang="en-US" b="1" i="1" dirty="0" smtClean="0"/>
              <a:t>Gobeille</a:t>
            </a:r>
          </a:p>
          <a:p>
            <a:pPr defTabSz="914400"/>
            <a:r>
              <a:rPr lang="en-US" b="1" i="1" dirty="0" smtClean="0"/>
              <a:t> vs. </a:t>
            </a:r>
            <a:r>
              <a:rPr lang="en-US" b="1" i="1" dirty="0"/>
              <a:t>Liberty Mutual </a:t>
            </a:r>
            <a:r>
              <a:rPr lang="en-US" b="1" dirty="0" smtClean="0"/>
              <a:t>have a higher impact on any specific age group?</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19400"/>
            <a:ext cx="5303837"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000138"/>
            <a:ext cx="5303837"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5651" y="1066800"/>
            <a:ext cx="68580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u="sng" dirty="0" smtClean="0">
                <a:solidFill>
                  <a:prstClr val="black"/>
                </a:solidFill>
              </a:rPr>
              <a:t>Answer</a:t>
            </a:r>
            <a:r>
              <a:rPr lang="en-US" sz="1600" dirty="0" smtClean="0">
                <a:solidFill>
                  <a:prstClr val="black"/>
                </a:solidFill>
              </a:rPr>
              <a:t>:  Yes, it did.   In evaluating the total volume of distinct MEIDS in the MA APCD Release 7.0  Member </a:t>
            </a:r>
            <a:r>
              <a:rPr lang="en-US" sz="1600" dirty="0">
                <a:solidFill>
                  <a:prstClr val="black"/>
                </a:solidFill>
              </a:rPr>
              <a:t>E</a:t>
            </a:r>
            <a:r>
              <a:rPr lang="en-US" sz="1600" dirty="0" smtClean="0">
                <a:solidFill>
                  <a:prstClr val="black"/>
                </a:solidFill>
              </a:rPr>
              <a:t>ligibility file for all self-insured enrollees by specific age group  regardless of state of residency (</a:t>
            </a:r>
            <a:r>
              <a:rPr lang="en-US" sz="1600" b="1" i="1" dirty="0" smtClean="0">
                <a:solidFill>
                  <a:prstClr val="black"/>
                </a:solidFill>
              </a:rPr>
              <a:t>see Table 1 below</a:t>
            </a:r>
            <a:r>
              <a:rPr lang="en-US" sz="1600" dirty="0" smtClean="0">
                <a:solidFill>
                  <a:prstClr val="black"/>
                </a:solidFill>
              </a:rPr>
              <a:t>), the ages ranging from  28 to 47 years old had the highest decrease of 70% </a:t>
            </a:r>
            <a:r>
              <a:rPr lang="en-US" sz="1600" dirty="0">
                <a:solidFill>
                  <a:prstClr val="black"/>
                </a:solidFill>
              </a:rPr>
              <a:t>from calendar year 2015 to calendar year 2016 </a:t>
            </a:r>
            <a:r>
              <a:rPr lang="en-US" sz="1600" dirty="0" smtClean="0">
                <a:solidFill>
                  <a:prstClr val="black"/>
                </a:solidFill>
              </a:rPr>
              <a:t>in comparison to other age groups.  When limiting the self-insured enrollees to only Massachusetts residents (</a:t>
            </a:r>
            <a:r>
              <a:rPr lang="en-US" sz="1600" b="1" i="1" dirty="0" smtClean="0">
                <a:solidFill>
                  <a:prstClr val="black"/>
                </a:solidFill>
              </a:rPr>
              <a:t>see Table 2 below</a:t>
            </a:r>
            <a:r>
              <a:rPr lang="en-US" sz="1600" dirty="0" smtClean="0">
                <a:solidFill>
                  <a:prstClr val="black"/>
                </a:solidFill>
              </a:rPr>
              <a:t>) , the ages ranged from 28 to 47 years old still had the highest decrease of 59% from 2015 to 2016.</a:t>
            </a:r>
            <a:endParaRPr lang="en-US" sz="1600" dirty="0">
              <a:solidFill>
                <a:prstClr val="black"/>
              </a:solidFill>
            </a:endParaRPr>
          </a:p>
        </p:txBody>
      </p:sp>
      <p:sp>
        <p:nvSpPr>
          <p:cNvPr id="11" name="TextBox 10"/>
          <p:cNvSpPr txBox="1"/>
          <p:nvPr/>
        </p:nvSpPr>
        <p:spPr>
          <a:xfrm>
            <a:off x="1752600" y="2590800"/>
            <a:ext cx="5562600" cy="307777"/>
          </a:xfrm>
          <a:prstGeom prst="rect">
            <a:avLst/>
          </a:prstGeom>
          <a:noFill/>
        </p:spPr>
        <p:txBody>
          <a:bodyPr wrap="square" rtlCol="0">
            <a:spAutoFit/>
          </a:bodyPr>
          <a:lstStyle/>
          <a:p>
            <a:pPr defTabSz="914400"/>
            <a:r>
              <a:rPr lang="en-US" sz="1400" b="1" dirty="0">
                <a:solidFill>
                  <a:srgbClr val="0070C0"/>
                </a:solidFill>
              </a:rPr>
              <a:t>Table 1. Distinct MEID Count for All Self-Insured Enrollees by Age Group </a:t>
            </a:r>
          </a:p>
        </p:txBody>
      </p:sp>
      <p:sp>
        <p:nvSpPr>
          <p:cNvPr id="12" name="TextBox 11"/>
          <p:cNvSpPr txBox="1"/>
          <p:nvPr/>
        </p:nvSpPr>
        <p:spPr>
          <a:xfrm>
            <a:off x="1295400" y="4724400"/>
            <a:ext cx="7010400" cy="307777"/>
          </a:xfrm>
          <a:prstGeom prst="rect">
            <a:avLst/>
          </a:prstGeom>
          <a:noFill/>
        </p:spPr>
        <p:txBody>
          <a:bodyPr wrap="square" rtlCol="0">
            <a:spAutoFit/>
          </a:bodyPr>
          <a:lstStyle/>
          <a:p>
            <a:pPr defTabSz="914400"/>
            <a:r>
              <a:rPr lang="en-US" sz="1400" b="1" dirty="0">
                <a:solidFill>
                  <a:srgbClr val="0070C0"/>
                </a:solidFill>
              </a:rPr>
              <a:t>Table </a:t>
            </a:r>
            <a:r>
              <a:rPr lang="en-US" sz="1400" b="1" dirty="0" smtClean="0">
                <a:solidFill>
                  <a:srgbClr val="0070C0"/>
                </a:solidFill>
              </a:rPr>
              <a:t>2. </a:t>
            </a:r>
            <a:r>
              <a:rPr lang="en-US" sz="1400" b="1" dirty="0">
                <a:solidFill>
                  <a:srgbClr val="0070C0"/>
                </a:solidFill>
              </a:rPr>
              <a:t>Distinct MEID Count for </a:t>
            </a:r>
            <a:r>
              <a:rPr lang="en-US" sz="1400" b="1" dirty="0" smtClean="0">
                <a:solidFill>
                  <a:srgbClr val="0070C0"/>
                </a:solidFill>
              </a:rPr>
              <a:t>MA Resident Self-Insured </a:t>
            </a:r>
            <a:r>
              <a:rPr lang="en-US" sz="1400" b="1" dirty="0">
                <a:solidFill>
                  <a:srgbClr val="0070C0"/>
                </a:solidFill>
              </a:rPr>
              <a:t>Enrollees by Age </a:t>
            </a:r>
            <a:r>
              <a:rPr lang="en-US" sz="1400" b="1" dirty="0" smtClean="0">
                <a:solidFill>
                  <a:srgbClr val="0070C0"/>
                </a:solidFill>
              </a:rPr>
              <a:t>Group </a:t>
            </a:r>
            <a:endParaRPr lang="en-US" sz="1400" b="1" dirty="0">
              <a:solidFill>
                <a:srgbClr val="0070C0"/>
              </a:solidFill>
            </a:endParaRPr>
          </a:p>
        </p:txBody>
      </p:sp>
    </p:spTree>
    <p:extLst>
      <p:ext uri="{BB962C8B-B14F-4D97-AF65-F5344CB8AC3E}">
        <p14:creationId xmlns:p14="http://schemas.microsoft.com/office/powerpoint/2010/main" val="2685065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TORK WITH A BAB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85" t="9913" r="5236" b="9028"/>
          <a:stretch/>
        </p:blipFill>
        <p:spPr bwMode="auto">
          <a:xfrm>
            <a:off x="6934200" y="533400"/>
            <a:ext cx="2075628" cy="1142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76200"/>
            <a:ext cx="2396490" cy="523220"/>
          </a:xfrm>
          <a:prstGeom prst="rect">
            <a:avLst/>
          </a:prstGeom>
          <a:noFill/>
        </p:spPr>
        <p:txBody>
          <a:bodyPr wrap="none" rtlCol="0">
            <a:spAutoFit/>
          </a:bodyPr>
          <a:lstStyle/>
          <a:p>
            <a:pPr defTabSz="914400"/>
            <a:r>
              <a:rPr lang="en-US"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BIRTH WEIGHT</a:t>
            </a:r>
            <a:endParaRPr lang="en-US"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6" name="Rectangle 5"/>
          <p:cNvSpPr/>
          <p:nvPr/>
        </p:nvSpPr>
        <p:spPr>
          <a:xfrm>
            <a:off x="0" y="-27992"/>
            <a:ext cx="6781800" cy="1661993"/>
          </a:xfrm>
          <a:prstGeom prst="rect">
            <a:avLst/>
          </a:prstGeom>
        </p:spPr>
        <p:txBody>
          <a:bodyPr wrap="square">
            <a:spAutoFit/>
          </a:bodyPr>
          <a:lstStyle/>
          <a:p>
            <a:pPr defTabSz="914400"/>
            <a:r>
              <a:rPr lang="en-US" sz="1700" b="1" u="sng" dirty="0"/>
              <a:t>Question</a:t>
            </a:r>
            <a:r>
              <a:rPr lang="en-US" sz="1700" b="1" dirty="0"/>
              <a:t>: </a:t>
            </a:r>
            <a:r>
              <a:rPr lang="en-US" sz="1700" b="1" dirty="0" smtClean="0"/>
              <a:t>The Case </a:t>
            </a:r>
            <a:r>
              <a:rPr lang="en-US" sz="1700" b="1" dirty="0"/>
              <a:t>M</a:t>
            </a:r>
            <a:r>
              <a:rPr lang="en-US" sz="1700" b="1" dirty="0" smtClean="0"/>
              <a:t>ix </a:t>
            </a:r>
            <a:r>
              <a:rPr lang="en-US" sz="1700" b="1" dirty="0"/>
              <a:t>I</a:t>
            </a:r>
            <a:r>
              <a:rPr lang="en-US" sz="1700" b="1" dirty="0" smtClean="0"/>
              <a:t>npatient </a:t>
            </a:r>
            <a:r>
              <a:rPr lang="en-US" sz="1700" b="1" dirty="0"/>
              <a:t>H</a:t>
            </a:r>
            <a:r>
              <a:rPr lang="en-US" sz="1700" b="1" dirty="0" smtClean="0"/>
              <a:t>ospital </a:t>
            </a:r>
            <a:r>
              <a:rPr lang="en-US" sz="1700" b="1" dirty="0"/>
              <a:t>D</a:t>
            </a:r>
            <a:r>
              <a:rPr lang="en-US" sz="1700" b="1" dirty="0" smtClean="0"/>
              <a:t>ischarge </a:t>
            </a:r>
            <a:r>
              <a:rPr lang="en-US" sz="1700" b="1" dirty="0"/>
              <a:t>D</a:t>
            </a:r>
            <a:r>
              <a:rPr lang="en-US" sz="1700" b="1" dirty="0" smtClean="0"/>
              <a:t>ata contains birth weight and the MA APCD does not.  We are applying for the MA APCD and, as part of our study, plan on running the data through a DRG grouping software program where birth weight would allow more accurate information on the severity and risk of mortality for newborns.  Can we link the MA APCD to Case </a:t>
            </a:r>
            <a:r>
              <a:rPr lang="en-US" sz="1700" b="1" dirty="0"/>
              <a:t>M</a:t>
            </a:r>
            <a:r>
              <a:rPr lang="en-US" sz="1700" b="1" dirty="0" smtClean="0"/>
              <a:t>ix to obtain birth weight?</a:t>
            </a:r>
            <a:endParaRPr lang="en-US" sz="1700" dirty="0"/>
          </a:p>
        </p:txBody>
      </p:sp>
      <p:sp>
        <p:nvSpPr>
          <p:cNvPr id="7" name="Title 1"/>
          <p:cNvSpPr txBox="1">
            <a:spLocks/>
          </p:cNvSpPr>
          <p:nvPr/>
        </p:nvSpPr>
        <p:spPr>
          <a:xfrm>
            <a:off x="0" y="18288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u="sng" dirty="0" smtClean="0">
                <a:solidFill>
                  <a:prstClr val="black"/>
                </a:solidFill>
              </a:rPr>
              <a:t>Answer</a:t>
            </a:r>
            <a:r>
              <a:rPr lang="en-US" sz="1400" dirty="0" smtClean="0">
                <a:solidFill>
                  <a:prstClr val="black"/>
                </a:solidFill>
              </a:rPr>
              <a:t>:  For your purposes, since the intent is to distinguish the severity and risk of mortality for those newborns who are not normal birth weight,  both ICD-9-CM and ICD-10-CM contain diagnosis codes that provide different weight increments in grams (see Figure 1 below).  CHIA evaluated the use of birth weight codes on newborns in the MA APCD Release 7.0 Medical </a:t>
            </a:r>
            <a:r>
              <a:rPr lang="en-US" sz="1400" dirty="0">
                <a:solidFill>
                  <a:prstClr val="black"/>
                </a:solidFill>
              </a:rPr>
              <a:t>C</a:t>
            </a:r>
            <a:r>
              <a:rPr lang="en-US" sz="1400" dirty="0" smtClean="0">
                <a:solidFill>
                  <a:prstClr val="black"/>
                </a:solidFill>
              </a:rPr>
              <a:t>laims file to the weight of newborns provided in the Case </a:t>
            </a:r>
            <a:r>
              <a:rPr lang="en-US" sz="1400" dirty="0">
                <a:solidFill>
                  <a:prstClr val="black"/>
                </a:solidFill>
              </a:rPr>
              <a:t>M</a:t>
            </a:r>
            <a:r>
              <a:rPr lang="en-US" sz="1400" dirty="0" smtClean="0">
                <a:solidFill>
                  <a:prstClr val="black"/>
                </a:solidFill>
              </a:rPr>
              <a:t>ix </a:t>
            </a:r>
            <a:r>
              <a:rPr lang="en-US" sz="1400" dirty="0">
                <a:solidFill>
                  <a:prstClr val="black"/>
                </a:solidFill>
              </a:rPr>
              <a:t>I</a:t>
            </a:r>
            <a:r>
              <a:rPr lang="en-US" sz="1400" dirty="0" smtClean="0">
                <a:solidFill>
                  <a:prstClr val="black"/>
                </a:solidFill>
              </a:rPr>
              <a:t>npatient </a:t>
            </a:r>
            <a:r>
              <a:rPr lang="en-US" sz="1400" dirty="0">
                <a:solidFill>
                  <a:prstClr val="black"/>
                </a:solidFill>
              </a:rPr>
              <a:t>H</a:t>
            </a:r>
            <a:r>
              <a:rPr lang="en-US" sz="1400" dirty="0" smtClean="0">
                <a:solidFill>
                  <a:prstClr val="black"/>
                </a:solidFill>
              </a:rPr>
              <a:t>ospital </a:t>
            </a:r>
            <a:r>
              <a:rPr lang="en-US" sz="1400" dirty="0">
                <a:solidFill>
                  <a:prstClr val="black"/>
                </a:solidFill>
              </a:rPr>
              <a:t>D</a:t>
            </a:r>
            <a:r>
              <a:rPr lang="en-US" sz="1400" dirty="0" smtClean="0">
                <a:solidFill>
                  <a:prstClr val="black"/>
                </a:solidFill>
              </a:rPr>
              <a:t>ischarge </a:t>
            </a:r>
            <a:r>
              <a:rPr lang="en-US" sz="1400" dirty="0">
                <a:solidFill>
                  <a:prstClr val="black"/>
                </a:solidFill>
              </a:rPr>
              <a:t>D</a:t>
            </a:r>
            <a:r>
              <a:rPr lang="en-US" sz="1400" dirty="0" smtClean="0">
                <a:solidFill>
                  <a:prstClr val="black"/>
                </a:solidFill>
              </a:rPr>
              <a:t>ata and found that the newborn distribution weights reliably matched.  </a:t>
            </a:r>
            <a:endParaRPr lang="en-US" sz="1400" dirty="0">
              <a:solidFill>
                <a:prstClr val="black"/>
              </a:solidFill>
            </a:endParaRPr>
          </a:p>
        </p:txBody>
      </p:sp>
      <p:graphicFrame>
        <p:nvGraphicFramePr>
          <p:cNvPr id="8" name="Diagram 7"/>
          <p:cNvGraphicFramePr/>
          <p:nvPr>
            <p:extLst>
              <p:ext uri="{D42A27DB-BD31-4B8C-83A1-F6EECF244321}">
                <p14:modId xmlns:p14="http://schemas.microsoft.com/office/powerpoint/2010/main" val="723221144"/>
              </p:ext>
            </p:extLst>
          </p:nvPr>
        </p:nvGraphicFramePr>
        <p:xfrm>
          <a:off x="381000" y="266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942846" y="3124200"/>
            <a:ext cx="3200400" cy="1200329"/>
          </a:xfrm>
          <a:prstGeom prst="rect">
            <a:avLst/>
          </a:prstGeom>
          <a:noFill/>
        </p:spPr>
        <p:txBody>
          <a:bodyPr wrap="square" rtlCol="0">
            <a:spAutoFit/>
          </a:bodyPr>
          <a:lstStyle/>
          <a:p>
            <a:pPr algn="ctr" defTabSz="914400"/>
            <a:r>
              <a:rPr lang="en-US" b="1" dirty="0" smtClean="0">
                <a:solidFill>
                  <a:srgbClr val="FF0000"/>
                </a:solidFill>
              </a:rPr>
              <a:t>Fig. 1 - Newborn Weight Increments in grams contained in ICD-9-CM and ICD-10-CM diagnosis codes</a:t>
            </a:r>
            <a:endParaRPr lang="en-US" b="1" dirty="0">
              <a:solidFill>
                <a:srgbClr val="FF0000"/>
              </a:solidFill>
            </a:endParaRPr>
          </a:p>
        </p:txBody>
      </p:sp>
    </p:spTree>
    <p:extLst>
      <p:ext uri="{BB962C8B-B14F-4D97-AF65-F5344CB8AC3E}">
        <p14:creationId xmlns:p14="http://schemas.microsoft.com/office/powerpoint/2010/main" val="339305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nsect bit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76"/>
          <a:stretch/>
        </p:blipFill>
        <p:spPr bwMode="auto">
          <a:xfrm>
            <a:off x="6753885" y="228600"/>
            <a:ext cx="2195382"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7992"/>
            <a:ext cx="6781800" cy="1138773"/>
          </a:xfrm>
          <a:prstGeom prst="rect">
            <a:avLst/>
          </a:prstGeom>
        </p:spPr>
        <p:txBody>
          <a:bodyPr wrap="square">
            <a:spAutoFit/>
          </a:bodyPr>
          <a:lstStyle/>
          <a:p>
            <a:pPr defTabSz="914400"/>
            <a:r>
              <a:rPr lang="en-US" sz="1700" b="1" u="sng" dirty="0"/>
              <a:t>Question</a:t>
            </a:r>
            <a:r>
              <a:rPr lang="en-US" sz="1700" b="1" dirty="0" smtClean="0"/>
              <a:t>: We are preparing an application for the MA APCD to study the epidemiology of Emergency </a:t>
            </a:r>
            <a:r>
              <a:rPr lang="en-US" sz="1700" b="1" dirty="0"/>
              <a:t>D</a:t>
            </a:r>
            <a:r>
              <a:rPr lang="en-US" sz="1700" b="1" dirty="0" smtClean="0"/>
              <a:t>epartment (ED) visits for insect bites and would like to know whether it is better to use the MA APCD for this study or the Case Mix Outpatient </a:t>
            </a:r>
            <a:r>
              <a:rPr lang="en-US" sz="1700" b="1" dirty="0"/>
              <a:t>E</a:t>
            </a:r>
            <a:r>
              <a:rPr lang="en-US" sz="1700" b="1" dirty="0" smtClean="0"/>
              <a:t>mergency </a:t>
            </a:r>
            <a:r>
              <a:rPr lang="en-US" sz="1700" b="1" dirty="0"/>
              <a:t>D</a:t>
            </a:r>
            <a:r>
              <a:rPr lang="en-US" sz="1700" b="1" dirty="0" smtClean="0"/>
              <a:t>epartment visit data?</a:t>
            </a:r>
            <a:endParaRPr lang="en-US" sz="1700" dirty="0"/>
          </a:p>
        </p:txBody>
      </p:sp>
      <p:sp>
        <p:nvSpPr>
          <p:cNvPr id="6" name="Title 1"/>
          <p:cNvSpPr txBox="1">
            <a:spLocks/>
          </p:cNvSpPr>
          <p:nvPr/>
        </p:nvSpPr>
        <p:spPr>
          <a:xfrm>
            <a:off x="0" y="1295400"/>
            <a:ext cx="68580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u="sng" dirty="0" smtClean="0"/>
              <a:t>Answer</a:t>
            </a:r>
            <a:r>
              <a:rPr lang="en-US" sz="1600" dirty="0" smtClean="0">
                <a:solidFill>
                  <a:prstClr val="black"/>
                </a:solidFill>
              </a:rPr>
              <a:t>:  If your study is limited to the ED visit alone without any evaluation of subsequent care coordination in other settings or reimbursement factors, then your best choice would be  choice would be to apply for the Outpatient ED visit data, which contains all of the Medicare population and other payers (such as Worker’s Compensation) not included in the MA APCD LDS.</a:t>
            </a:r>
            <a:endParaRPr lang="en-US" sz="1600" dirty="0">
              <a:solidFill>
                <a:prstClr val="black"/>
              </a:solidFill>
            </a:endParaRPr>
          </a:p>
        </p:txBody>
      </p:sp>
      <p:sp>
        <p:nvSpPr>
          <p:cNvPr id="7" name="Title 1"/>
          <p:cNvSpPr txBox="1">
            <a:spLocks/>
          </p:cNvSpPr>
          <p:nvPr/>
        </p:nvSpPr>
        <p:spPr>
          <a:xfrm>
            <a:off x="0" y="3048000"/>
            <a:ext cx="9144000" cy="22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prstClr val="black"/>
                </a:solidFill>
              </a:rPr>
              <a:t>I</a:t>
            </a:r>
            <a:r>
              <a:rPr lang="en-US" sz="1600" dirty="0" smtClean="0">
                <a:solidFill>
                  <a:prstClr val="black"/>
                </a:solidFill>
              </a:rPr>
              <a:t>f your focus is limited to ED visits, the Case Mix Outpatient ED data is not impacted by Gobeille vs. Liberty Mutual and contains more consistently collected race and ethnicity data.  While you do see a seasonal peak in ED visits for insect bites during the summer months (see Fig. 1 below), the downside of limiting your focus to the ED Visits would be the exclusion of the universe of insect bites seen and treated in the primary care setting which are available in the MA APCD.</a:t>
            </a:r>
            <a:endParaRPr lang="en-US" sz="1600" dirty="0">
              <a:solidFill>
                <a:prstClr val="black"/>
              </a:solidFill>
            </a:endParaRPr>
          </a:p>
        </p:txBody>
      </p:sp>
      <p:graphicFrame>
        <p:nvGraphicFramePr>
          <p:cNvPr id="4" name="Chart 3"/>
          <p:cNvGraphicFramePr/>
          <p:nvPr>
            <p:extLst>
              <p:ext uri="{D42A27DB-BD31-4B8C-83A1-F6EECF244321}">
                <p14:modId xmlns:p14="http://schemas.microsoft.com/office/powerpoint/2010/main" val="1706562353"/>
              </p:ext>
            </p:extLst>
          </p:nvPr>
        </p:nvGraphicFramePr>
        <p:xfrm>
          <a:off x="228600" y="4343400"/>
          <a:ext cx="8791669"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4038600"/>
            <a:ext cx="9264844" cy="307777"/>
          </a:xfrm>
          <a:prstGeom prst="rect">
            <a:avLst/>
          </a:prstGeom>
          <a:noFill/>
        </p:spPr>
        <p:txBody>
          <a:bodyPr wrap="none" rtlCol="0">
            <a:spAutoFit/>
          </a:bodyPr>
          <a:lstStyle/>
          <a:p>
            <a:pPr defTabSz="914400"/>
            <a:r>
              <a:rPr lang="en-US" sz="1400" b="1" dirty="0" smtClean="0">
                <a:solidFill>
                  <a:srgbClr val="FF0000"/>
                </a:solidFill>
              </a:rPr>
              <a:t>Fig. 1 – Casemix Outpatient Emergency Department Jan 2016 through Sept 2017 Seasonal Visit Fluctuation for Insect Bites </a:t>
            </a:r>
            <a:endParaRPr lang="en-US" sz="1400" b="1" dirty="0">
              <a:solidFill>
                <a:srgbClr val="FF0000"/>
              </a:solidFill>
            </a:endParaRPr>
          </a:p>
        </p:txBody>
      </p:sp>
    </p:spTree>
    <p:extLst>
      <p:ext uri="{BB962C8B-B14F-4D97-AF65-F5344CB8AC3E}">
        <p14:creationId xmlns:p14="http://schemas.microsoft.com/office/powerpoint/2010/main" val="415374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9/24/19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9/24/19</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9/24/19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283154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latin typeface="Arial"/>
                <a:cs typeface="Arial"/>
              </a:rPr>
              <a:t>APCD Release 8.0 Updates</a:t>
            </a:r>
          </a:p>
          <a:p>
            <a:pPr marL="742950" lvl="1" indent="-285750">
              <a:buClr>
                <a:schemeClr val="accent1"/>
              </a:buClr>
              <a:buFont typeface="Wingdings" charset="2"/>
              <a:buChar char="§"/>
            </a:pPr>
            <a:r>
              <a:rPr lang="en-US" sz="2400" dirty="0" smtClean="0">
                <a:latin typeface="Arial"/>
                <a:cs typeface="Arial"/>
              </a:rPr>
              <a:t>FY18 Case Mix Release Updates</a:t>
            </a:r>
          </a:p>
          <a:p>
            <a:pPr marL="342900" indent="-342900">
              <a:buFont typeface="Wingdings" panose="05000000000000000000" pitchFamily="2" charset="2"/>
              <a:buChar char="Ø"/>
            </a:pPr>
            <a:r>
              <a:rPr lang="en-US" sz="2400" dirty="0" smtClean="0">
                <a:latin typeface="Arial"/>
                <a:cs typeface="Arial"/>
              </a:rPr>
              <a:t>Future Website Updates</a:t>
            </a:r>
          </a:p>
          <a:p>
            <a:pPr marL="342900" indent="-342900">
              <a:buFont typeface="Wingdings" panose="05000000000000000000" pitchFamily="2" charset="2"/>
              <a:buChar char="Ø"/>
            </a:pPr>
            <a:r>
              <a:rPr lang="en-US" sz="2400" dirty="0" smtClean="0">
                <a:latin typeface="Arial"/>
                <a:cs typeface="Arial"/>
              </a:rPr>
              <a:t>Application Reminders</a:t>
            </a:r>
          </a:p>
          <a:p>
            <a:pPr marL="342900" indent="-342900">
              <a:buFont typeface="Wingdings" panose="05000000000000000000" pitchFamily="2" charset="2"/>
              <a:buChar char="Ø"/>
            </a:pPr>
            <a:r>
              <a:rPr lang="en-US" sz="2400" dirty="0" smtClean="0">
                <a:latin typeface="Arial"/>
                <a:cs typeface="Arial"/>
              </a:rPr>
              <a:t>User Support Questions</a:t>
            </a:r>
          </a:p>
          <a:p>
            <a:pPr marL="342900" indent="-342900">
              <a:buFont typeface="Wingdings" panose="05000000000000000000" pitchFamily="2" charset="2"/>
              <a:buChar char="Ø"/>
            </a:pPr>
            <a:r>
              <a:rPr lang="en-US" sz="2400" dirty="0" smtClean="0">
                <a:latin typeface="Arial"/>
                <a:cs typeface="Arial"/>
              </a:rPr>
              <a:t>Q&amp;A</a:t>
            </a:r>
            <a:endParaRPr lang="en-US" sz="24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9/24/19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a:cs typeface="Arial"/>
              </a:rPr>
              <a:t>Encompasses data from 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form</a:t>
            </a:r>
          </a:p>
          <a:p>
            <a:pPr lvl="1">
              <a:buClr>
                <a:schemeClr val="accent1"/>
              </a:buClr>
            </a:pPr>
            <a:r>
              <a:rPr lang="en-US" sz="2000" dirty="0" smtClean="0">
                <a:cs typeface="Arial"/>
              </a:rPr>
              <a:t>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9/24/19</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solidFill>
                  <a:srgbClr val="00B050"/>
                </a:solidFill>
                <a:cs typeface="Arial"/>
              </a:rPr>
              <a:t>Winter 2019/2020</a:t>
            </a:r>
          </a:p>
          <a:p>
            <a:pPr lvl="1">
              <a:buClr>
                <a:schemeClr val="accent1"/>
              </a:buClr>
            </a:pPr>
            <a:r>
              <a:rPr lang="en-US" sz="2000" b="1" dirty="0" smtClean="0">
                <a:cs typeface="Arial"/>
              </a:rPr>
              <a:t>**Please hold off on submitting Release 8.0 requests for now**</a:t>
            </a:r>
          </a:p>
          <a:p>
            <a:pPr marL="742950" lvl="1" indent="-285750">
              <a:buClr>
                <a:schemeClr val="accent1"/>
              </a:buClr>
              <a:buFont typeface="Wingdings" charset="2"/>
              <a:buChar char="§"/>
            </a:pPr>
            <a:r>
              <a:rPr lang="en-US" sz="2000" dirty="0" smtClean="0">
                <a:cs typeface="Arial"/>
              </a:rPr>
              <a:t>Will encompasses </a:t>
            </a:r>
            <a:r>
              <a:rPr lang="en-US" sz="2000" dirty="0">
                <a:cs typeface="Arial"/>
              </a:rPr>
              <a:t>data from 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9/24/19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sz="2000" dirty="0" smtClean="0">
                <a:solidFill>
                  <a:srgbClr val="000000"/>
                </a:solidFill>
                <a:cs typeface="Arial"/>
              </a:rPr>
              <a:t>Inpatient (HIDD</a:t>
            </a:r>
            <a:r>
              <a:rPr lang="en-US" sz="2000" dirty="0">
                <a:solidFill>
                  <a:srgbClr val="000000"/>
                </a:solidFill>
                <a:cs typeface="Arial"/>
              </a:rPr>
              <a:t>)</a:t>
            </a:r>
            <a:endParaRPr lang="en-US" sz="2000" dirty="0" smtClean="0">
              <a:solidFill>
                <a:srgbClr val="000000"/>
              </a:solidFill>
              <a:cs typeface="Arial"/>
            </a:endParaRPr>
          </a:p>
          <a:p>
            <a:pPr lvl="1">
              <a:lnSpc>
                <a:spcPct val="150000"/>
              </a:lnSpc>
              <a:buClr>
                <a:srgbClr val="F8921E"/>
              </a:buClr>
            </a:pPr>
            <a:r>
              <a:rPr lang="en-US" sz="2000" dirty="0">
                <a:solidFill>
                  <a:srgbClr val="000000"/>
                </a:solidFill>
                <a:cs typeface="Arial"/>
              </a:rPr>
              <a:t>	</a:t>
            </a:r>
            <a:r>
              <a:rPr lang="en-US" b="1" dirty="0" smtClean="0">
                <a:solidFill>
                  <a:srgbClr val="FF0000"/>
                </a:solidFill>
                <a:cs typeface="Arial"/>
              </a:rPr>
              <a:t>Mid-September </a:t>
            </a:r>
            <a:r>
              <a:rPr lang="en-US" b="1" dirty="0" smtClean="0">
                <a:cs typeface="Arial"/>
              </a:rPr>
              <a:t>[Shipping Now]</a:t>
            </a:r>
          </a:p>
          <a:p>
            <a:pPr marL="742950" lvl="1" indent="-285750">
              <a:lnSpc>
                <a:spcPct val="150000"/>
              </a:lnSpc>
              <a:buClr>
                <a:srgbClr val="F8921E"/>
              </a:buClr>
              <a:buFont typeface="Wingdings" charset="2"/>
              <a:buChar char="§"/>
            </a:pPr>
            <a:r>
              <a:rPr lang="en-US" sz="2000" dirty="0" smtClean="0">
                <a:solidFill>
                  <a:srgbClr val="000000"/>
                </a:solidFill>
                <a:cs typeface="Arial"/>
              </a:rPr>
              <a:t>Emergency Department (ED)</a:t>
            </a:r>
          </a:p>
          <a:p>
            <a:pPr lvl="1">
              <a:lnSpc>
                <a:spcPct val="150000"/>
              </a:lnSpc>
              <a:buClr>
                <a:srgbClr val="F8921E"/>
              </a:buClr>
            </a:pPr>
            <a:r>
              <a:rPr lang="en-US" sz="2000" dirty="0">
                <a:solidFill>
                  <a:srgbClr val="000000"/>
                </a:solidFill>
                <a:cs typeface="Arial"/>
              </a:rPr>
              <a:t>	</a:t>
            </a:r>
            <a:r>
              <a:rPr lang="en-US" b="1" dirty="0" smtClean="0">
                <a:solidFill>
                  <a:srgbClr val="FFC000"/>
                </a:solidFill>
                <a:cs typeface="Arial"/>
              </a:rPr>
              <a:t>Late</a:t>
            </a:r>
            <a:r>
              <a:rPr lang="en-US" dirty="0" smtClean="0">
                <a:solidFill>
                  <a:srgbClr val="000000"/>
                </a:solidFill>
                <a:cs typeface="Arial"/>
              </a:rPr>
              <a:t> </a:t>
            </a:r>
            <a:r>
              <a:rPr lang="en-US" b="1" dirty="0" smtClean="0">
                <a:solidFill>
                  <a:srgbClr val="FFC000"/>
                </a:solidFill>
                <a:cs typeface="Arial"/>
              </a:rPr>
              <a:t>September</a:t>
            </a:r>
          </a:p>
          <a:p>
            <a:pPr marL="742950" lvl="1" indent="-285750">
              <a:lnSpc>
                <a:spcPct val="150000"/>
              </a:lnSpc>
              <a:buClr>
                <a:srgbClr val="F8921E"/>
              </a:buClr>
              <a:buFont typeface="Wingdings" charset="2"/>
              <a:buChar char="§"/>
            </a:pPr>
            <a:r>
              <a:rPr lang="en-US" sz="2000" dirty="0" smtClean="0">
                <a:solidFill>
                  <a:srgbClr val="000000"/>
                </a:solidFill>
                <a:cs typeface="Arial"/>
              </a:rPr>
              <a:t>Outpatient Observation (OOD)</a:t>
            </a:r>
          </a:p>
          <a:p>
            <a:pPr lvl="1">
              <a:lnSpc>
                <a:spcPct val="150000"/>
              </a:lnSpc>
              <a:buClr>
                <a:srgbClr val="F8921E"/>
              </a:buClr>
            </a:pPr>
            <a:r>
              <a:rPr lang="en-US" sz="2000" dirty="0">
                <a:solidFill>
                  <a:srgbClr val="000000"/>
                </a:solidFill>
                <a:cs typeface="Arial"/>
              </a:rPr>
              <a:t>	</a:t>
            </a:r>
            <a:r>
              <a:rPr lang="en-US" b="1" dirty="0" smtClean="0">
                <a:solidFill>
                  <a:srgbClr val="00B050"/>
                </a:solidFill>
                <a:cs typeface="Arial"/>
              </a:rPr>
              <a:t>Late September</a:t>
            </a:r>
            <a:r>
              <a:rPr lang="en-US" sz="2000" b="1" dirty="0">
                <a:solidFill>
                  <a:srgbClr val="00B050"/>
                </a:solidFill>
                <a:cs typeface="Arial"/>
              </a:rPr>
              <a:t>	</a:t>
            </a:r>
            <a:endParaRPr lang="en-US" sz="2000" b="1" dirty="0" smtClean="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9/24/19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solidFill>
                  <a:srgbClr val="000000"/>
                </a:solidFill>
                <a:cs typeface="Arial"/>
              </a:rPr>
              <a:t>Release updates on APCD and Case Mix data release will soon be on the CHIA website.</a:t>
            </a:r>
          </a:p>
          <a:p>
            <a:pPr marL="800100" lvl="1" indent="-342900">
              <a:buClr>
                <a:srgbClr val="F8921E"/>
              </a:buClr>
              <a:buFont typeface="Wingdings" panose="05000000000000000000" pitchFamily="2" charset="2"/>
              <a:buChar char="§"/>
            </a:pPr>
            <a:r>
              <a:rPr lang="en-US" sz="2000" dirty="0" smtClean="0">
                <a:solidFill>
                  <a:srgbClr val="000000"/>
                </a:solidFill>
                <a:cs typeface="Arial"/>
              </a:rPr>
              <a:t>Aiming to provide updates weekly or bi-weekly (more frequent updates closer to the release date)</a:t>
            </a:r>
          </a:p>
          <a:p>
            <a:pPr marL="800100" lvl="1" indent="-342900">
              <a:buClr>
                <a:srgbClr val="F8921E"/>
              </a:buClr>
              <a:buFont typeface="Wingdings" panose="05000000000000000000" pitchFamily="2" charset="2"/>
              <a:buChar char="§"/>
            </a:pPr>
            <a:r>
              <a:rPr lang="en-US" sz="2000" dirty="0" smtClean="0">
                <a:solidFill>
                  <a:srgbClr val="000000"/>
                </a:solidFill>
                <a:cs typeface="Arial"/>
              </a:rPr>
              <a:t>What kinds of information would users like to see?</a:t>
            </a:r>
          </a:p>
          <a:p>
            <a:pPr marL="1257300" lvl="2" indent="-342900">
              <a:buClr>
                <a:srgbClr val="F8921E"/>
              </a:buClr>
              <a:buFont typeface="Wingdings" panose="05000000000000000000" pitchFamily="2" charset="2"/>
              <a:buChar char="ü"/>
            </a:pPr>
            <a:r>
              <a:rPr lang="en-US" sz="2000" dirty="0" smtClean="0">
                <a:solidFill>
                  <a:srgbClr val="000000"/>
                </a:solidFill>
                <a:cs typeface="Arial"/>
              </a:rPr>
              <a:t>Current estimated release date?</a:t>
            </a:r>
          </a:p>
          <a:p>
            <a:pPr marL="1257300" lvl="2" indent="-342900">
              <a:buClr>
                <a:srgbClr val="F8921E"/>
              </a:buClr>
              <a:buFont typeface="Wingdings" panose="05000000000000000000" pitchFamily="2" charset="2"/>
              <a:buChar char="ü"/>
            </a:pPr>
            <a:r>
              <a:rPr lang="en-US" sz="2000" dirty="0" smtClean="0">
                <a:solidFill>
                  <a:srgbClr val="000000"/>
                </a:solidFill>
                <a:cs typeface="Arial"/>
              </a:rPr>
              <a:t>Where in the release “roadmap” is CHIA currently?</a:t>
            </a:r>
          </a:p>
          <a:p>
            <a:pPr marL="1257300" lvl="2" indent="-342900">
              <a:buClr>
                <a:srgbClr val="F8921E"/>
              </a:buClr>
              <a:buFont typeface="Wingdings" panose="05000000000000000000" pitchFamily="2" charset="2"/>
              <a:buChar char="ü"/>
            </a:pPr>
            <a:r>
              <a:rPr lang="en-US" sz="2000" dirty="0" smtClean="0">
                <a:solidFill>
                  <a:srgbClr val="000000"/>
                </a:solidFill>
                <a:cs typeface="Arial"/>
              </a:rPr>
              <a:t>How many data requests are currently in the fulfillment queue?</a:t>
            </a:r>
          </a:p>
          <a:p>
            <a:pPr marL="1257300" lvl="2" indent="-342900">
              <a:buClr>
                <a:srgbClr val="F8921E"/>
              </a:buClr>
              <a:buFont typeface="Wingdings" panose="05000000000000000000" pitchFamily="2" charset="2"/>
              <a:buChar char="ü"/>
            </a:pPr>
            <a:r>
              <a:rPr lang="en-US" sz="2000" dirty="0" smtClean="0">
                <a:solidFill>
                  <a:srgbClr val="000000"/>
                </a:solidFill>
                <a:cs typeface="Arial"/>
              </a:rPr>
              <a:t>Other information? </a:t>
            </a:r>
          </a:p>
          <a:p>
            <a:pPr lvl="1">
              <a:buClr>
                <a:srgbClr val="F8921E"/>
              </a:buClr>
            </a:pPr>
            <a:endParaRPr lang="en-US" sz="2000" dirty="0" smtClean="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p:txBody>
      </p:sp>
      <p:sp>
        <p:nvSpPr>
          <p:cNvPr id="28" name="TextBox 27"/>
          <p:cNvSpPr txBox="1"/>
          <p:nvPr/>
        </p:nvSpPr>
        <p:spPr>
          <a:xfrm>
            <a:off x="258971" y="786368"/>
            <a:ext cx="8030931" cy="461665"/>
          </a:xfrm>
          <a:prstGeom prst="rect">
            <a:avLst/>
          </a:prstGeom>
          <a:noFill/>
        </p:spPr>
        <p:txBody>
          <a:bodyPr wrap="square" rtlCol="0" anchor="b">
            <a:spAutoFit/>
          </a:bodyPr>
          <a:lstStyle/>
          <a:p>
            <a:r>
              <a:rPr lang="en-US" sz="2400" b="1" dirty="0" smtClean="0">
                <a:solidFill>
                  <a:srgbClr val="005480"/>
                </a:solidFill>
                <a:cs typeface="Arial"/>
              </a:rPr>
              <a:t>COMING SOON: 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9/24/19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074" name="Picture 2" descr="C:\Users\atapply\AppData\Local\Microsoft\Windows\Temporary Internet Files\Content.IE5\K2W3GN1I\news-flash[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894" y="4477995"/>
            <a:ext cx="1729650" cy="160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9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9/24/19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4549</TotalTime>
  <Words>1576</Words>
  <Application>Microsoft Office PowerPoint</Application>
  <PresentationFormat>On-screen Show (4:3)</PresentationFormat>
  <Paragraphs>131</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91</cp:revision>
  <cp:lastPrinted>2019-07-23T18:41:08Z</cp:lastPrinted>
  <dcterms:created xsi:type="dcterms:W3CDTF">2018-01-09T20:21:29Z</dcterms:created>
  <dcterms:modified xsi:type="dcterms:W3CDTF">2019-09-26T17:28:08Z</dcterms:modified>
</cp:coreProperties>
</file>