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7"/>
  </p:notesMasterIdLst>
  <p:handoutMasterIdLst>
    <p:handoutMasterId r:id="rId18"/>
  </p:handoutMasterIdLst>
  <p:sldIdLst>
    <p:sldId id="259" r:id="rId2"/>
    <p:sldId id="274" r:id="rId3"/>
    <p:sldId id="343" r:id="rId4"/>
    <p:sldId id="351" r:id="rId5"/>
    <p:sldId id="352" r:id="rId6"/>
    <p:sldId id="336" r:id="rId7"/>
    <p:sldId id="414" r:id="rId8"/>
    <p:sldId id="415" r:id="rId9"/>
    <p:sldId id="413" r:id="rId10"/>
    <p:sldId id="417" r:id="rId11"/>
    <p:sldId id="416" r:id="rId12"/>
    <p:sldId id="306" r:id="rId13"/>
    <p:sldId id="358" r:id="rId14"/>
    <p:sldId id="366" r:id="rId15"/>
    <p:sldId id="328"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eth, Amy" initials="WA" lastIdx="10" clrIdx="0">
    <p:extLst>
      <p:ext uri="{19B8F6BF-5375-455C-9EA6-DF929625EA0E}">
        <p15:presenceInfo xmlns:p15="http://schemas.microsoft.com/office/powerpoint/2012/main" userId="S-1-5-21-320818509-2549926932-657949529-2110" providerId="AD"/>
      </p:ext>
    </p:extLst>
  </p:cmAuthor>
  <p:cmAuthor id="2" name="Curley, Scott" initials="CS" lastIdx="2" clrIdx="1">
    <p:extLst>
      <p:ext uri="{19B8F6BF-5375-455C-9EA6-DF929625EA0E}">
        <p15:presenceInfo xmlns:p15="http://schemas.microsoft.com/office/powerpoint/2012/main" userId="S-1-5-21-320818509-2549926932-657949529-1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54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1829" autoAdjust="0"/>
  </p:normalViewPr>
  <p:slideViewPr>
    <p:cSldViewPr snapToGrid="0" snapToObjects="1" showGuides="1">
      <p:cViewPr varScale="1">
        <p:scale>
          <a:sx n="49" d="100"/>
          <a:sy n="49" d="100"/>
        </p:scale>
        <p:origin x="175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US" sz="900" baseline="0" dirty="0"/>
              <a:t>Fig 1. Primary DX Suicidal ideations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Suicidal ideations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Sheet1!$A$2:$A$8</c:f>
              <c:strCache>
                <c:ptCount val="7"/>
                <c:pt idx="0">
                  <c:v>2016</c:v>
                </c:pt>
                <c:pt idx="1">
                  <c:v>2017</c:v>
                </c:pt>
                <c:pt idx="2">
                  <c:v>2018</c:v>
                </c:pt>
                <c:pt idx="3">
                  <c:v>2019</c:v>
                </c:pt>
                <c:pt idx="4">
                  <c:v>2020</c:v>
                </c:pt>
                <c:pt idx="5">
                  <c:v>2021</c:v>
                </c:pt>
                <c:pt idx="6">
                  <c:v>2022</c:v>
                </c:pt>
              </c:strCache>
            </c:strRef>
          </c:cat>
          <c:val>
            <c:numRef>
              <c:f>Sheet1!$B$2:$B$8</c:f>
              <c:numCache>
                <c:formatCode>_(* #,##0_);_(* \(#,##0\);_(* "-"??_);_(@_)</c:formatCode>
                <c:ptCount val="7"/>
                <c:pt idx="0">
                  <c:v>8260</c:v>
                </c:pt>
                <c:pt idx="1">
                  <c:v>10228</c:v>
                </c:pt>
                <c:pt idx="2">
                  <c:v>11570</c:v>
                </c:pt>
                <c:pt idx="3">
                  <c:v>13371</c:v>
                </c:pt>
                <c:pt idx="4">
                  <c:v>12866</c:v>
                </c:pt>
                <c:pt idx="5">
                  <c:v>15294</c:v>
                </c:pt>
                <c:pt idx="6">
                  <c:v>17649</c:v>
                </c:pt>
              </c:numCache>
            </c:numRef>
          </c:val>
          <c:extLst>
            <c:ext xmlns:c16="http://schemas.microsoft.com/office/drawing/2014/chart" uri="{C3380CC4-5D6E-409C-BE32-E72D297353CC}">
              <c16:uniqueId val="{00000000-4716-45AD-B77C-07B29F338FE1}"/>
            </c:ext>
          </c:extLst>
        </c:ser>
        <c:dLbls>
          <c:showLegendKey val="0"/>
          <c:showVal val="0"/>
          <c:showCatName val="0"/>
          <c:showSerName val="0"/>
          <c:showPercent val="0"/>
          <c:showBubbleSize val="0"/>
        </c:dLbls>
        <c:gapWidth val="100"/>
        <c:overlap val="-24"/>
        <c:axId val="616239615"/>
        <c:axId val="850111695"/>
      </c:barChart>
      <c:catAx>
        <c:axId val="6162396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crossAx val="850111695"/>
        <c:crosses val="autoZero"/>
        <c:auto val="1"/>
        <c:lblAlgn val="ctr"/>
        <c:lblOffset val="100"/>
        <c:noMultiLvlLbl val="0"/>
      </c:catAx>
      <c:valAx>
        <c:axId val="850111695"/>
        <c:scaling>
          <c:orientation val="minMax"/>
          <c:min val="5000"/>
        </c:scaling>
        <c:delete val="0"/>
        <c:axPos val="l"/>
        <c:majorGridlines>
          <c:spPr>
            <a:ln w="9525" cap="flat" cmpd="sng" algn="ctr">
              <a:solidFill>
                <a:schemeClr val="tx2">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616239615"/>
        <c:crosses val="autoZero"/>
        <c:crossBetween val="between"/>
        <c:majorUnit val="3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US" sz="900" baseline="0" dirty="0"/>
              <a:t>Fig 2. Primary DX Homicidal ideations</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Homicidal ideations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Sheet1!$A$2:$A$8</c:f>
              <c:strCache>
                <c:ptCount val="7"/>
                <c:pt idx="0">
                  <c:v>2016</c:v>
                </c:pt>
                <c:pt idx="1">
                  <c:v>2017</c:v>
                </c:pt>
                <c:pt idx="2">
                  <c:v>2018</c:v>
                </c:pt>
                <c:pt idx="3">
                  <c:v>2019</c:v>
                </c:pt>
                <c:pt idx="4">
                  <c:v>2020</c:v>
                </c:pt>
                <c:pt idx="5">
                  <c:v>2021</c:v>
                </c:pt>
                <c:pt idx="6">
                  <c:v>2022</c:v>
                </c:pt>
              </c:strCache>
            </c:strRef>
          </c:cat>
          <c:val>
            <c:numRef>
              <c:f>Sheet1!$B$2:$B$8</c:f>
              <c:numCache>
                <c:formatCode>General</c:formatCode>
                <c:ptCount val="7"/>
                <c:pt idx="0">
                  <c:v>354</c:v>
                </c:pt>
                <c:pt idx="1">
                  <c:v>467</c:v>
                </c:pt>
                <c:pt idx="2">
                  <c:v>482</c:v>
                </c:pt>
                <c:pt idx="3">
                  <c:v>499</c:v>
                </c:pt>
                <c:pt idx="4">
                  <c:v>413</c:v>
                </c:pt>
                <c:pt idx="5">
                  <c:v>568</c:v>
                </c:pt>
                <c:pt idx="6">
                  <c:v>644</c:v>
                </c:pt>
              </c:numCache>
            </c:numRef>
          </c:val>
          <c:extLst>
            <c:ext xmlns:c16="http://schemas.microsoft.com/office/drawing/2014/chart" uri="{C3380CC4-5D6E-409C-BE32-E72D297353CC}">
              <c16:uniqueId val="{00000000-29C5-4487-BCA9-68182A643D77}"/>
            </c:ext>
          </c:extLst>
        </c:ser>
        <c:dLbls>
          <c:showLegendKey val="0"/>
          <c:showVal val="0"/>
          <c:showCatName val="0"/>
          <c:showSerName val="0"/>
          <c:showPercent val="0"/>
          <c:showBubbleSize val="0"/>
        </c:dLbls>
        <c:gapWidth val="100"/>
        <c:overlap val="-24"/>
        <c:axId val="616239615"/>
        <c:axId val="850111695"/>
      </c:barChart>
      <c:catAx>
        <c:axId val="6162396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crossAx val="850111695"/>
        <c:crosses val="autoZero"/>
        <c:auto val="1"/>
        <c:lblAlgn val="ctr"/>
        <c:lblOffset val="100"/>
        <c:noMultiLvlLbl val="0"/>
      </c:catAx>
      <c:valAx>
        <c:axId val="850111695"/>
        <c:scaling>
          <c:orientation val="minMax"/>
          <c:max val="650"/>
          <c:min val="25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616239615"/>
        <c:crosses val="autoZero"/>
        <c:crossBetween val="between"/>
        <c:maj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r>
              <a:rPr lang="en-US" sz="900" baseline="0" dirty="0"/>
              <a:t>Fig 3. Primary DX Violent Behavior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Violent behavior</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Sheet1!$A$2:$A$8</c:f>
              <c:strCache>
                <c:ptCount val="7"/>
                <c:pt idx="0">
                  <c:v>2016</c:v>
                </c:pt>
                <c:pt idx="1">
                  <c:v>2017</c:v>
                </c:pt>
                <c:pt idx="2">
                  <c:v>2018</c:v>
                </c:pt>
                <c:pt idx="3">
                  <c:v>2019</c:v>
                </c:pt>
                <c:pt idx="4">
                  <c:v>2020</c:v>
                </c:pt>
                <c:pt idx="5">
                  <c:v>2021</c:v>
                </c:pt>
                <c:pt idx="6">
                  <c:v>2022</c:v>
                </c:pt>
              </c:strCache>
            </c:strRef>
          </c:cat>
          <c:val>
            <c:numRef>
              <c:f>Sheet1!$B$2:$B$8</c:f>
              <c:numCache>
                <c:formatCode>General</c:formatCode>
                <c:ptCount val="7"/>
                <c:pt idx="0">
                  <c:v>207</c:v>
                </c:pt>
                <c:pt idx="1">
                  <c:v>221</c:v>
                </c:pt>
                <c:pt idx="2">
                  <c:v>284</c:v>
                </c:pt>
                <c:pt idx="3">
                  <c:v>415</c:v>
                </c:pt>
                <c:pt idx="4">
                  <c:v>397</c:v>
                </c:pt>
                <c:pt idx="5">
                  <c:v>392</c:v>
                </c:pt>
                <c:pt idx="6">
                  <c:v>586</c:v>
                </c:pt>
              </c:numCache>
            </c:numRef>
          </c:val>
          <c:extLst>
            <c:ext xmlns:c16="http://schemas.microsoft.com/office/drawing/2014/chart" uri="{C3380CC4-5D6E-409C-BE32-E72D297353CC}">
              <c16:uniqueId val="{00000000-2C95-40FB-AA09-1FD15A232519}"/>
            </c:ext>
          </c:extLst>
        </c:ser>
        <c:dLbls>
          <c:showLegendKey val="0"/>
          <c:showVal val="0"/>
          <c:showCatName val="0"/>
          <c:showSerName val="0"/>
          <c:showPercent val="0"/>
          <c:showBubbleSize val="0"/>
        </c:dLbls>
        <c:gapWidth val="100"/>
        <c:overlap val="-24"/>
        <c:axId val="616239615"/>
        <c:axId val="850111695"/>
      </c:barChart>
      <c:catAx>
        <c:axId val="616239615"/>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2"/>
                </a:solidFill>
                <a:latin typeface="+mn-lt"/>
                <a:ea typeface="+mn-ea"/>
                <a:cs typeface="+mn-cs"/>
              </a:defRPr>
            </a:pPr>
            <a:endParaRPr lang="en-US"/>
          </a:p>
        </c:txPr>
        <c:crossAx val="850111695"/>
        <c:crosses val="autoZero"/>
        <c:auto val="1"/>
        <c:lblAlgn val="ctr"/>
        <c:lblOffset val="100"/>
        <c:noMultiLvlLbl val="0"/>
      </c:catAx>
      <c:valAx>
        <c:axId val="850111695"/>
        <c:scaling>
          <c:orientation val="minMax"/>
          <c:max val="700"/>
          <c:min val="100"/>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2"/>
                </a:solidFill>
                <a:latin typeface="+mn-lt"/>
                <a:ea typeface="+mn-ea"/>
                <a:cs typeface="+mn-cs"/>
              </a:defRPr>
            </a:pPr>
            <a:endParaRPr lang="en-US"/>
          </a:p>
        </c:txPr>
        <c:crossAx val="616239615"/>
        <c:crosses val="autoZero"/>
        <c:crossBetween val="between"/>
        <c:majorUnit val="7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Charges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_("$"* #,##0_);_("$"* \(#,##0\);_("$"* "-"_);_(@_)</c:formatCode>
                <c:ptCount val="4"/>
                <c:pt idx="0">
                  <c:v>754700853</c:v>
                </c:pt>
                <c:pt idx="1">
                  <c:v>742666307.57000005</c:v>
                </c:pt>
                <c:pt idx="2">
                  <c:v>859657676.88</c:v>
                </c:pt>
                <c:pt idx="3">
                  <c:v>862266719.76999998</c:v>
                </c:pt>
              </c:numCache>
            </c:numRef>
          </c:val>
          <c:extLst>
            <c:ext xmlns:c16="http://schemas.microsoft.com/office/drawing/2014/chart" uri="{C3380CC4-5D6E-409C-BE32-E72D297353CC}">
              <c16:uniqueId val="{00000000-D618-4453-BF93-66D779C3868C}"/>
            </c:ext>
          </c:extLst>
        </c:ser>
        <c:dLbls>
          <c:dLblPos val="outEnd"/>
          <c:showLegendKey val="0"/>
          <c:showVal val="1"/>
          <c:showCatName val="0"/>
          <c:showSerName val="0"/>
          <c:showPercent val="0"/>
          <c:showBubbleSize val="0"/>
        </c:dLbls>
        <c:gapWidth val="219"/>
        <c:overlap val="-27"/>
        <c:axId val="1122243663"/>
        <c:axId val="2108929247"/>
      </c:barChart>
      <c:catAx>
        <c:axId val="112224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108929247"/>
        <c:crosses val="autoZero"/>
        <c:auto val="1"/>
        <c:lblAlgn val="ctr"/>
        <c:lblOffset val="100"/>
        <c:noMultiLvlLbl val="0"/>
      </c:catAx>
      <c:valAx>
        <c:axId val="2108929247"/>
        <c:scaling>
          <c:orientation val="minMax"/>
          <c:min val="72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243663"/>
        <c:crosses val="autoZero"/>
        <c:crossBetween val="between"/>
        <c:majorUnit val="35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Highest Version Paid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pt idx="3">
                  <c:v>2022</c:v>
                </c:pt>
              </c:numCache>
            </c:numRef>
          </c:cat>
          <c:val>
            <c:numRef>
              <c:f>Sheet1!$B$2:$B$5</c:f>
              <c:numCache>
                <c:formatCode>_("$"* #,##0_);_("$"* \(#,##0\);_("$"* "-"??_);_(@_)</c:formatCode>
                <c:ptCount val="4"/>
                <c:pt idx="0">
                  <c:v>112049520.34999999</c:v>
                </c:pt>
                <c:pt idx="1">
                  <c:v>113035590.48999999</c:v>
                </c:pt>
                <c:pt idx="2">
                  <c:v>133131564.40000001</c:v>
                </c:pt>
                <c:pt idx="3">
                  <c:v>131578086.09999999</c:v>
                </c:pt>
              </c:numCache>
            </c:numRef>
          </c:val>
          <c:extLst>
            <c:ext xmlns:c16="http://schemas.microsoft.com/office/drawing/2014/chart" uri="{C3380CC4-5D6E-409C-BE32-E72D297353CC}">
              <c16:uniqueId val="{00000000-E86B-4476-8ACE-6662C77E1C83}"/>
            </c:ext>
          </c:extLst>
        </c:ser>
        <c:dLbls>
          <c:dLblPos val="outEnd"/>
          <c:showLegendKey val="0"/>
          <c:showVal val="1"/>
          <c:showCatName val="0"/>
          <c:showSerName val="0"/>
          <c:showPercent val="0"/>
          <c:showBubbleSize val="0"/>
        </c:dLbls>
        <c:gapWidth val="219"/>
        <c:overlap val="-27"/>
        <c:axId val="1122243663"/>
        <c:axId val="2108929247"/>
      </c:barChart>
      <c:catAx>
        <c:axId val="1122243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2108929247"/>
        <c:crosses val="autoZero"/>
        <c:auto val="1"/>
        <c:lblAlgn val="ctr"/>
        <c:lblOffset val="100"/>
        <c:noMultiLvlLbl val="0"/>
      </c:catAx>
      <c:valAx>
        <c:axId val="2108929247"/>
        <c:scaling>
          <c:orientation val="minMax"/>
          <c:max val="150000000"/>
          <c:min val="100000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2243663"/>
        <c:crosses val="autoZero"/>
        <c:crossBetween val="between"/>
        <c:majorUnit val="10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Sheet1!$A$2:$A$8</c:f>
              <c:strCache>
                <c:ptCount val="7"/>
                <c:pt idx="0">
                  <c:v>Other</c:v>
                </c:pt>
                <c:pt idx="1">
                  <c:v>Integrated Care Organization</c:v>
                </c:pt>
                <c:pt idx="2">
                  <c:v>Senior Care Option</c:v>
                </c:pt>
                <c:pt idx="3">
                  <c:v>HSN Trust Fund</c:v>
                </c:pt>
                <c:pt idx="4">
                  <c:v>Medicaid Managed Care Organization</c:v>
                </c:pt>
                <c:pt idx="5">
                  <c:v>Accountable Care Organization (ACO) - MassHealth </c:v>
                </c:pt>
                <c:pt idx="6">
                  <c:v>Medicaid</c:v>
                </c:pt>
              </c:strCache>
            </c:strRef>
          </c:cat>
          <c:val>
            <c:numRef>
              <c:f>Sheet1!$B$2:$B$8</c:f>
              <c:numCache>
                <c:formatCode>0.00%</c:formatCode>
                <c:ptCount val="7"/>
                <c:pt idx="0">
                  <c:v>2.2643614036944659E-4</c:v>
                </c:pt>
                <c:pt idx="1">
                  <c:v>5.5512809237487524E-3</c:v>
                </c:pt>
                <c:pt idx="2">
                  <c:v>9.9056170522065969E-3</c:v>
                </c:pt>
                <c:pt idx="3">
                  <c:v>7.7949359650980737E-2</c:v>
                </c:pt>
                <c:pt idx="4">
                  <c:v>0.11467421880268817</c:v>
                </c:pt>
                <c:pt idx="5">
                  <c:v>0.11687923769554248</c:v>
                </c:pt>
                <c:pt idx="6">
                  <c:v>0.67481384973446379</c:v>
                </c:pt>
              </c:numCache>
            </c:numRef>
          </c:val>
          <c:extLst>
            <c:ext xmlns:c16="http://schemas.microsoft.com/office/drawing/2014/chart" uri="{C3380CC4-5D6E-409C-BE32-E72D297353CC}">
              <c16:uniqueId val="{00000000-0085-4F9D-90B6-BBE5AF3D9D9B}"/>
            </c:ext>
          </c:extLst>
        </c:ser>
        <c:dLbls>
          <c:dLblPos val="outEnd"/>
          <c:showLegendKey val="0"/>
          <c:showVal val="1"/>
          <c:showCatName val="0"/>
          <c:showSerName val="0"/>
          <c:showPercent val="0"/>
          <c:showBubbleSize val="0"/>
        </c:dLbls>
        <c:gapWidth val="100"/>
        <c:axId val="895995679"/>
        <c:axId val="850038783"/>
      </c:barChart>
      <c:catAx>
        <c:axId val="895995679"/>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50038783"/>
        <c:crosses val="autoZero"/>
        <c:auto val="1"/>
        <c:lblAlgn val="ctr"/>
        <c:lblOffset val="100"/>
        <c:noMultiLvlLbl val="0"/>
      </c:catAx>
      <c:valAx>
        <c:axId val="850038783"/>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895995679"/>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4B5B5A-35CA-47A7-A939-85D0392BE8B0}" type="datetimeFigureOut">
              <a:rPr lang="en-US" smtClean="0"/>
              <a:t>12/5/2023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031CC-D268-4AB4-ADE9-6A894518A811}" type="slidenum">
              <a:rPr lang="en-US" smtClean="0"/>
              <a:t>‹#›</a:t>
            </a:fld>
            <a:endParaRPr lang="en-US" dirty="0"/>
          </a:p>
        </p:txBody>
      </p:sp>
    </p:spTree>
    <p:extLst>
      <p:ext uri="{BB962C8B-B14F-4D97-AF65-F5344CB8AC3E}">
        <p14:creationId xmlns:p14="http://schemas.microsoft.com/office/powerpoint/2010/main" val="3030819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8486FE-A5DD-4311-AFBA-6655621CCDF4}" type="datetimeFigureOut">
              <a:rPr lang="en-US" smtClean="0"/>
              <a:t>12/5/2023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EC809B1-F9BB-4DFF-A65F-C33C0E523AA7}" type="slidenum">
              <a:rPr lang="en-US" smtClean="0"/>
              <a:t>‹#›</a:t>
            </a:fld>
            <a:endParaRPr lang="en-US" dirty="0"/>
          </a:p>
        </p:txBody>
      </p:sp>
    </p:spTree>
    <p:extLst>
      <p:ext uri="{BB962C8B-B14F-4D97-AF65-F5344CB8AC3E}">
        <p14:creationId xmlns:p14="http://schemas.microsoft.com/office/powerpoint/2010/main" val="520538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2</a:t>
            </a:fld>
            <a:endParaRPr lang="en-US" dirty="0"/>
          </a:p>
        </p:txBody>
      </p:sp>
    </p:spTree>
    <p:extLst>
      <p:ext uri="{BB962C8B-B14F-4D97-AF65-F5344CB8AC3E}">
        <p14:creationId xmlns:p14="http://schemas.microsoft.com/office/powerpoint/2010/main" val="269028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C809B1-F9BB-4DFF-A65F-C33C0E523AA7}" type="slidenum">
              <a:rPr lang="en-US" smtClean="0"/>
              <a:t>5</a:t>
            </a:fld>
            <a:endParaRPr lang="en-US" dirty="0"/>
          </a:p>
        </p:txBody>
      </p:sp>
    </p:spTree>
    <p:extLst>
      <p:ext uri="{BB962C8B-B14F-4D97-AF65-F5344CB8AC3E}">
        <p14:creationId xmlns:p14="http://schemas.microsoft.com/office/powerpoint/2010/main" val="405060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7</a:t>
            </a:fld>
            <a:endParaRPr lang="en-US" dirty="0"/>
          </a:p>
        </p:txBody>
      </p:sp>
    </p:spTree>
    <p:extLst>
      <p:ext uri="{BB962C8B-B14F-4D97-AF65-F5344CB8AC3E}">
        <p14:creationId xmlns:p14="http://schemas.microsoft.com/office/powerpoint/2010/main" val="397726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9</a:t>
            </a:fld>
            <a:endParaRPr lang="en-US" dirty="0"/>
          </a:p>
        </p:txBody>
      </p:sp>
    </p:spTree>
    <p:extLst>
      <p:ext uri="{BB962C8B-B14F-4D97-AF65-F5344CB8AC3E}">
        <p14:creationId xmlns:p14="http://schemas.microsoft.com/office/powerpoint/2010/main" val="171308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809B1-F9BB-4DFF-A65F-C33C0E523AA7}" type="slidenum">
              <a:rPr lang="en-US" smtClean="0"/>
              <a:t>11</a:t>
            </a:fld>
            <a:endParaRPr lang="en-US" dirty="0"/>
          </a:p>
        </p:txBody>
      </p:sp>
    </p:spTree>
    <p:extLst>
      <p:ext uri="{BB962C8B-B14F-4D97-AF65-F5344CB8AC3E}">
        <p14:creationId xmlns:p14="http://schemas.microsoft.com/office/powerpoint/2010/main" val="148272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79797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92712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974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064529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14425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156044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300724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237997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4509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405329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dirty="0"/>
          </a:p>
        </p:txBody>
      </p:sp>
    </p:spTree>
    <p:extLst>
      <p:ext uri="{BB962C8B-B14F-4D97-AF65-F5344CB8AC3E}">
        <p14:creationId xmlns:p14="http://schemas.microsoft.com/office/powerpoint/2010/main" val="366687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12/5/2023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dirty="0"/>
          </a:p>
        </p:txBody>
      </p:sp>
    </p:spTree>
    <p:extLst>
      <p:ext uri="{BB962C8B-B14F-4D97-AF65-F5344CB8AC3E}">
        <p14:creationId xmlns:p14="http://schemas.microsoft.com/office/powerpoint/2010/main" val="4399080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hyperlink" Target="http://www.chiamass.gov/ma-apcd-and-case-mix-user-workgroup-inform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chiamass.gov/resultant-research-using-chia-dat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asemix.data@state.ma.us" TargetMode="External"/><Relationship Id="rId2" Type="http://schemas.openxmlformats.org/officeDocument/2006/relationships/hyperlink" Target="mailto:apcd.data@state.ma.us" TargetMode="Externa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hiamass.gov/status-of-data-reques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hyperlink" Target="https://lp.constantcontactpages.com/su/NYBm5B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onder.cdc.gov/mcd-icd10-provisional.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61229"/>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200" dirty="0">
                <a:latin typeface="Arial" charset="0"/>
                <a:ea typeface="Arial" charset="0"/>
                <a:cs typeface="Arial" charset="0"/>
              </a:rPr>
              <a:t>CHIA user workgroup</a:t>
            </a:r>
          </a:p>
        </p:txBody>
      </p:sp>
      <p:sp>
        <p:nvSpPr>
          <p:cNvPr id="5" name="Text Placeholder 2"/>
          <p:cNvSpPr txBox="1">
            <a:spLocks/>
          </p:cNvSpPr>
          <p:nvPr/>
        </p:nvSpPr>
        <p:spPr>
          <a:xfrm>
            <a:off x="685799" y="5698557"/>
            <a:ext cx="7626781" cy="522287"/>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Tx/>
              <a:buNone/>
              <a:defRPr sz="2000" kern="1200" baseline="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chemeClr val="accent1"/>
              </a:buClr>
              <a:buFont typeface="Wingdings" panose="05000000000000000000"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600" i="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l"/>
            <a:r>
              <a:rPr lang="en-US" sz="1400" kern="0" spc="200" dirty="0">
                <a:solidFill>
                  <a:schemeClr val="accent4"/>
                </a:solidFill>
                <a:latin typeface="Arial Narrow" charset="0"/>
                <a:ea typeface="Arial Narrow" charset="0"/>
                <a:cs typeface="Arial Narrow" charset="0"/>
              </a:rPr>
              <a:t>CENTER FOR HEALTH INFORMATION AND ANALYSIS</a:t>
            </a:r>
          </a:p>
        </p:txBody>
      </p:sp>
      <p:sp>
        <p:nvSpPr>
          <p:cNvPr id="6" name="Title 1"/>
          <p:cNvSpPr txBox="1">
            <a:spLocks/>
          </p:cNvSpPr>
          <p:nvPr/>
        </p:nvSpPr>
        <p:spPr>
          <a:xfrm>
            <a:off x="685800" y="3375025"/>
            <a:ext cx="7772400" cy="1425575"/>
          </a:xfrm>
          <a:prstGeom prst="rect">
            <a:avLst/>
          </a:prstGeom>
        </p:spPr>
        <p:txBody>
          <a:bodyPr vert="horz" lIns="91440" tIns="45720" rIns="91440" bIns="45720" rtlCol="0" anchor="t">
            <a:normAutofit lnSpcReduction="10000"/>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pPr>
              <a:lnSpc>
                <a:spcPct val="130000"/>
              </a:lnSpc>
            </a:pPr>
            <a:r>
              <a:rPr lang="en-US" sz="1800" b="0" cap="none" spc="20" dirty="0">
                <a:solidFill>
                  <a:schemeClr val="accent4"/>
                </a:solidFill>
                <a:latin typeface="Arial" charset="0"/>
                <a:ea typeface="Arial" charset="0"/>
                <a:cs typeface="Arial" charset="0"/>
              </a:rPr>
              <a:t>Don Kirkwood (Manager of Data Release and Procurement)</a:t>
            </a:r>
          </a:p>
          <a:p>
            <a:pPr>
              <a:lnSpc>
                <a:spcPct val="130000"/>
              </a:lnSpc>
            </a:pPr>
            <a:r>
              <a:rPr lang="en-US" sz="1800" b="0" cap="none" spc="20" dirty="0">
                <a:solidFill>
                  <a:schemeClr val="accent4"/>
                </a:solidFill>
                <a:latin typeface="Arial" charset="0"/>
                <a:ea typeface="Arial" charset="0"/>
                <a:cs typeface="Arial" charset="0"/>
              </a:rPr>
              <a:t>Sylvia Hobbs (Associate Director of Data Strategy and User Support)</a:t>
            </a:r>
          </a:p>
          <a:p>
            <a:pPr>
              <a:lnSpc>
                <a:spcPct val="130000"/>
              </a:lnSpc>
            </a:pPr>
            <a:endParaRPr lang="en-US" sz="1800" b="0" cap="none" spc="20" dirty="0">
              <a:solidFill>
                <a:schemeClr val="bg2">
                  <a:lumMod val="50000"/>
                </a:schemeClr>
              </a:solidFill>
              <a:latin typeface="Arial" charset="0"/>
              <a:ea typeface="Arial" charset="0"/>
              <a:cs typeface="Arial" charset="0"/>
            </a:endParaRPr>
          </a:p>
          <a:p>
            <a:pPr>
              <a:lnSpc>
                <a:spcPct val="130000"/>
              </a:lnSpc>
            </a:pPr>
            <a:r>
              <a:rPr lang="en-US" sz="1800" b="0" cap="none" spc="20" dirty="0">
                <a:solidFill>
                  <a:schemeClr val="bg2">
                    <a:lumMod val="50000"/>
                  </a:schemeClr>
                </a:solidFill>
                <a:latin typeface="Arial" charset="0"/>
                <a:ea typeface="Arial" charset="0"/>
                <a:cs typeface="Arial" charset="0"/>
              </a:rPr>
              <a:t>December 5, 2023</a:t>
            </a:r>
          </a:p>
        </p:txBody>
      </p:sp>
      <p:pic>
        <p:nvPicPr>
          <p:cNvPr id="7" name="Picture 6"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3905" y="5464598"/>
            <a:ext cx="756246" cy="756246"/>
          </a:xfrm>
          <a:prstGeom prst="rect">
            <a:avLst/>
          </a:prstGeom>
        </p:spPr>
      </p:pic>
      <p:cxnSp>
        <p:nvCxnSpPr>
          <p:cNvPr id="8" name="Straight Connector 7"/>
          <p:cNvCxnSpPr/>
          <p:nvPr/>
        </p:nvCxnSpPr>
        <p:spPr>
          <a:xfrm>
            <a:off x="809705" y="3009398"/>
            <a:ext cx="7648495" cy="0"/>
          </a:xfrm>
          <a:prstGeom prst="line">
            <a:avLst/>
          </a:prstGeom>
          <a:ln w="19050" cmpd="sng">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8388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creasing quality of gender-related data - Diaphane Software">
            <a:extLst>
              <a:ext uri="{FF2B5EF4-FFF2-40B4-BE49-F238E27FC236}">
                <a16:creationId xmlns:a16="http://schemas.microsoft.com/office/drawing/2014/main" id="{936F3BF0-9970-2C8B-A9B7-B108DFEF75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704"/>
          <a:stretch/>
        </p:blipFill>
        <p:spPr bwMode="auto">
          <a:xfrm>
            <a:off x="7111483" y="190856"/>
            <a:ext cx="1977660" cy="1341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386357-92E5-4151-0933-26C8E1E269A3}"/>
              </a:ext>
            </a:extLst>
          </p:cNvPr>
          <p:cNvSpPr txBox="1"/>
          <p:nvPr/>
        </p:nvSpPr>
        <p:spPr>
          <a:xfrm>
            <a:off x="7902222" y="338667"/>
            <a:ext cx="1241778" cy="923330"/>
          </a:xfrm>
          <a:prstGeom prst="rect">
            <a:avLst/>
          </a:prstGeom>
          <a:noFill/>
        </p:spPr>
        <p:txBody>
          <a:bodyPr wrap="square" rtlCol="0">
            <a:spAutoFit/>
          </a:bodyPr>
          <a:lstStyle/>
          <a:p>
            <a:r>
              <a:rPr lang="en-US" b="1" dirty="0">
                <a:solidFill>
                  <a:schemeClr val="bg1"/>
                </a:solidFill>
              </a:rPr>
              <a:t>Gender Data Accuracy</a:t>
            </a:r>
          </a:p>
        </p:txBody>
      </p:sp>
      <p:sp>
        <p:nvSpPr>
          <p:cNvPr id="6" name="TextBox 5">
            <a:extLst>
              <a:ext uri="{FF2B5EF4-FFF2-40B4-BE49-F238E27FC236}">
                <a16:creationId xmlns:a16="http://schemas.microsoft.com/office/drawing/2014/main" id="{07708C8C-2A9E-D2C3-4DC2-18849261ECF6}"/>
              </a:ext>
            </a:extLst>
          </p:cNvPr>
          <p:cNvSpPr txBox="1"/>
          <p:nvPr/>
        </p:nvSpPr>
        <p:spPr>
          <a:xfrm>
            <a:off x="67733" y="190856"/>
            <a:ext cx="7043750"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 I am currently applying for the MA APCD to study gender reassignment medical care. Has CHIA examined data consistency in reporting practices with regards to changing or maintaining patient gender in member eligibility data before and after intersex change surgical procedures and determined to what extent intersex procedures explain unique identifiers associated with more than one gender?</a:t>
            </a:r>
          </a:p>
        </p:txBody>
      </p:sp>
      <p:graphicFrame>
        <p:nvGraphicFramePr>
          <p:cNvPr id="8" name="Table 7">
            <a:extLst>
              <a:ext uri="{FF2B5EF4-FFF2-40B4-BE49-F238E27FC236}">
                <a16:creationId xmlns:a16="http://schemas.microsoft.com/office/drawing/2014/main" id="{F8227329-A8AD-D742-F233-F3165EDD58EA}"/>
              </a:ext>
            </a:extLst>
          </p:cNvPr>
          <p:cNvGraphicFramePr>
            <a:graphicFrameLocks noGrp="1"/>
          </p:cNvGraphicFramePr>
          <p:nvPr/>
        </p:nvGraphicFramePr>
        <p:xfrm>
          <a:off x="1801988" y="4487505"/>
          <a:ext cx="5806723" cy="1905000"/>
        </p:xfrm>
        <a:graphic>
          <a:graphicData uri="http://schemas.openxmlformats.org/drawingml/2006/table">
            <a:tbl>
              <a:tblPr/>
              <a:tblGrid>
                <a:gridCol w="605609">
                  <a:extLst>
                    <a:ext uri="{9D8B030D-6E8A-4147-A177-3AD203B41FA5}">
                      <a16:colId xmlns:a16="http://schemas.microsoft.com/office/drawing/2014/main" val="3055793559"/>
                    </a:ext>
                  </a:extLst>
                </a:gridCol>
                <a:gridCol w="5201114">
                  <a:extLst>
                    <a:ext uri="{9D8B030D-6E8A-4147-A177-3AD203B41FA5}">
                      <a16:colId xmlns:a16="http://schemas.microsoft.com/office/drawing/2014/main" val="1771456994"/>
                    </a:ext>
                  </a:extLst>
                </a:gridCol>
              </a:tblGrid>
              <a:tr h="182880">
                <a:tc>
                  <a:txBody>
                    <a:bodyPr/>
                    <a:lstStyle/>
                    <a:p>
                      <a:pPr algn="ctr" fontAlgn="ctr"/>
                      <a:r>
                        <a:rPr lang="en-US" sz="1200" b="1" i="1" u="none" strike="noStrike">
                          <a:solidFill>
                            <a:srgbClr val="000000"/>
                          </a:solidFill>
                          <a:effectLst/>
                          <a:latin typeface="Arial" panose="020B0604020202020204" pitchFamily="34" charset="0"/>
                        </a:rPr>
                        <a:t>Code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200" b="1" i="1" u="none" strike="noStrike">
                          <a:solidFill>
                            <a:srgbClr val="000000"/>
                          </a:solidFill>
                          <a:effectLst/>
                          <a:latin typeface="Arial" panose="020B0604020202020204" pitchFamily="34" charset="0"/>
                        </a:rPr>
                        <a:t>Description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71773467"/>
                  </a:ext>
                </a:extLst>
              </a:tr>
              <a:tr h="182880">
                <a:tc>
                  <a:txBody>
                    <a:bodyPr/>
                    <a:lstStyle/>
                    <a:p>
                      <a:pPr algn="ctr" fontAlgn="ctr"/>
                      <a:r>
                        <a:rPr lang="en-US" sz="1200" b="0" i="0" u="none" strike="noStrike">
                          <a:solidFill>
                            <a:srgbClr val="000000"/>
                          </a:solidFill>
                          <a:effectLst/>
                          <a:latin typeface="Arial" panose="020B0604020202020204" pitchFamily="34" charset="0"/>
                        </a:rPr>
                        <a:t>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Female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5614232"/>
                  </a:ext>
                </a:extLst>
              </a:tr>
              <a:tr h="182880">
                <a:tc>
                  <a:txBody>
                    <a:bodyPr/>
                    <a:lstStyle/>
                    <a:p>
                      <a:pPr algn="ctr" fontAlgn="ctr"/>
                      <a:r>
                        <a:rPr lang="en-US" sz="1200" b="0" i="0" u="none" strike="noStrike">
                          <a:solidFill>
                            <a:srgbClr val="000000"/>
                          </a:solidFill>
                          <a:effectLst/>
                          <a:latin typeface="Arial" panose="020B0604020202020204" pitchFamily="34" charset="0"/>
                        </a:rPr>
                        <a:t>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Male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18024"/>
                  </a:ext>
                </a:extLst>
              </a:tr>
              <a:tr h="182880">
                <a:tc>
                  <a:txBody>
                    <a:bodyPr/>
                    <a:lstStyle/>
                    <a:p>
                      <a:pPr algn="ctr" fontAlgn="ctr"/>
                      <a:r>
                        <a:rPr lang="en-US" sz="1200" b="0" i="0" u="none" strike="noStrike">
                          <a:solidFill>
                            <a:srgbClr val="000000"/>
                          </a:solidFill>
                          <a:effectLst/>
                          <a:latin typeface="Arial" panose="020B0604020202020204" pitchFamily="34" charset="0"/>
                        </a:rPr>
                        <a:t>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Transgender Male/Trans Man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1790030"/>
                  </a:ext>
                </a:extLst>
              </a:tr>
              <a:tr h="182880">
                <a:tc>
                  <a:txBody>
                    <a:bodyPr/>
                    <a:lstStyle/>
                    <a:p>
                      <a:pPr algn="ctr" fontAlgn="ctr"/>
                      <a:r>
                        <a:rPr lang="en-US" sz="1200" b="0" i="0" u="none" strike="noStrike">
                          <a:solidFill>
                            <a:srgbClr val="000000"/>
                          </a:solidFill>
                          <a:effectLst/>
                          <a:latin typeface="Arial" panose="020B0604020202020204" pitchFamily="34" charset="0"/>
                        </a:rPr>
                        <a:t>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Transgender Female/Trans Woman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00652"/>
                  </a:ext>
                </a:extLst>
              </a:tr>
              <a:tr h="182880">
                <a:tc>
                  <a:txBody>
                    <a:bodyPr/>
                    <a:lstStyle/>
                    <a:p>
                      <a:pPr algn="ctr" fontAlgn="ctr"/>
                      <a:r>
                        <a:rPr lang="en-US" sz="1200" b="0" i="0" u="none" strike="noStrike">
                          <a:solidFill>
                            <a:srgbClr val="000000"/>
                          </a:solidFill>
                          <a:effectLst/>
                          <a:latin typeface="Arial" panose="020B0604020202020204" pitchFamily="34" charset="0"/>
                        </a:rPr>
                        <a:t>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Genderqueer/gender nonconforming: neither exclusively male nor female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609591"/>
                  </a:ext>
                </a:extLst>
              </a:tr>
              <a:tr h="182880">
                <a:tc>
                  <a:txBody>
                    <a:bodyPr/>
                    <a:lstStyle/>
                    <a:p>
                      <a:pPr algn="ctr" fontAlgn="ctr"/>
                      <a:r>
                        <a:rPr lang="en-US" sz="1200" b="0" i="0" u="none" strike="noStrike">
                          <a:solidFill>
                            <a:srgbClr val="000000"/>
                          </a:solidFill>
                          <a:effectLst/>
                          <a:latin typeface="Arial" panose="020B0604020202020204" pitchFamily="34" charset="0"/>
                        </a:rPr>
                        <a:t>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Non-binary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7509394"/>
                  </a:ext>
                </a:extLst>
              </a:tr>
              <a:tr h="182880">
                <a:tc>
                  <a:txBody>
                    <a:bodyPr/>
                    <a:lstStyle/>
                    <a:p>
                      <a:pPr algn="ctr" fontAlgn="ctr"/>
                      <a:r>
                        <a:rPr lang="en-US" sz="1200" b="0" i="0" u="none" strike="noStrike">
                          <a:solidFill>
                            <a:srgbClr val="000000"/>
                          </a:solidFill>
                          <a:effectLst/>
                          <a:latin typeface="Arial" panose="020B0604020202020204" pitchFamily="34" charset="0"/>
                        </a:rPr>
                        <a:t>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Other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9080511"/>
                  </a:ext>
                </a:extLst>
              </a:tr>
              <a:tr h="182880">
                <a:tc>
                  <a:txBody>
                    <a:bodyPr/>
                    <a:lstStyle/>
                    <a:p>
                      <a:pPr algn="ctr" fontAlgn="ctr"/>
                      <a:r>
                        <a:rPr lang="en-US" sz="1200" b="0" i="0" u="none" strike="noStrike">
                          <a:solidFill>
                            <a:srgbClr val="000000"/>
                          </a:solidFill>
                          <a:effectLst/>
                          <a:latin typeface="Arial" panose="020B0604020202020204" pitchFamily="34" charset="0"/>
                        </a:rPr>
                        <a:t>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Unknown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2425555"/>
                  </a:ext>
                </a:extLst>
              </a:tr>
              <a:tr h="182880">
                <a:tc>
                  <a:txBody>
                    <a:bodyPr/>
                    <a:lstStyle/>
                    <a:p>
                      <a:pPr algn="ctr" fontAlgn="ctr"/>
                      <a:r>
                        <a:rPr lang="en-US" sz="1200" b="0" i="0" u="none" strike="noStrike">
                          <a:solidFill>
                            <a:srgbClr val="000000"/>
                          </a:solidFill>
                          <a:effectLst/>
                          <a:latin typeface="Arial" panose="020B0604020202020204" pitchFamily="34" charset="0"/>
                        </a:rPr>
                        <a:t>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 Choose not to answer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149853"/>
                  </a:ext>
                </a:extLst>
              </a:tr>
            </a:tbl>
          </a:graphicData>
        </a:graphic>
      </p:graphicFrame>
      <p:sp>
        <p:nvSpPr>
          <p:cNvPr id="9" name="TextBox 8">
            <a:extLst>
              <a:ext uri="{FF2B5EF4-FFF2-40B4-BE49-F238E27FC236}">
                <a16:creationId xmlns:a16="http://schemas.microsoft.com/office/drawing/2014/main" id="{0D83535B-C5F8-941C-D382-A5E18E2BB45D}"/>
              </a:ext>
            </a:extLst>
          </p:cNvPr>
          <p:cNvSpPr txBox="1"/>
          <p:nvPr/>
        </p:nvSpPr>
        <p:spPr>
          <a:xfrm>
            <a:off x="1759866" y="4118173"/>
            <a:ext cx="5932330" cy="369332"/>
          </a:xfrm>
          <a:prstGeom prst="rect">
            <a:avLst/>
          </a:prstGeom>
          <a:noFill/>
        </p:spPr>
        <p:txBody>
          <a:bodyPr wrap="none" rtlCol="0">
            <a:spAutoFit/>
          </a:bodyPr>
          <a:lstStyle/>
          <a:p>
            <a:r>
              <a:rPr lang="en-US" b="1" dirty="0"/>
              <a:t>Table 1. February 2023 Update in Gender Codes in MA APCD</a:t>
            </a:r>
          </a:p>
        </p:txBody>
      </p:sp>
      <p:sp>
        <p:nvSpPr>
          <p:cNvPr id="10" name="TextBox 9">
            <a:extLst>
              <a:ext uri="{FF2B5EF4-FFF2-40B4-BE49-F238E27FC236}">
                <a16:creationId xmlns:a16="http://schemas.microsoft.com/office/drawing/2014/main" id="{D2AD794C-607E-6254-40F8-9746EC4A8230}"/>
              </a:ext>
            </a:extLst>
          </p:cNvPr>
          <p:cNvSpPr txBox="1"/>
          <p:nvPr/>
        </p:nvSpPr>
        <p:spPr>
          <a:xfrm>
            <a:off x="67733" y="1532824"/>
            <a:ext cx="9076267" cy="249299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 Yes, </a:t>
            </a:r>
            <a:r>
              <a:rPr lang="en-US" sz="1200" i="1" dirty="0">
                <a:solidFill>
                  <a:prstClr val="black"/>
                </a:solidFill>
                <a:latin typeface="Calibri" panose="020F0502020204030204"/>
              </a:rPr>
              <a:t>earlier as part of  data quality review of MA APCD Release 8.0, we measured the consistency in the format and value of certain data elements to ensure referential integrity and semantic integrity of analytic results, specifically whether the data were describing the intended member entity.  While the numbers were small, each year, less than 1% of unique patient identifiers are associated with more than one gender. While little has been published on the processes for addressing legitimate changes in the gender field that do not constitute a data quality error but are instead intentional changes following gender reassignment surgical interventions, we analyzed  three procedure codes for intersex surgery (CPT 55970, CPT 55980, and CPT 57335). Carrier specific unique member identifiers and member link entity identifiers were used to quantify the magnitude of gender reporting changes in the medical claims data and in the eligibility data before and after the date of intersex surgery in the medical claims data to better understand current data reporting practices. A change in gender reporting occurred for 40% of beneficiaries on subsequent medical claims following intersex surgery and in 44% of eligibility records, with 39% of beneficiaries having an alignment between a change in gender on their medical claims with a change in gender on eligibility data. Eligibility records in an additional 7% of the cases resorted temporarily coding gender as unknown.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solidFill>
                  <a:prstClr val="black"/>
                </a:solidFill>
                <a:latin typeface="Calibri" panose="020F0502020204030204"/>
              </a:rPr>
              <a:t>Also, please note that in February 2023, CHIA updated its gender coding options in the MA APCD filing specifications. See Table 1 below.</a:t>
            </a:r>
          </a:p>
        </p:txBody>
      </p:sp>
    </p:spTree>
    <p:extLst>
      <p:ext uri="{BB962C8B-B14F-4D97-AF65-F5344CB8AC3E}">
        <p14:creationId xmlns:p14="http://schemas.microsoft.com/office/powerpoint/2010/main" val="235089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341379" y="140768"/>
            <a:ext cx="7493110" cy="107721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600" b="1" dirty="0">
                <a:solidFill>
                  <a:srgbClr val="4472C4"/>
                </a:solidFill>
                <a:latin typeface="Calibri Light" panose="020F0302020204030204"/>
              </a:rPr>
              <a:t> When we queried the MA APCD medical claims by orgid stratified by Medicaid/HSN indicator to study the MassHealth population, it was not clear why the volume</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 of medical claim lines with the Medicaid indicator value of</a:t>
            </a:r>
            <a:r>
              <a:rPr lang="en-US" sz="1600" b="1" dirty="0">
                <a:solidFill>
                  <a:srgbClr val="4472C4"/>
                </a:solidFill>
                <a:latin typeface="Calibri Light" panose="020F0302020204030204"/>
              </a:rPr>
              <a:t> </a:t>
            </a: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‘true’ exceeded the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472C4"/>
                </a:solidFill>
                <a:effectLst/>
                <a:uLnTx/>
                <a:uFillTx/>
                <a:latin typeface="Calibri Light" panose="020F0302020204030204"/>
                <a:ea typeface="+mn-ea"/>
                <a:cs typeface="+mn-cs"/>
              </a:rPr>
              <a:t>total volume of medical claim lines for the MassHealth orgid.</a:t>
            </a:r>
          </a:p>
        </p:txBody>
      </p:sp>
      <p:sp>
        <p:nvSpPr>
          <p:cNvPr id="9" name="TextBox 8">
            <a:extLst>
              <a:ext uri="{FF2B5EF4-FFF2-40B4-BE49-F238E27FC236}">
                <a16:creationId xmlns:a16="http://schemas.microsoft.com/office/drawing/2014/main" id="{B477A5B5-BC6A-7592-BBA7-A056DB094122}"/>
              </a:ext>
            </a:extLst>
          </p:cNvPr>
          <p:cNvSpPr txBox="1"/>
          <p:nvPr/>
        </p:nvSpPr>
        <p:spPr>
          <a:xfrm>
            <a:off x="191911" y="1240846"/>
            <a:ext cx="869852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a:t>
            </a:r>
            <a:r>
              <a:rPr lang="en-US" sz="1400" i="1" dirty="0">
                <a:solidFill>
                  <a:prstClr val="black"/>
                </a:solidFill>
                <a:latin typeface="Calibri" panose="020F0502020204030204"/>
              </a:rPr>
              <a:t>Medicaid/HSN indicator is not limited to MassHealth (OrgID 3156), but also includes Health Safety Net (OrgID 11541), and 17 other carriers with Medicaid products such as MassHealth Accountable Care Organizations and Medicaid Managed Care Organizations. If you stratify the medical claims data by insurance type code product and count the volume of claim lines with a Medicaid/HSN indicator value of ‘true’, you can see the proportion of other products with the value of ‘true’ for the Medicaid/HSN indicator. See Figure 1 below.</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2AD7CE6-BB79-28E8-3836-C2E11D9C0144}"/>
              </a:ext>
            </a:extLst>
          </p:cNvPr>
          <p:cNvSpPr txBox="1"/>
          <p:nvPr/>
        </p:nvSpPr>
        <p:spPr>
          <a:xfrm>
            <a:off x="7721599" y="146069"/>
            <a:ext cx="1292598" cy="830997"/>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1600" dirty="0">
                <a:solidFill>
                  <a:schemeClr val="tx1"/>
                </a:solidFill>
              </a:rPr>
              <a:t>MEDICAID</a:t>
            </a:r>
          </a:p>
          <a:p>
            <a:pPr algn="ctr"/>
            <a:r>
              <a:rPr lang="en-US" sz="1600" dirty="0">
                <a:solidFill>
                  <a:schemeClr val="tx1"/>
                </a:solidFill>
              </a:rPr>
              <a:t>HSN</a:t>
            </a:r>
          </a:p>
          <a:p>
            <a:pPr algn="ctr"/>
            <a:r>
              <a:rPr lang="en-US" sz="1600" dirty="0">
                <a:solidFill>
                  <a:schemeClr val="tx1"/>
                </a:solidFill>
              </a:rPr>
              <a:t>INDICATOR</a:t>
            </a:r>
          </a:p>
        </p:txBody>
      </p:sp>
      <p:graphicFrame>
        <p:nvGraphicFramePr>
          <p:cNvPr id="10" name="Chart 9">
            <a:extLst>
              <a:ext uri="{FF2B5EF4-FFF2-40B4-BE49-F238E27FC236}">
                <a16:creationId xmlns:a16="http://schemas.microsoft.com/office/drawing/2014/main" id="{F92F2672-1E1F-9AD6-A077-A02E7E190972}"/>
              </a:ext>
            </a:extLst>
          </p:cNvPr>
          <p:cNvGraphicFramePr/>
          <p:nvPr>
            <p:extLst>
              <p:ext uri="{D42A27DB-BD31-4B8C-83A1-F6EECF244321}">
                <p14:modId xmlns:p14="http://schemas.microsoft.com/office/powerpoint/2010/main" val="2983043995"/>
              </p:ext>
            </p:extLst>
          </p:nvPr>
        </p:nvGraphicFramePr>
        <p:xfrm>
          <a:off x="191911" y="2923823"/>
          <a:ext cx="8698520" cy="32483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F62B4A39-E9C9-CDDD-5050-52050752B31D}"/>
              </a:ext>
            </a:extLst>
          </p:cNvPr>
          <p:cNvSpPr txBox="1"/>
          <p:nvPr/>
        </p:nvSpPr>
        <p:spPr>
          <a:xfrm>
            <a:off x="341379" y="2600658"/>
            <a:ext cx="8525667" cy="307777"/>
          </a:xfrm>
          <a:prstGeom prst="rect">
            <a:avLst/>
          </a:prstGeom>
          <a:noFill/>
        </p:spPr>
        <p:txBody>
          <a:bodyPr wrap="none" rtlCol="0">
            <a:spAutoFit/>
          </a:bodyPr>
          <a:lstStyle/>
          <a:p>
            <a:r>
              <a:rPr lang="en-US" sz="1400" b="1" dirty="0"/>
              <a:t>Fig 1. MA APCD Release 10 Percent of Eligibility Records with Medicaid/HSN Indicator of ‘True’ </a:t>
            </a:r>
          </a:p>
        </p:txBody>
      </p:sp>
    </p:spTree>
    <p:extLst>
      <p:ext uri="{BB962C8B-B14F-4D97-AF65-F5344CB8AC3E}">
        <p14:creationId xmlns:p14="http://schemas.microsoft.com/office/powerpoint/2010/main" val="1347061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1292662"/>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hlinkClick r:id="rId2"/>
              </a:rPr>
              <a:t>http://www.chiamass.gov/ma-apcd-and-case-mix-user-workgroup-information/</a:t>
            </a:r>
            <a:r>
              <a:rPr lang="en-US" sz="2000" dirty="0">
                <a:latin typeface="Arial" panose="020B0604020202020204" pitchFamily="34" charset="0"/>
                <a:cs typeface="Arial" panose="020B0604020202020204" pitchFamily="34" charset="0"/>
              </a:rPr>
              <a:t> </a:t>
            </a: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296188"/>
            <a:ext cx="8030931" cy="954107"/>
          </a:xfrm>
          <a:prstGeom prst="rect">
            <a:avLst/>
          </a:prstGeom>
          <a:noFill/>
        </p:spPr>
        <p:txBody>
          <a:bodyPr wrap="square" rtlCol="0" anchor="b">
            <a:spAutoFit/>
          </a:bodyPr>
          <a:lstStyle/>
          <a:p>
            <a:r>
              <a:rPr lang="en-US" sz="2800" b="1" dirty="0">
                <a:solidFill>
                  <a:srgbClr val="005480"/>
                </a:solidFill>
                <a:latin typeface="Arial"/>
                <a:cs typeface="Arial"/>
              </a:rPr>
              <a:t>Where can I find past User Workgroup Presentations?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263090" y="2696042"/>
            <a:ext cx="8590342" cy="3196393"/>
          </a:xfrm>
          <a:prstGeom prst="rect">
            <a:avLst/>
          </a:prstGeom>
        </p:spPr>
      </p:pic>
    </p:spTree>
    <p:extLst>
      <p:ext uri="{BB962C8B-B14F-4D97-AF65-F5344CB8AC3E}">
        <p14:creationId xmlns:p14="http://schemas.microsoft.com/office/powerpoint/2010/main" val="401953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br>
              <a:rPr lang="en-US" sz="3100" b="1" dirty="0">
                <a:solidFill>
                  <a:srgbClr val="005480"/>
                </a:solidFill>
                <a:cs typeface="Arial"/>
              </a:rPr>
            </a:br>
            <a:r>
              <a:rPr lang="en-US" sz="3100" b="1" dirty="0">
                <a:solidFill>
                  <a:srgbClr val="005480"/>
                </a:solidFill>
                <a:cs typeface="Arial"/>
              </a:rPr>
              <a:t>When is the next User Group meeting?</a:t>
            </a:r>
            <a:br>
              <a:rPr lang="en-US" b="1" dirty="0">
                <a:solidFill>
                  <a:srgbClr val="005480"/>
                </a:solidFill>
                <a:cs typeface="Arial"/>
              </a:rPr>
            </a:br>
            <a:endParaRPr lang="en-US" dirty="0"/>
          </a:p>
        </p:txBody>
      </p:sp>
      <p:sp>
        <p:nvSpPr>
          <p:cNvPr id="3" name="Content Placeholder 2"/>
          <p:cNvSpPr>
            <a:spLocks noGrp="1"/>
          </p:cNvSpPr>
          <p:nvPr>
            <p:ph idx="1"/>
          </p:nvPr>
        </p:nvSpPr>
        <p:spPr>
          <a:xfrm>
            <a:off x="203200" y="1600200"/>
            <a:ext cx="8692444" cy="4525963"/>
          </a:xfrm>
        </p:spPr>
        <p:txBody>
          <a:bodyPr>
            <a:normAutofit/>
          </a:bodyPr>
          <a:lstStyle/>
          <a:p>
            <a:r>
              <a:rPr lang="en-US" sz="2400" dirty="0"/>
              <a:t>The next User Group will meet Tuesday January 23, 2024.</a:t>
            </a:r>
            <a:endParaRPr lang="en-US" sz="2400" dirty="0">
              <a:hlinkClick r:id="rId2"/>
            </a:endParaRPr>
          </a:p>
          <a:p>
            <a:pPr marL="0" indent="0">
              <a:buNone/>
            </a:pPr>
            <a:endParaRPr lang="en-US" sz="2000" dirty="0">
              <a:hlinkClick r:id="rId2"/>
            </a:endParaRPr>
          </a:p>
          <a:p>
            <a:r>
              <a:rPr lang="en-US" sz="2000" dirty="0">
                <a:hlinkClick r:id="rId2"/>
              </a:rPr>
              <a:t>http://www.chiamass.gov/ma-apcd-and-case-mix-user-workgroup-information/</a:t>
            </a:r>
            <a:endParaRPr lang="en-US" sz="2000" dirty="0"/>
          </a:p>
          <a:p>
            <a:endParaRPr lang="en-US" sz="2800" dirty="0"/>
          </a:p>
        </p:txBody>
      </p:sp>
    </p:spTree>
    <p:extLst>
      <p:ext uri="{BB962C8B-B14F-4D97-AF65-F5344CB8AC3E}">
        <p14:creationId xmlns:p14="http://schemas.microsoft.com/office/powerpoint/2010/main" val="1466137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453" y="274638"/>
            <a:ext cx="8229600" cy="1143000"/>
          </a:xfrm>
        </p:spPr>
        <p:txBody>
          <a:bodyPr>
            <a:normAutofit fontScale="90000"/>
          </a:bodyPr>
          <a:lstStyle/>
          <a:p>
            <a:r>
              <a:rPr lang="en-US" sz="3800" b="1" dirty="0">
                <a:solidFill>
                  <a:srgbClr val="005480"/>
                </a:solidFill>
                <a:cs typeface="Arial"/>
              </a:rPr>
              <a:t>Resultant Research Using CHIA Data</a:t>
            </a:r>
            <a:endParaRPr lang="en-US" dirty="0"/>
          </a:p>
        </p:txBody>
      </p:sp>
      <p:sp>
        <p:nvSpPr>
          <p:cNvPr id="3" name="Content Placeholder 2"/>
          <p:cNvSpPr>
            <a:spLocks noGrp="1"/>
          </p:cNvSpPr>
          <p:nvPr>
            <p:ph idx="1"/>
          </p:nvPr>
        </p:nvSpPr>
        <p:spPr>
          <a:xfrm>
            <a:off x="457200" y="1244065"/>
            <a:ext cx="8229600" cy="4525963"/>
          </a:xfrm>
        </p:spPr>
        <p:txBody>
          <a:bodyPr/>
          <a:lstStyle/>
          <a:p>
            <a:r>
              <a:rPr lang="en-US" sz="2000" dirty="0">
                <a:hlinkClick r:id="rId2"/>
              </a:rPr>
              <a:t>https://www.chiamass.gov/resultant-research-using-chia-data</a:t>
            </a:r>
            <a:endParaRPr lang="en-US" sz="2000" dirty="0"/>
          </a:p>
          <a:p>
            <a:endParaRPr lang="en-US" dirty="0"/>
          </a:p>
        </p:txBody>
      </p:sp>
      <p:pic>
        <p:nvPicPr>
          <p:cNvPr id="5" name="Picture 4"/>
          <p:cNvPicPr>
            <a:picLocks noChangeAspect="1"/>
          </p:cNvPicPr>
          <p:nvPr/>
        </p:nvPicPr>
        <p:blipFill rotWithShape="1">
          <a:blip r:embed="rId3"/>
          <a:srcRect b="13149"/>
          <a:stretch/>
        </p:blipFill>
        <p:spPr>
          <a:xfrm>
            <a:off x="0" y="1792075"/>
            <a:ext cx="9144000" cy="4054955"/>
          </a:xfrm>
          <a:prstGeom prst="rect">
            <a:avLst/>
          </a:prstGeom>
        </p:spPr>
      </p:pic>
    </p:spTree>
    <p:extLst>
      <p:ext uri="{BB962C8B-B14F-4D97-AF65-F5344CB8AC3E}">
        <p14:creationId xmlns:p14="http://schemas.microsoft.com/office/powerpoint/2010/main" val="2625558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58971" y="1608954"/>
            <a:ext cx="8162910" cy="3693319"/>
          </a:xfrm>
          <a:prstGeom prst="rect">
            <a:avLst/>
          </a:prstGeom>
          <a:noFill/>
        </p:spPr>
        <p:txBody>
          <a:bodyPr wrap="square" rtlCol="0">
            <a:spAutoFit/>
          </a:bodyPr>
          <a:lstStyle/>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MA APCD: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2"/>
              </a:rPr>
              <a:t>apcd.data@chiamass.gov</a:t>
            </a:r>
            <a:endParaRPr lang="en-US" sz="2000" dirty="0">
              <a:latin typeface="Arial" panose="020B0604020202020204" pitchFamily="34" charset="0"/>
              <a:cs typeface="Arial" panose="020B0604020202020204" pitchFamily="34" charset="0"/>
            </a:endParaRPr>
          </a:p>
          <a:p>
            <a:pPr marL="342900" indent="-342900">
              <a:lnSpc>
                <a:spcPct val="130000"/>
              </a:lnSpc>
              <a:buClr>
                <a:schemeClr val="accent1"/>
              </a:buClr>
              <a:buFont typeface="Wingdings" charset="2"/>
              <a:buChar char="§"/>
            </a:pPr>
            <a:r>
              <a:rPr lang="en-US" sz="2000" dirty="0">
                <a:latin typeface="Arial" panose="020B0604020202020204" pitchFamily="34" charset="0"/>
                <a:cs typeface="Arial" panose="020B0604020202020204" pitchFamily="34" charset="0"/>
              </a:rPr>
              <a:t>Questions related to Case Mix: </a:t>
            </a:r>
          </a:p>
          <a:p>
            <a:pPr>
              <a:lnSpc>
                <a:spcPct val="130000"/>
              </a:lnSpc>
              <a:buClr>
                <a:schemeClr val="accent1"/>
              </a:buClr>
            </a:pP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3"/>
              </a:rPr>
              <a:t>casemix.data@chiamass.gov</a:t>
            </a:r>
            <a:r>
              <a:rPr lang="en-US" sz="2000" dirty="0">
                <a:latin typeface="Arial" panose="020B0604020202020204" pitchFamily="34" charset="0"/>
                <a:cs typeface="Arial" panose="020B0604020202020204" pitchFamily="34" charset="0"/>
              </a:rPr>
              <a:t> </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buClr>
                <a:schemeClr val="accent1"/>
              </a:buClr>
            </a:pPr>
            <a:r>
              <a:rPr lang="en-US" sz="2000" u="sng" dirty="0">
                <a:latin typeface="Arial" panose="020B0604020202020204" pitchFamily="34" charset="0"/>
                <a:cs typeface="Arial" panose="020B0604020202020204" pitchFamily="34" charset="0"/>
              </a:rPr>
              <a:t>REMINDER</a:t>
            </a:r>
            <a:r>
              <a:rPr lang="en-US" sz="2000" dirty="0">
                <a:latin typeface="Arial" panose="020B0604020202020204" pitchFamily="34" charset="0"/>
                <a:cs typeface="Arial" panose="020B0604020202020204" pitchFamily="34" charset="0"/>
              </a:rPr>
              <a:t>: Please include your </a:t>
            </a:r>
            <a:r>
              <a:rPr lang="en-US" sz="2000" b="1" dirty="0">
                <a:latin typeface="Arial" panose="020B0604020202020204" pitchFamily="34" charset="0"/>
                <a:cs typeface="Arial" panose="020B0604020202020204" pitchFamily="34" charset="0"/>
              </a:rPr>
              <a:t>IRBNet ID#</a:t>
            </a:r>
            <a:r>
              <a:rPr lang="en-US" sz="2000" dirty="0">
                <a:latin typeface="Arial" panose="020B0604020202020204" pitchFamily="34" charset="0"/>
                <a:cs typeface="Arial" panose="020B0604020202020204" pitchFamily="34" charset="0"/>
              </a:rPr>
              <a:t>, if you currently have a project using CHIA data.</a:t>
            </a:r>
          </a:p>
          <a:p>
            <a:pPr>
              <a:lnSpc>
                <a:spcPct val="130000"/>
              </a:lnSpc>
              <a:buClr>
                <a:schemeClr val="accent1"/>
              </a:buClr>
            </a:pPr>
            <a:endParaRPr lang="en-US" sz="2000" dirty="0">
              <a:latin typeface="Arial" panose="020B0604020202020204" pitchFamily="34" charset="0"/>
              <a:cs typeface="Arial" panose="020B0604020202020204" pitchFamily="34" charset="0"/>
            </a:endParaRPr>
          </a:p>
          <a:p>
            <a:pPr>
              <a:lnSpc>
                <a:spcPct val="130000"/>
              </a:lnSpc>
            </a:pPr>
            <a:endParaRPr lang="en-US" sz="2000" dirty="0">
              <a:latin typeface="Arial" panose="020B0604020202020204" pitchFamily="34" charset="0"/>
              <a:cs typeface="Arial" panose="020B0604020202020204" pitchFamily="34" charset="0"/>
            </a:endParaRPr>
          </a:p>
        </p:txBody>
      </p:sp>
      <p:sp>
        <p:nvSpPr>
          <p:cNvPr id="28" name="TextBox 27"/>
          <p:cNvSpPr txBox="1"/>
          <p:nvPr/>
        </p:nvSpPr>
        <p:spPr>
          <a:xfrm>
            <a:off x="258971" y="727075"/>
            <a:ext cx="8030931" cy="523220"/>
          </a:xfrm>
          <a:prstGeom prst="rect">
            <a:avLst/>
          </a:prstGeom>
          <a:noFill/>
        </p:spPr>
        <p:txBody>
          <a:bodyPr wrap="square" rtlCol="0" anchor="b">
            <a:spAutoFit/>
          </a:bodyPr>
          <a:lstStyle/>
          <a:p>
            <a:r>
              <a:rPr lang="en-US" sz="2800" b="1" dirty="0">
                <a:solidFill>
                  <a:srgbClr val="005480"/>
                </a:solidFill>
                <a:latin typeface="Arial"/>
                <a:cs typeface="Arial"/>
              </a:rPr>
              <a:t>Questions?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15</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257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88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192981" y="1354110"/>
            <a:ext cx="8162910" cy="4555093"/>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solidFill>
                  <a:srgbClr val="63666A"/>
                </a:solidFill>
                <a:latin typeface="Arial" panose="020B0604020202020204" pitchFamily="34" charset="0"/>
                <a:cs typeface="Arial" panose="020B0604020202020204" pitchFamily="34" charset="0"/>
              </a:rPr>
              <a:t>Announcements:</a:t>
            </a:r>
          </a:p>
          <a:p>
            <a:pPr marL="742950" lvl="1" indent="-285750">
              <a:buClr>
                <a:schemeClr val="accent1"/>
              </a:buClr>
              <a:buFont typeface="Wingdings" charset="2"/>
              <a:buChar char="§"/>
            </a:pPr>
            <a:r>
              <a:rPr lang="en-US" sz="2000" dirty="0">
                <a:solidFill>
                  <a:srgbClr val="63666A"/>
                </a:solidFill>
                <a:latin typeface="Arial"/>
                <a:cs typeface="Arial"/>
              </a:rPr>
              <a:t>APCD Release CY 2021 Updates</a:t>
            </a:r>
          </a:p>
          <a:p>
            <a:pPr marL="742950" lvl="1" indent="-285750">
              <a:buClr>
                <a:schemeClr val="accent1"/>
              </a:buClr>
              <a:buFont typeface="Wingdings" charset="2"/>
              <a:buChar char="§"/>
            </a:pPr>
            <a:r>
              <a:rPr lang="en-US" sz="2000" dirty="0">
                <a:solidFill>
                  <a:srgbClr val="63666A"/>
                </a:solidFill>
                <a:latin typeface="Arial"/>
                <a:cs typeface="Arial"/>
              </a:rPr>
              <a:t>FY22 Case Mix Release Updates</a:t>
            </a:r>
          </a:p>
          <a:p>
            <a:pPr marL="342900" indent="-342900">
              <a:buFont typeface="Wingdings" panose="05000000000000000000" pitchFamily="2" charset="2"/>
              <a:buChar char="Ø"/>
            </a:pPr>
            <a:r>
              <a:rPr lang="en-US" sz="2000" dirty="0">
                <a:solidFill>
                  <a:srgbClr val="63666A"/>
                </a:solidFill>
                <a:latin typeface="Arial"/>
                <a:cs typeface="Arial"/>
              </a:rPr>
              <a:t>Website Updates</a:t>
            </a:r>
          </a:p>
          <a:p>
            <a:pPr marL="342900" indent="-342900">
              <a:buFont typeface="Wingdings" panose="05000000000000000000" pitchFamily="2" charset="2"/>
              <a:buChar char="Ø"/>
            </a:pPr>
            <a:r>
              <a:rPr lang="en-US" sz="2000" dirty="0">
                <a:solidFill>
                  <a:srgbClr val="63666A"/>
                </a:solidFill>
                <a:latin typeface="Arial"/>
                <a:cs typeface="Arial"/>
              </a:rPr>
              <a:t>User Support Questions</a:t>
            </a:r>
          </a:p>
          <a:p>
            <a:pPr marL="742950" lvl="1" indent="-285750">
              <a:buClr>
                <a:schemeClr val="accent1"/>
              </a:buClr>
              <a:buFont typeface="Wingdings" charset="2"/>
              <a:buChar char="§"/>
            </a:pPr>
            <a:r>
              <a:rPr lang="en-US" sz="2000" dirty="0">
                <a:solidFill>
                  <a:srgbClr val="63666A"/>
                </a:solidFill>
                <a:latin typeface="Arial"/>
                <a:cs typeface="Arial"/>
              </a:rPr>
              <a:t>Mortality Data</a:t>
            </a:r>
          </a:p>
          <a:p>
            <a:pPr marL="742950" lvl="1" indent="-285750">
              <a:buClr>
                <a:schemeClr val="accent1"/>
              </a:buClr>
              <a:buFont typeface="Wingdings" charset="2"/>
              <a:buChar char="§"/>
            </a:pPr>
            <a:r>
              <a:rPr lang="en-US" sz="2000" dirty="0">
                <a:solidFill>
                  <a:srgbClr val="63666A"/>
                </a:solidFill>
                <a:latin typeface="Arial"/>
                <a:cs typeface="Arial"/>
              </a:rPr>
              <a:t>Suicide and Homicide Ideation</a:t>
            </a:r>
          </a:p>
          <a:p>
            <a:pPr marL="742950" lvl="1" indent="-285750">
              <a:buClr>
                <a:schemeClr val="accent1"/>
              </a:buClr>
              <a:buFont typeface="Wingdings" charset="2"/>
              <a:buChar char="§"/>
            </a:pPr>
            <a:r>
              <a:rPr lang="en-US" sz="2000" dirty="0">
                <a:solidFill>
                  <a:srgbClr val="63666A"/>
                </a:solidFill>
                <a:latin typeface="Arial"/>
                <a:cs typeface="Arial"/>
              </a:rPr>
              <a:t>Procedure Code Modifiers</a:t>
            </a:r>
          </a:p>
          <a:p>
            <a:pPr marL="742950" lvl="1" indent="-285750">
              <a:buClr>
                <a:schemeClr val="accent1"/>
              </a:buClr>
              <a:buFont typeface="Wingdings" charset="2"/>
              <a:buChar char="§"/>
            </a:pPr>
            <a:r>
              <a:rPr lang="en-US" sz="2000" dirty="0">
                <a:solidFill>
                  <a:srgbClr val="63666A"/>
                </a:solidFill>
                <a:latin typeface="Arial"/>
                <a:cs typeface="Arial"/>
              </a:rPr>
              <a:t>Gender Data Accuracy</a:t>
            </a:r>
          </a:p>
          <a:p>
            <a:pPr marL="742950" lvl="1" indent="-285750">
              <a:buClr>
                <a:schemeClr val="accent1"/>
              </a:buClr>
              <a:buFont typeface="Wingdings" charset="2"/>
              <a:buChar char="§"/>
            </a:pPr>
            <a:r>
              <a:rPr lang="en-US" sz="2000" dirty="0">
                <a:solidFill>
                  <a:srgbClr val="63666A"/>
                </a:solidFill>
                <a:latin typeface="Arial"/>
                <a:cs typeface="Arial"/>
              </a:rPr>
              <a:t>Medicaid HSN Indicator </a:t>
            </a:r>
          </a:p>
          <a:p>
            <a:pPr marL="742950" lvl="1" indent="-285750">
              <a:buClr>
                <a:schemeClr val="accent1"/>
              </a:buClr>
              <a:buFont typeface="Wingdings" charset="2"/>
              <a:buChar char="§"/>
            </a:pPr>
            <a:r>
              <a:rPr lang="en-US" sz="2000" dirty="0">
                <a:solidFill>
                  <a:srgbClr val="63666A"/>
                </a:solidFill>
                <a:latin typeface="Arial"/>
                <a:cs typeface="Arial"/>
              </a:rPr>
              <a:t>Type of Bill on Facility Claims (postponed to January webinar)</a:t>
            </a:r>
          </a:p>
          <a:p>
            <a:pPr marL="742950" lvl="1" indent="-285750">
              <a:buClr>
                <a:schemeClr val="accent1"/>
              </a:buClr>
              <a:buFont typeface="Wingdings" charset="2"/>
              <a:buChar char="§"/>
            </a:pPr>
            <a:r>
              <a:rPr lang="en-US" sz="2000" dirty="0">
                <a:solidFill>
                  <a:srgbClr val="63666A"/>
                </a:solidFill>
                <a:latin typeface="Arial"/>
                <a:cs typeface="Arial"/>
              </a:rPr>
              <a:t>Tracking Members in MA APCD (postponed to January webinar)</a:t>
            </a:r>
          </a:p>
          <a:p>
            <a:pPr marL="742950" lvl="1" indent="-285750">
              <a:buClr>
                <a:schemeClr val="accent1"/>
              </a:buClr>
              <a:buFont typeface="Wingdings" charset="2"/>
              <a:buChar char="§"/>
            </a:pPr>
            <a:r>
              <a:rPr lang="en-US" sz="2000" dirty="0">
                <a:solidFill>
                  <a:srgbClr val="63666A"/>
                </a:solidFill>
                <a:latin typeface="Arial"/>
                <a:cs typeface="Arial"/>
              </a:rPr>
              <a:t>Duplicate Records (postponed to January webinar)</a:t>
            </a:r>
          </a:p>
          <a:p>
            <a:pPr marL="342900" indent="-342900">
              <a:buFont typeface="Wingdings" panose="05000000000000000000" pitchFamily="2" charset="2"/>
              <a:buChar char="Ø"/>
            </a:pPr>
            <a:r>
              <a:rPr lang="en-US" sz="2000" dirty="0">
                <a:solidFill>
                  <a:srgbClr val="63666A"/>
                </a:solidFill>
                <a:latin typeface="Arial"/>
                <a:cs typeface="Arial"/>
              </a:rPr>
              <a:t>Q&amp;A</a:t>
            </a:r>
          </a:p>
          <a:p>
            <a:pPr marL="742950" lvl="1" indent="-285750">
              <a:buClr>
                <a:schemeClr val="accent1"/>
              </a:buClr>
              <a:buFont typeface="Wingdings" charset="2"/>
              <a:buChar char="§"/>
            </a:pPr>
            <a:endParaRPr lang="en-US" sz="1000" dirty="0">
              <a:latin typeface="Arial"/>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Agenda</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2</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75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301716" y="1488691"/>
            <a:ext cx="8162910" cy="4708981"/>
          </a:xfrm>
          <a:prstGeom prst="rect">
            <a:avLst/>
          </a:prstGeom>
          <a:noFill/>
        </p:spPr>
        <p:txBody>
          <a:bodyPr wrap="square" rtlCol="0">
            <a:spAutoFit/>
          </a:bodyPr>
          <a:lstStyle/>
          <a:p>
            <a:pPr marL="742950" lvl="1" indent="-285750">
              <a:buClr>
                <a:schemeClr val="accent1"/>
              </a:buClr>
              <a:buFont typeface="Wingdings" charset="2"/>
              <a:buChar char="§"/>
            </a:pPr>
            <a:r>
              <a:rPr lang="en-US" sz="2000" dirty="0">
                <a:cs typeface="Arial"/>
              </a:rPr>
              <a:t>Available for request</a:t>
            </a:r>
          </a:p>
          <a:p>
            <a:pPr marL="742950" lvl="1" indent="-285750">
              <a:buClr>
                <a:schemeClr val="accent1"/>
              </a:buClr>
              <a:buFont typeface="Wingdings" charset="2"/>
              <a:buChar char="§"/>
            </a:pPr>
            <a:r>
              <a:rPr lang="en-US" sz="2000" dirty="0">
                <a:cs typeface="Arial"/>
              </a:rPr>
              <a:t>Applicants with </a:t>
            </a:r>
            <a:r>
              <a:rPr lang="en-US" sz="2000" i="1" dirty="0">
                <a:cs typeface="Arial"/>
              </a:rPr>
              <a:t>approved projects</a:t>
            </a:r>
            <a:r>
              <a:rPr lang="en-US" sz="2000" dirty="0">
                <a:cs typeface="Arial"/>
              </a:rPr>
              <a:t> that require updated APCD data (CY 2021 Data) should submit to CHIA a completed Exhibit B (</a:t>
            </a:r>
            <a:r>
              <a:rPr lang="en-US" sz="2000" i="1" dirty="0">
                <a:cs typeface="Arial"/>
              </a:rPr>
              <a:t>Certificate of Continued Need and Compliance</a:t>
            </a:r>
            <a:r>
              <a:rPr lang="en-US" sz="2000" dirty="0">
                <a:cs typeface="Arial"/>
              </a:rPr>
              <a:t>) of the Data Use Agreement. After submitting a completed Exhibit B you will receive an invoice (if applicable) for the requested data.  Upon payment of the invoice the order for the data will be placed.</a:t>
            </a:r>
          </a:p>
          <a:p>
            <a:pPr marL="742950" lvl="1" indent="-285750">
              <a:buClr>
                <a:schemeClr val="accent1"/>
              </a:buClr>
              <a:buFont typeface="Wingdings" charset="2"/>
              <a:buChar char="§"/>
            </a:pPr>
            <a:r>
              <a:rPr lang="en-US" sz="2000" b="1" dirty="0">
                <a:solidFill>
                  <a:srgbClr val="00B050"/>
                </a:solidFill>
                <a:cs typeface="Arial"/>
              </a:rPr>
              <a:t>CY 2021 Data </a:t>
            </a:r>
            <a:r>
              <a:rPr lang="en-US" sz="2000" dirty="0">
                <a:cs typeface="Arial"/>
              </a:rPr>
              <a:t>includes medical, pharmacy, and dental claims incurred between </a:t>
            </a:r>
            <a:r>
              <a:rPr lang="en-US" sz="2000" b="1" dirty="0">
                <a:cs typeface="Arial"/>
              </a:rPr>
              <a:t>January 1, 2019, and December 31, 2021, and it includes six (6) months of run-out (paid claims through June 30, 2022)</a:t>
            </a:r>
            <a:r>
              <a:rPr lang="en-US" sz="2000" dirty="0">
                <a:cs typeface="Arial"/>
              </a:rPr>
              <a:t>. In addition to claims data, the release contains relevant reference files including member eligibility, providers, products, and benefit plans. </a:t>
            </a:r>
          </a:p>
          <a:p>
            <a:pPr marL="742950" lvl="1" indent="-285750">
              <a:buClr>
                <a:schemeClr val="accent1"/>
              </a:buClr>
              <a:buFont typeface="Wingdings" charset="2"/>
              <a:buChar char="§"/>
            </a:pPr>
            <a:endParaRPr lang="en-US" sz="2000" dirty="0">
              <a:cs typeface="Arial"/>
            </a:endParaRPr>
          </a:p>
          <a:p>
            <a:pPr lvl="1">
              <a:buClr>
                <a:schemeClr val="accent1"/>
              </a:buClr>
            </a:pPr>
            <a:endParaRPr lang="en-US" sz="2000" dirty="0">
              <a:cs typeface="Arial"/>
            </a:endParaRPr>
          </a:p>
        </p:txBody>
      </p:sp>
      <p:sp>
        <p:nvSpPr>
          <p:cNvPr id="28" name="TextBox 27"/>
          <p:cNvSpPr txBox="1"/>
          <p:nvPr/>
        </p:nvSpPr>
        <p:spPr>
          <a:xfrm>
            <a:off x="258971" y="724813"/>
            <a:ext cx="8030931" cy="523220"/>
          </a:xfrm>
          <a:prstGeom prst="rect">
            <a:avLst/>
          </a:prstGeom>
          <a:noFill/>
        </p:spPr>
        <p:txBody>
          <a:bodyPr wrap="square" rtlCol="0" anchor="b">
            <a:spAutoFit/>
          </a:bodyPr>
          <a:lstStyle/>
          <a:p>
            <a:r>
              <a:rPr lang="en-US" sz="2800" b="1" dirty="0">
                <a:solidFill>
                  <a:srgbClr val="005480"/>
                </a:solidFill>
                <a:latin typeface="Arial"/>
                <a:cs typeface="Arial"/>
              </a:rPr>
              <a:t>MA APCD CY 2021</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pPr/>
              <a:t>3</a:t>
            </a:fld>
            <a:endParaRPr lang="en-US" dirty="0"/>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chemeClr val="accent4"/>
                </a:solidFill>
              </a:rPr>
              <a:t>User Workgroup |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249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3048" y="914902"/>
            <a:ext cx="8597904" cy="5288627"/>
          </a:xfrm>
          <a:prstGeom prst="rect">
            <a:avLst/>
          </a:prstGeom>
          <a:noFill/>
        </p:spPr>
        <p:txBody>
          <a:bodyPr wrap="square" rtlCol="0">
            <a:spAutoFit/>
          </a:bodyPr>
          <a:lstStyle/>
          <a:p>
            <a:r>
              <a:rPr lang="en-US" sz="2200" dirty="0">
                <a:solidFill>
                  <a:srgbClr val="000000"/>
                </a:solidFill>
                <a:cs typeface="Arial" panose="020B0604020202020204" pitchFamily="34" charset="0"/>
              </a:rPr>
              <a:t>*CURRENT* RELEASE TIMEFRAMES FOR EACH FILE:</a:t>
            </a:r>
          </a:p>
          <a:p>
            <a:endParaRPr lang="en-US" sz="2200" dirty="0">
              <a:solidFill>
                <a:srgbClr val="000000"/>
              </a:solidFill>
              <a:cs typeface="Arial" panose="020B0604020202020204" pitchFamily="34" charset="0"/>
            </a:endParaRPr>
          </a:p>
          <a:p>
            <a:pPr marL="742950" lvl="1" indent="-285750">
              <a:lnSpc>
                <a:spcPct val="150000"/>
              </a:lnSpc>
              <a:buClr>
                <a:srgbClr val="F8921E"/>
              </a:buClr>
              <a:buFont typeface="Wingdings" charset="2"/>
              <a:buChar char="§"/>
            </a:pPr>
            <a:r>
              <a:rPr lang="en-US" dirty="0">
                <a:solidFill>
                  <a:srgbClr val="000000"/>
                </a:solidFill>
                <a:cs typeface="Arial"/>
              </a:rPr>
              <a:t>Inpatient (HIDD)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Emergency Department (ED)</a:t>
            </a:r>
          </a:p>
          <a:p>
            <a:pPr lvl="1">
              <a:lnSpc>
                <a:spcPct val="150000"/>
              </a:lnSpc>
              <a:buClr>
                <a:srgbClr val="F8921E"/>
              </a:buClr>
            </a:pPr>
            <a:r>
              <a:rPr lang="en-US" dirty="0">
                <a:solidFill>
                  <a:schemeClr val="accent6"/>
                </a:solidFill>
                <a:cs typeface="Arial"/>
              </a:rPr>
              <a:t>	</a:t>
            </a:r>
            <a:r>
              <a:rPr lang="en-US" b="1" dirty="0">
                <a:solidFill>
                  <a:schemeClr val="accent6"/>
                </a:solidFill>
                <a:cs typeface="Arial"/>
              </a:rPr>
              <a:t>Available for request</a:t>
            </a:r>
          </a:p>
          <a:p>
            <a:pPr marL="742950" lvl="1" indent="-285750">
              <a:lnSpc>
                <a:spcPct val="150000"/>
              </a:lnSpc>
              <a:buClr>
                <a:srgbClr val="F8921E"/>
              </a:buClr>
              <a:buFont typeface="Wingdings" charset="2"/>
              <a:buChar char="§"/>
            </a:pPr>
            <a:r>
              <a:rPr lang="en-US" dirty="0">
                <a:solidFill>
                  <a:srgbClr val="000000"/>
                </a:solidFill>
                <a:cs typeface="Arial"/>
              </a:rPr>
              <a:t>Outpatient Observation (OOD)</a:t>
            </a:r>
          </a:p>
          <a:p>
            <a:pPr lvl="1">
              <a:lnSpc>
                <a:spcPct val="150000"/>
              </a:lnSpc>
              <a:buClr>
                <a:srgbClr val="F8921E"/>
              </a:buClr>
            </a:pPr>
            <a:r>
              <a:rPr lang="en-US" dirty="0">
                <a:solidFill>
                  <a:srgbClr val="000000"/>
                </a:solidFill>
                <a:cs typeface="Arial"/>
              </a:rPr>
              <a:t>	</a:t>
            </a:r>
            <a:r>
              <a:rPr lang="en-US" b="1" dirty="0">
                <a:solidFill>
                  <a:schemeClr val="accent6"/>
                </a:solidFill>
                <a:cs typeface="Arial"/>
              </a:rPr>
              <a:t>Available for request</a:t>
            </a:r>
          </a:p>
          <a:p>
            <a:pPr marL="742950" lvl="1" indent="-285750" algn="just">
              <a:buClr>
                <a:srgbClr val="F8921E"/>
              </a:buClr>
              <a:buFont typeface="Wingdings" panose="05000000000000000000" pitchFamily="2" charset="2"/>
              <a:buChar char="§"/>
            </a:pPr>
            <a:r>
              <a:rPr lang="en-US" dirty="0">
                <a:latin typeface="Calibri" panose="020F0502020204030204" pitchFamily="34" charset="0"/>
                <a:ea typeface="Times New Roman" panose="02020603050405020304" pitchFamily="18" charset="0"/>
              </a:rPr>
              <a:t>Applicants with </a:t>
            </a:r>
            <a:r>
              <a:rPr lang="en-US" i="1" dirty="0">
                <a:latin typeface="Calibri" panose="020F0502020204030204" pitchFamily="34" charset="0"/>
                <a:ea typeface="Times New Roman" panose="02020603050405020304" pitchFamily="18" charset="0"/>
              </a:rPr>
              <a:t>approved projects</a:t>
            </a:r>
            <a:r>
              <a:rPr lang="en-US" dirty="0">
                <a:latin typeface="Calibri" panose="020F0502020204030204" pitchFamily="34" charset="0"/>
                <a:ea typeface="Times New Roman" panose="02020603050405020304" pitchFamily="18" charset="0"/>
              </a:rPr>
              <a:t> using previous years data (e.g., FY 20, FY21) that require newly available year(s) of  case mix data (e.g., FY 22) should submit to CHIA a completed Exhibit B (</a:t>
            </a:r>
            <a:r>
              <a:rPr lang="en-US" i="1" dirty="0">
                <a:latin typeface="Calibri" panose="020F0502020204030204" pitchFamily="34" charset="0"/>
                <a:ea typeface="Times New Roman" panose="02020603050405020304" pitchFamily="18" charset="0"/>
              </a:rPr>
              <a:t>Certificate of Continued Need and Compliance</a:t>
            </a:r>
            <a:r>
              <a:rPr lang="en-US" dirty="0">
                <a:latin typeface="Calibri" panose="020F0502020204030204" pitchFamily="34" charset="0"/>
                <a:ea typeface="Times New Roman" panose="02020603050405020304" pitchFamily="18" charset="0"/>
              </a:rPr>
              <a:t>) of the Data Use Agreement. After submitting a completed Exhibit B you will receive an invoice (if applicable) for the requested data.  Upon payment of the invoice the order for the data will be placed.</a:t>
            </a:r>
            <a:endParaRPr lang="en-US" dirty="0">
              <a:latin typeface="Calibri" panose="020F0502020204030204" pitchFamily="34" charset="0"/>
              <a:ea typeface="Calibri" panose="020F0502020204030204" pitchFamily="34" charset="0"/>
            </a:endParaRPr>
          </a:p>
          <a:p>
            <a:pPr lvl="1">
              <a:lnSpc>
                <a:spcPct val="150000"/>
              </a:lnSpc>
              <a:buClr>
                <a:srgbClr val="F8921E"/>
              </a:buClr>
            </a:pPr>
            <a:endParaRPr lang="en-US" b="1" dirty="0">
              <a:solidFill>
                <a:srgbClr val="00B050"/>
              </a:solidFill>
              <a:cs typeface="Arial"/>
            </a:endParaRPr>
          </a:p>
        </p:txBody>
      </p:sp>
      <p:sp>
        <p:nvSpPr>
          <p:cNvPr id="28" name="TextBox 27"/>
          <p:cNvSpPr txBox="1"/>
          <p:nvPr/>
        </p:nvSpPr>
        <p:spPr>
          <a:xfrm>
            <a:off x="258971" y="226495"/>
            <a:ext cx="8030931" cy="523220"/>
          </a:xfrm>
          <a:prstGeom prst="rect">
            <a:avLst/>
          </a:prstGeom>
          <a:noFill/>
        </p:spPr>
        <p:txBody>
          <a:bodyPr wrap="square" rtlCol="0" anchor="b">
            <a:spAutoFit/>
          </a:bodyPr>
          <a:lstStyle/>
          <a:p>
            <a:r>
              <a:rPr lang="en-US" sz="2800" b="1" dirty="0">
                <a:solidFill>
                  <a:srgbClr val="005480"/>
                </a:solidFill>
                <a:cs typeface="Arial"/>
              </a:rPr>
              <a:t>Case Mix FY22 Release</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4</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97071" y="832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pic>
        <p:nvPicPr>
          <p:cNvPr id="4098" name="Picture 2" descr="C:\Users\atapply\AppData\Local\Microsoft\Windows\Temporary Internet Files\Content.IE5\5SAZPTB5\calendarClip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3759" y="1869879"/>
            <a:ext cx="2149940" cy="183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30198" y="1162357"/>
            <a:ext cx="8722969" cy="4955203"/>
          </a:xfrm>
          <a:prstGeom prst="rect">
            <a:avLst/>
          </a:prstGeom>
          <a:noFill/>
        </p:spPr>
        <p:txBody>
          <a:bodyPr wrap="square" rtlCol="0">
            <a:spAutoFit/>
          </a:bodyPr>
          <a:lstStyle/>
          <a:p>
            <a:pPr marL="800100" lvl="1" indent="-342900">
              <a:buClr>
                <a:srgbClr val="F8921E"/>
              </a:buClr>
              <a:buFont typeface="Wingdings" panose="05000000000000000000" pitchFamily="2" charset="2"/>
              <a:buChar char="§"/>
            </a:pPr>
            <a:r>
              <a:rPr lang="en-US" sz="2000" dirty="0">
                <a:cs typeface="Arial"/>
              </a:rPr>
              <a:t>Updates on the production of MA APCD and case mix databases and status of data requests are now posted to CHIA’s website!</a:t>
            </a:r>
            <a:endParaRPr lang="en-US" sz="2000" b="1" dirty="0">
              <a:cs typeface="Arial"/>
            </a:endParaRPr>
          </a:p>
          <a:p>
            <a:pPr marL="1257300" lvl="2" indent="-342900">
              <a:buClr>
                <a:srgbClr val="F8921E"/>
              </a:buClr>
              <a:buFont typeface="Wingdings" panose="05000000000000000000" pitchFamily="2" charset="2"/>
              <a:buChar char="Ø"/>
            </a:pPr>
            <a:r>
              <a:rPr lang="en-US" sz="1600" b="1" dirty="0">
                <a:solidFill>
                  <a:srgbClr val="000000"/>
                </a:solidFill>
                <a:cs typeface="Arial"/>
              </a:rPr>
              <a:t>Aim #1 </a:t>
            </a:r>
            <a:r>
              <a:rPr lang="en-US" sz="1600" dirty="0">
                <a:solidFill>
                  <a:srgbClr val="000000"/>
                </a:solidFill>
                <a:cs typeface="Arial"/>
              </a:rPr>
              <a:t>is to provide weekly or bi-weekly status update on CHIA data products as they are in development.</a:t>
            </a:r>
          </a:p>
          <a:p>
            <a:pPr marL="1257300" lvl="2" indent="-342900">
              <a:buClr>
                <a:srgbClr val="F8921E"/>
              </a:buClr>
              <a:buFont typeface="Wingdings" panose="05000000000000000000" pitchFamily="2" charset="2"/>
              <a:buChar char="Ø"/>
            </a:pPr>
            <a:r>
              <a:rPr lang="en-US" sz="1600" b="1" dirty="0">
                <a:solidFill>
                  <a:srgbClr val="000000"/>
                </a:solidFill>
                <a:cs typeface="Arial"/>
              </a:rPr>
              <a:t>Aim #2 </a:t>
            </a:r>
            <a:r>
              <a:rPr lang="en-US" sz="1600" dirty="0">
                <a:solidFill>
                  <a:srgbClr val="000000"/>
                </a:solidFill>
                <a:cs typeface="Arial"/>
              </a:rPr>
              <a:t>is to provide applicants with information about expected fulfillment status for individual data requests.</a:t>
            </a:r>
          </a:p>
          <a:p>
            <a:pPr marL="1257300" lvl="2" indent="-342900">
              <a:buClr>
                <a:srgbClr val="F8921E"/>
              </a:buClr>
              <a:buFont typeface="Wingdings" panose="05000000000000000000" pitchFamily="2" charset="2"/>
              <a:buChar char="Ø"/>
            </a:pPr>
            <a:r>
              <a:rPr lang="en-US" sz="1600" dirty="0">
                <a:solidFill>
                  <a:srgbClr val="000000"/>
                </a:solidFill>
                <a:cs typeface="Arial"/>
              </a:rPr>
              <a:t>Request IDs will be communicated to Data Requestors via email.</a:t>
            </a:r>
          </a:p>
          <a:p>
            <a:pPr marL="1257300" lvl="2" indent="-342900">
              <a:buClr>
                <a:srgbClr val="F8921E"/>
              </a:buClr>
              <a:buFont typeface="Wingdings" panose="05000000000000000000" pitchFamily="2" charset="2"/>
              <a:buChar char="Ø"/>
            </a:pPr>
            <a:endParaRPr lang="en-US" sz="1600" dirty="0">
              <a:solidFill>
                <a:srgbClr val="000000"/>
              </a:solidFill>
              <a:cs typeface="Arial"/>
            </a:endParaRPr>
          </a:p>
          <a:p>
            <a:pPr marL="800100" lvl="1" indent="-342900">
              <a:buClr>
                <a:srgbClr val="F8921E"/>
              </a:buClr>
              <a:buFont typeface="Wingdings" panose="05000000000000000000" pitchFamily="2" charset="2"/>
              <a:buChar char="§"/>
            </a:pPr>
            <a:r>
              <a:rPr lang="en-US" sz="2000" dirty="0">
                <a:cs typeface="Arial"/>
              </a:rPr>
              <a:t>Please visit </a:t>
            </a:r>
            <a:r>
              <a:rPr lang="en-US" sz="2000" dirty="0">
                <a:hlinkClick r:id="rId3"/>
              </a:rPr>
              <a:t>http://www.chiamass.gov/status-of-data-requests/</a:t>
            </a:r>
            <a:r>
              <a:rPr lang="en-US" sz="2000" dirty="0"/>
              <a:t> to see the current status of data extracts and releases.</a:t>
            </a:r>
          </a:p>
          <a:p>
            <a:pPr marL="800100" lvl="1" indent="-342900">
              <a:buClr>
                <a:srgbClr val="F8921E"/>
              </a:buClr>
              <a:buFont typeface="Wingdings" panose="05000000000000000000" pitchFamily="2" charset="2"/>
              <a:buChar char="§"/>
            </a:pPr>
            <a:endParaRPr lang="en-US" sz="2000" dirty="0"/>
          </a:p>
          <a:p>
            <a:pPr marL="800100" lvl="1" indent="-342900">
              <a:buClr>
                <a:srgbClr val="F8921E"/>
              </a:buClr>
              <a:buFont typeface="Wingdings" panose="05000000000000000000" pitchFamily="2" charset="2"/>
              <a:buChar char="§"/>
            </a:pPr>
            <a:r>
              <a:rPr lang="en-US" sz="2000" dirty="0"/>
              <a:t>You can also sign up to receive updates on the status of MA APCD and case mix data requests and data release information by filling out the form at the following link: </a:t>
            </a:r>
            <a:r>
              <a:rPr lang="en-US" sz="2000" dirty="0">
                <a:hlinkClick r:id="rId4"/>
              </a:rPr>
              <a:t>https://lp.constantcontactpages.com/su/NYBm5Bs</a:t>
            </a:r>
            <a:r>
              <a:rPr lang="en-US" sz="2000" dirty="0"/>
              <a:t>  </a:t>
            </a:r>
          </a:p>
          <a:p>
            <a:pPr lvl="1">
              <a:buClr>
                <a:srgbClr val="F8921E"/>
              </a:buClr>
            </a:pPr>
            <a:endParaRPr lang="en-US" sz="2000" dirty="0">
              <a:solidFill>
                <a:schemeClr val="accent6"/>
              </a:solidFill>
              <a:cs typeface="Arial"/>
            </a:endParaRPr>
          </a:p>
          <a:p>
            <a:pPr lvl="1">
              <a:buClr>
                <a:srgbClr val="F8921E"/>
              </a:buClr>
            </a:pPr>
            <a:endParaRPr lang="en-US" sz="2000" dirty="0">
              <a:solidFill>
                <a:schemeClr val="accent6"/>
              </a:solidFill>
              <a:cs typeface="Arial"/>
            </a:endParaRPr>
          </a:p>
        </p:txBody>
      </p:sp>
      <p:sp>
        <p:nvSpPr>
          <p:cNvPr id="28" name="TextBox 27"/>
          <p:cNvSpPr txBox="1"/>
          <p:nvPr/>
        </p:nvSpPr>
        <p:spPr>
          <a:xfrm>
            <a:off x="529790" y="468199"/>
            <a:ext cx="8030931" cy="461665"/>
          </a:xfrm>
          <a:prstGeom prst="rect">
            <a:avLst/>
          </a:prstGeom>
          <a:noFill/>
        </p:spPr>
        <p:txBody>
          <a:bodyPr wrap="square" rtlCol="0" anchor="b">
            <a:spAutoFit/>
          </a:bodyPr>
          <a:lstStyle/>
          <a:p>
            <a:pPr algn="ctr"/>
            <a:r>
              <a:rPr lang="en-US" sz="2400" b="1" dirty="0">
                <a:solidFill>
                  <a:srgbClr val="005480"/>
                </a:solidFill>
                <a:cs typeface="Arial"/>
              </a:rPr>
              <a:t>Website Release Updates</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fld id="{C0532C6E-236F-4DB2-A3F8-7E6325D185F8}" type="slidenum">
              <a:rPr lang="en-US" smtClean="0">
                <a:solidFill>
                  <a:srgbClr val="000000"/>
                </a:solidFill>
              </a:rPr>
              <a:pPr/>
              <a:t>5</a:t>
            </a:fld>
            <a:endParaRPr lang="en-US" dirty="0">
              <a:solidFill>
                <a:srgbClr val="000000"/>
              </a:solidFill>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r>
              <a:rPr lang="en-US" dirty="0">
                <a:solidFill>
                  <a:srgbClr val="63666A"/>
                </a:solidFill>
              </a:rPr>
              <a:t>User Workgroup|  CHIA User Support</a:t>
            </a:r>
          </a:p>
          <a:p>
            <a:endParaRPr lang="en-US" dirty="0">
              <a:solidFill>
                <a:srgbClr val="63666A"/>
              </a:solidFill>
            </a:endParaRPr>
          </a:p>
        </p:txBody>
      </p:sp>
      <p:pic>
        <p:nvPicPr>
          <p:cNvPr id="10" name="Picture 9" descr="CHIAlogoSQ.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35171" y="1046110"/>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493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5800" y="1519954"/>
            <a:ext cx="7772400" cy="1425575"/>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b="1" kern="1200" cap="all">
                <a:solidFill>
                  <a:schemeClr val="tx2"/>
                </a:solidFill>
                <a:latin typeface="Arial Narrow"/>
                <a:ea typeface="+mj-ea"/>
                <a:cs typeface="Arial Narrow"/>
              </a:defRPr>
            </a:lvl1pPr>
          </a:lstStyle>
          <a:p>
            <a:r>
              <a:rPr lang="en-US" sz="3600" dirty="0">
                <a:latin typeface="Arial" charset="0"/>
                <a:ea typeface="Arial" charset="0"/>
                <a:cs typeface="Arial" charset="0"/>
              </a:rPr>
              <a:t>USER questions</a:t>
            </a:r>
          </a:p>
        </p:txBody>
      </p:sp>
      <p:cxnSp>
        <p:nvCxnSpPr>
          <p:cNvPr id="13" name="Straight Connector 12"/>
          <p:cNvCxnSpPr/>
          <p:nvPr/>
        </p:nvCxnSpPr>
        <p:spPr>
          <a:xfrm>
            <a:off x="809705" y="3009398"/>
            <a:ext cx="7648495" cy="0"/>
          </a:xfrm>
          <a:prstGeom prst="line">
            <a:avLst/>
          </a:prstGeom>
          <a:ln w="19050" cmpd="sng"/>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093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50651" y="117957"/>
            <a:ext cx="767094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500" b="1" dirty="0">
                <a:solidFill>
                  <a:srgbClr val="4472C4"/>
                </a:solidFill>
                <a:latin typeface="Calibri Light" panose="020F0302020204030204"/>
              </a:rPr>
              <a:t> I am using hospital discharge data to study inpatient mortality rates,  but I also want to understand inpatient deaths of MA residents that occur in hospitals outside of MA.  Are data available on inpatient deaths of MA residents occurring in hospitals outside of MA?</a:t>
            </a:r>
            <a:endPar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50980" y="902787"/>
            <a:ext cx="9093020"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Y</a:t>
            </a:r>
            <a:r>
              <a:rPr lang="en-US" sz="1400" i="1" dirty="0">
                <a:solidFill>
                  <a:prstClr val="black"/>
                </a:solidFill>
                <a:latin typeface="Calibri" panose="020F0502020204030204"/>
              </a:rPr>
              <a:t>es, the CDC’s Wide-Ranging Online Data for Epidemiologic Research search tool has </a:t>
            </a:r>
            <a:r>
              <a:rPr lang="en-US" sz="1400" b="1" i="1" u="sng" dirty="0">
                <a:solidFill>
                  <a:prstClr val="black"/>
                </a:solidFill>
                <a:latin typeface="Calibri" panose="020F0502020204030204"/>
              </a:rPr>
              <a:t>Provisional Mortality Statistics, from 2018 through last week</a:t>
            </a:r>
            <a:r>
              <a:rPr lang="en-US" sz="1400" i="1" dirty="0">
                <a:solidFill>
                  <a:prstClr val="black"/>
                </a:solidFill>
                <a:latin typeface="Calibri" panose="020F0502020204030204"/>
              </a:rPr>
              <a:t> updated weekly available at the following website: </a:t>
            </a:r>
            <a:r>
              <a:rPr lang="en-US" sz="1400" i="1" dirty="0">
                <a:solidFill>
                  <a:prstClr val="black"/>
                </a:solidFill>
                <a:latin typeface="Calibri" panose="020F0502020204030204"/>
                <a:hlinkClick r:id="rId3"/>
              </a:rPr>
              <a:t>https://wonder.cdc.gov/mcd-icd10-provisional.html</a:t>
            </a:r>
            <a:r>
              <a:rPr lang="en-US" sz="1400" i="1" dirty="0">
                <a:solidFill>
                  <a:prstClr val="black"/>
                </a:solidFill>
                <a:latin typeface="Calibri" panose="020F0502020204030204"/>
              </a:rPr>
              <a:t>   This tool allows you to stratify deaths by state of residence,  state of death occurrence, &amp; place of death.  The tables below show MA resident deaths through 11/18/2023. Totals are not available due to cell suppression.</a:t>
            </a:r>
          </a:p>
        </p:txBody>
      </p:sp>
      <p:grpSp>
        <p:nvGrpSpPr>
          <p:cNvPr id="6" name="Group 5">
            <a:extLst>
              <a:ext uri="{FF2B5EF4-FFF2-40B4-BE49-F238E27FC236}">
                <a16:creationId xmlns:a16="http://schemas.microsoft.com/office/drawing/2014/main" id="{AAA661FD-0AF6-BAA1-E819-F613CEA50BDA}"/>
              </a:ext>
            </a:extLst>
          </p:cNvPr>
          <p:cNvGrpSpPr/>
          <p:nvPr/>
        </p:nvGrpSpPr>
        <p:grpSpPr>
          <a:xfrm>
            <a:off x="7631290" y="170770"/>
            <a:ext cx="1457994" cy="732017"/>
            <a:chOff x="7352839" y="170769"/>
            <a:chExt cx="1421047" cy="1281324"/>
          </a:xfrm>
        </p:grpSpPr>
        <p:pic>
          <p:nvPicPr>
            <p:cNvPr id="1028" name="Picture 4" descr="NVSS - Mortality Data">
              <a:extLst>
                <a:ext uri="{FF2B5EF4-FFF2-40B4-BE49-F238E27FC236}">
                  <a16:creationId xmlns:a16="http://schemas.microsoft.com/office/drawing/2014/main" id="{8F3AEDFE-F29C-3049-05A4-D7AA42183FB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954" r="5328" b="24426"/>
            <a:stretch/>
          </p:blipFill>
          <p:spPr bwMode="auto">
            <a:xfrm>
              <a:off x="7352839" y="170769"/>
              <a:ext cx="1421047" cy="12813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9AF2498-C819-2827-A5D5-00BC0BA183F9}"/>
                </a:ext>
              </a:extLst>
            </p:cNvPr>
            <p:cNvSpPr txBox="1"/>
            <p:nvPr/>
          </p:nvSpPr>
          <p:spPr>
            <a:xfrm>
              <a:off x="7352840" y="170769"/>
              <a:ext cx="1421046" cy="419485"/>
            </a:xfrm>
            <a:prstGeom prst="rect">
              <a:avLst/>
            </a:prstGeom>
            <a:noFill/>
          </p:spPr>
          <p:txBody>
            <a:bodyPr wrap="none" rtlCol="0">
              <a:spAutoFit/>
            </a:bodyPr>
            <a:lstStyle/>
            <a:p>
              <a:r>
                <a:rPr lang="en-US" sz="1400" b="1" dirty="0"/>
                <a:t>Mortality Data</a:t>
              </a:r>
            </a:p>
          </p:txBody>
        </p:sp>
      </p:grpSp>
      <p:sp>
        <p:nvSpPr>
          <p:cNvPr id="14" name="TextBox 13">
            <a:extLst>
              <a:ext uri="{FF2B5EF4-FFF2-40B4-BE49-F238E27FC236}">
                <a16:creationId xmlns:a16="http://schemas.microsoft.com/office/drawing/2014/main" id="{7C83A852-7E22-5322-15B3-DEA0CF21965C}"/>
              </a:ext>
            </a:extLst>
          </p:cNvPr>
          <p:cNvSpPr txBox="1"/>
          <p:nvPr/>
        </p:nvSpPr>
        <p:spPr>
          <a:xfrm>
            <a:off x="4558401" y="5563362"/>
            <a:ext cx="4594578" cy="1061829"/>
          </a:xfrm>
          <a:prstGeom prst="rect">
            <a:avLst/>
          </a:prstGeom>
          <a:noFill/>
        </p:spPr>
        <p:txBody>
          <a:bodyPr wrap="square">
            <a:spAutoFit/>
          </a:bodyPr>
          <a:lstStyle/>
          <a:p>
            <a:r>
              <a:rPr lang="en-US" sz="900" b="0" i="0" dirty="0">
                <a:solidFill>
                  <a:srgbClr val="000000"/>
                </a:solidFill>
                <a:effectLst/>
                <a:latin typeface="Verdana" panose="020B0604030504040204" pitchFamily="34" charset="0"/>
              </a:rPr>
              <a:t>Source: Centers for Disease Control and Prevention, National Center for Health Statistics. National Vital Statistics System, Provisional Mortality on CDC WONDER Online Database. Data are from the final Multiple Cause of Death Files, 2018-2021, and from provisional data for years 2022-2023, as compiled from data provided by the 57 vital statistics jurisdictions through the Vital Statistics Cooperative Program. Accessed at http://wonder.cdc.gov/mcd-icd10-provisional.html on Nov 29, 2023.</a:t>
            </a:r>
            <a:endParaRPr lang="en-US" sz="900" dirty="0"/>
          </a:p>
        </p:txBody>
      </p:sp>
      <p:sp>
        <p:nvSpPr>
          <p:cNvPr id="18" name="TextBox 17">
            <a:extLst>
              <a:ext uri="{FF2B5EF4-FFF2-40B4-BE49-F238E27FC236}">
                <a16:creationId xmlns:a16="http://schemas.microsoft.com/office/drawing/2014/main" id="{85FE6482-BDA0-2A46-CAA2-A795B301CAC3}"/>
              </a:ext>
            </a:extLst>
          </p:cNvPr>
          <p:cNvSpPr txBox="1"/>
          <p:nvPr/>
        </p:nvSpPr>
        <p:spPr>
          <a:xfrm>
            <a:off x="259132" y="1835788"/>
            <a:ext cx="8884868" cy="492443"/>
          </a:xfrm>
          <a:prstGeom prst="rect">
            <a:avLst/>
          </a:prstGeom>
          <a:noFill/>
        </p:spPr>
        <p:txBody>
          <a:bodyPr wrap="none" rtlCol="0">
            <a:spAutoFit/>
          </a:bodyPr>
          <a:lstStyle/>
          <a:p>
            <a:r>
              <a:rPr lang="en-US" sz="1400" b="1" dirty="0"/>
              <a:t>      </a:t>
            </a:r>
            <a:r>
              <a:rPr lang="en-US" sz="1400" b="1" u="sng" dirty="0"/>
              <a:t>Provisional Mortality Statistics for Massachusetts Residents, Year 2018 through Nov 18</a:t>
            </a:r>
            <a:r>
              <a:rPr lang="en-US" sz="1400" b="1" u="sng" baseline="30000" dirty="0"/>
              <a:t>th</a:t>
            </a:r>
            <a:r>
              <a:rPr lang="en-US" sz="1400" b="1" u="sng" dirty="0"/>
              <a:t>, 2023</a:t>
            </a:r>
          </a:p>
          <a:p>
            <a:r>
              <a:rPr lang="en-US" sz="1200" b="1" dirty="0">
                <a:solidFill>
                  <a:srgbClr val="FF0000"/>
                </a:solidFill>
              </a:rPr>
              <a:t>      All Places of Death by State of Occurrence                          Inpatient Hospital Place of Death by State of Occurrence</a:t>
            </a:r>
          </a:p>
        </p:txBody>
      </p:sp>
      <p:graphicFrame>
        <p:nvGraphicFramePr>
          <p:cNvPr id="2" name="Table 1">
            <a:extLst>
              <a:ext uri="{FF2B5EF4-FFF2-40B4-BE49-F238E27FC236}">
                <a16:creationId xmlns:a16="http://schemas.microsoft.com/office/drawing/2014/main" id="{26991C0E-FF5B-57D8-863E-25A20BF37F7D}"/>
              </a:ext>
            </a:extLst>
          </p:cNvPr>
          <p:cNvGraphicFramePr>
            <a:graphicFrameLocks noGrp="1"/>
          </p:cNvGraphicFramePr>
          <p:nvPr>
            <p:extLst>
              <p:ext uri="{D42A27DB-BD31-4B8C-83A1-F6EECF244321}">
                <p14:modId xmlns:p14="http://schemas.microsoft.com/office/powerpoint/2010/main" val="3852855073"/>
              </p:ext>
            </p:extLst>
          </p:nvPr>
        </p:nvGraphicFramePr>
        <p:xfrm>
          <a:off x="178506" y="2357243"/>
          <a:ext cx="4203700" cy="4366260"/>
        </p:xfrm>
        <a:graphic>
          <a:graphicData uri="http://schemas.openxmlformats.org/drawingml/2006/table">
            <a:tbl>
              <a:tblPr/>
              <a:tblGrid>
                <a:gridCol w="698500">
                  <a:extLst>
                    <a:ext uri="{9D8B030D-6E8A-4147-A177-3AD203B41FA5}">
                      <a16:colId xmlns:a16="http://schemas.microsoft.com/office/drawing/2014/main" val="430838073"/>
                    </a:ext>
                  </a:extLst>
                </a:gridCol>
                <a:gridCol w="508000">
                  <a:extLst>
                    <a:ext uri="{9D8B030D-6E8A-4147-A177-3AD203B41FA5}">
                      <a16:colId xmlns:a16="http://schemas.microsoft.com/office/drawing/2014/main" val="510900572"/>
                    </a:ext>
                  </a:extLst>
                </a:gridCol>
                <a:gridCol w="508000">
                  <a:extLst>
                    <a:ext uri="{9D8B030D-6E8A-4147-A177-3AD203B41FA5}">
                      <a16:colId xmlns:a16="http://schemas.microsoft.com/office/drawing/2014/main" val="1774092767"/>
                    </a:ext>
                  </a:extLst>
                </a:gridCol>
                <a:gridCol w="508000">
                  <a:extLst>
                    <a:ext uri="{9D8B030D-6E8A-4147-A177-3AD203B41FA5}">
                      <a16:colId xmlns:a16="http://schemas.microsoft.com/office/drawing/2014/main" val="734353894"/>
                    </a:ext>
                  </a:extLst>
                </a:gridCol>
                <a:gridCol w="508000">
                  <a:extLst>
                    <a:ext uri="{9D8B030D-6E8A-4147-A177-3AD203B41FA5}">
                      <a16:colId xmlns:a16="http://schemas.microsoft.com/office/drawing/2014/main" val="3819037487"/>
                    </a:ext>
                  </a:extLst>
                </a:gridCol>
                <a:gridCol w="736600">
                  <a:extLst>
                    <a:ext uri="{9D8B030D-6E8A-4147-A177-3AD203B41FA5}">
                      <a16:colId xmlns:a16="http://schemas.microsoft.com/office/drawing/2014/main" val="846265566"/>
                    </a:ext>
                  </a:extLst>
                </a:gridCol>
                <a:gridCol w="736600">
                  <a:extLst>
                    <a:ext uri="{9D8B030D-6E8A-4147-A177-3AD203B41FA5}">
                      <a16:colId xmlns:a16="http://schemas.microsoft.com/office/drawing/2014/main" val="3919458222"/>
                    </a:ext>
                  </a:extLst>
                </a:gridCol>
              </a:tblGrid>
              <a:tr h="525780">
                <a:tc>
                  <a:txBody>
                    <a:bodyPr/>
                    <a:lstStyle/>
                    <a:p>
                      <a:pPr algn="ctr" rtl="0" fontAlgn="b"/>
                      <a:r>
                        <a:rPr lang="en-US" sz="1000" b="1" i="0" u="none" strike="noStrike">
                          <a:solidFill>
                            <a:srgbClr val="000000"/>
                          </a:solidFill>
                          <a:effectLst/>
                          <a:latin typeface="Calibri" panose="020F0502020204030204" pitchFamily="34" charset="0"/>
                        </a:rPr>
                        <a:t>Occurrence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2022 provisional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2023  provisional and partial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190273424"/>
                  </a:ext>
                </a:extLst>
              </a:tr>
              <a:tr h="182880">
                <a:tc>
                  <a:txBody>
                    <a:bodyPr/>
                    <a:lstStyle/>
                    <a:p>
                      <a:pPr algn="ctr" rtl="0" fontAlgn="b"/>
                      <a:r>
                        <a:rPr lang="en-US" sz="1000" b="1" i="0" u="none" strike="noStrike">
                          <a:solidFill>
                            <a:srgbClr val="000000"/>
                          </a:solidFill>
                          <a:effectLst/>
                          <a:latin typeface="Calibri" panose="020F0502020204030204" pitchFamily="34" charset="0"/>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57,640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57,057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66,522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61,278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61,536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51,079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686288"/>
                  </a:ext>
                </a:extLst>
              </a:tr>
              <a:tr h="182880">
                <a:tc>
                  <a:txBody>
                    <a:bodyPr/>
                    <a:lstStyle/>
                    <a:p>
                      <a:pPr algn="ctr" rtl="0" fontAlgn="b"/>
                      <a:r>
                        <a:rPr lang="en-US" sz="1000" b="1" i="0" u="none" strike="noStrike">
                          <a:solidFill>
                            <a:srgbClr val="000000"/>
                          </a:solidFill>
                          <a:effectLst/>
                          <a:latin typeface="Calibri" panose="020F0502020204030204" pitchFamily="34" charset="0"/>
                        </a:rPr>
                        <a:t>RI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4841026"/>
                  </a:ext>
                </a:extLst>
              </a:tr>
              <a:tr h="182880">
                <a:tc>
                  <a:txBody>
                    <a:bodyPr/>
                    <a:lstStyle/>
                    <a:p>
                      <a:pPr algn="ctr" rtl="0" fontAlgn="b"/>
                      <a:r>
                        <a:rPr lang="en-US" sz="1000" b="1" i="0" u="none" strike="noStrike">
                          <a:solidFill>
                            <a:srgbClr val="000000"/>
                          </a:solidFill>
                          <a:effectLst/>
                          <a:latin typeface="Calibri" panose="020F0502020204030204" pitchFamily="34" charset="0"/>
                        </a:rPr>
                        <a:t>NH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227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262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209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9294435"/>
                  </a:ext>
                </a:extLst>
              </a:tr>
              <a:tr h="182880">
                <a:tc>
                  <a:txBody>
                    <a:bodyPr/>
                    <a:lstStyle/>
                    <a:p>
                      <a:pPr algn="ctr" rtl="0" fontAlgn="b"/>
                      <a:r>
                        <a:rPr lang="en-US" sz="1000" b="1" i="0" u="none" strike="noStrike">
                          <a:solidFill>
                            <a:srgbClr val="000000"/>
                          </a:solidFill>
                          <a:effectLst/>
                          <a:latin typeface="Calibri" panose="020F0502020204030204" pitchFamily="34" charset="0"/>
                        </a:rPr>
                        <a:t>FL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204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7602682"/>
                  </a:ext>
                </a:extLst>
              </a:tr>
              <a:tr h="182880">
                <a:tc>
                  <a:txBody>
                    <a:bodyPr/>
                    <a:lstStyle/>
                    <a:p>
                      <a:pPr algn="ctr" rtl="0" fontAlgn="b"/>
                      <a:r>
                        <a:rPr lang="en-US" sz="1000" b="1" i="0" u="none" strike="noStrike">
                          <a:solidFill>
                            <a:srgbClr val="000000"/>
                          </a:solidFill>
                          <a:effectLst/>
                          <a:latin typeface="Calibri" panose="020F0502020204030204" pitchFamily="34" charset="0"/>
                        </a:rPr>
                        <a:t>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171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177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006768"/>
                  </a:ext>
                </a:extLst>
              </a:tr>
              <a:tr h="182880">
                <a:tc>
                  <a:txBody>
                    <a:bodyPr/>
                    <a:lstStyle/>
                    <a:p>
                      <a:pPr algn="ctr" rtl="0" fontAlgn="b"/>
                      <a:r>
                        <a:rPr lang="en-US" sz="1000" b="1" i="0" u="none" strike="noStrike">
                          <a:solidFill>
                            <a:srgbClr val="000000"/>
                          </a:solidFill>
                          <a:effectLst/>
                          <a:latin typeface="Calibri" panose="020F0502020204030204" pitchFamily="34" charset="0"/>
                        </a:rPr>
                        <a:t>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102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9490438"/>
                  </a:ext>
                </a:extLst>
              </a:tr>
              <a:tr h="182880">
                <a:tc>
                  <a:txBody>
                    <a:bodyPr/>
                    <a:lstStyle/>
                    <a:p>
                      <a:pPr algn="ctr" rtl="0" fontAlgn="b"/>
                      <a:r>
                        <a:rPr lang="en-US" sz="1000" b="1" i="0" u="none" strike="noStrike">
                          <a:solidFill>
                            <a:srgbClr val="000000"/>
                          </a:solidFill>
                          <a:effectLst/>
                          <a:latin typeface="Calibri" panose="020F0502020204030204" pitchFamily="34" charset="0"/>
                        </a:rPr>
                        <a:t>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9548448"/>
                  </a:ext>
                </a:extLst>
              </a:tr>
              <a:tr h="182880">
                <a:tc>
                  <a:txBody>
                    <a:bodyPr/>
                    <a:lstStyle/>
                    <a:p>
                      <a:pPr algn="ctr" rtl="0" fontAlgn="b"/>
                      <a:r>
                        <a:rPr lang="en-US" sz="1000" b="1" i="0" u="none" strike="noStrike">
                          <a:solidFill>
                            <a:srgbClr val="000000"/>
                          </a:solidFill>
                          <a:effectLst/>
                          <a:latin typeface="Calibri" panose="020F0502020204030204" pitchFamily="34" charset="0"/>
                        </a:rPr>
                        <a:t>VT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7287746"/>
                  </a:ext>
                </a:extLst>
              </a:tr>
              <a:tr h="182880">
                <a:tc>
                  <a:txBody>
                    <a:bodyPr/>
                    <a:lstStyle/>
                    <a:p>
                      <a:pPr algn="ctr" rtl="0" fontAlgn="b"/>
                      <a:r>
                        <a:rPr lang="en-US" sz="1000" b="1" i="0" u="none" strike="noStrike">
                          <a:solidFill>
                            <a:srgbClr val="000000"/>
                          </a:solidFill>
                          <a:effectLst/>
                          <a:latin typeface="Calibri" panose="020F0502020204030204" pitchFamily="34" charset="0"/>
                        </a:rPr>
                        <a:t>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6158520"/>
                  </a:ext>
                </a:extLst>
              </a:tr>
              <a:tr h="182880">
                <a:tc>
                  <a:txBody>
                    <a:bodyPr/>
                    <a:lstStyle/>
                    <a:p>
                      <a:pPr algn="ctr" rtl="0" fontAlgn="b"/>
                      <a:r>
                        <a:rPr lang="en-US" sz="1000" b="1" i="0" u="none" strike="noStrike">
                          <a:solidFill>
                            <a:srgbClr val="000000"/>
                          </a:solidFill>
                          <a:effectLst/>
                          <a:latin typeface="Calibri" panose="020F0502020204030204" pitchFamily="34" charset="0"/>
                        </a:rPr>
                        <a:t>NJ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477436"/>
                  </a:ext>
                </a:extLst>
              </a:tr>
              <a:tr h="182880">
                <a:tc>
                  <a:txBody>
                    <a:bodyPr/>
                    <a:lstStyle/>
                    <a:p>
                      <a:pPr algn="ctr" rtl="0" fontAlgn="b"/>
                      <a:r>
                        <a:rPr lang="en-US" sz="1000" b="1" i="0" u="none" strike="noStrike">
                          <a:solidFill>
                            <a:srgbClr val="000000"/>
                          </a:solidFill>
                          <a:effectLst/>
                          <a:latin typeface="Calibri" panose="020F0502020204030204" pitchFamily="34" charset="0"/>
                        </a:rPr>
                        <a:t>PA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074973"/>
                  </a:ext>
                </a:extLst>
              </a:tr>
              <a:tr h="182880">
                <a:tc>
                  <a:txBody>
                    <a:bodyPr/>
                    <a:lstStyle/>
                    <a:p>
                      <a:pPr algn="ctr" rtl="0" fontAlgn="b"/>
                      <a:r>
                        <a:rPr lang="en-US" sz="1000" b="1" i="0" u="none" strike="noStrike">
                          <a:solidFill>
                            <a:srgbClr val="000000"/>
                          </a:solidFill>
                          <a:effectLst/>
                          <a:latin typeface="Calibri" panose="020F0502020204030204" pitchFamily="34" charset="0"/>
                        </a:rPr>
                        <a:t>NC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8687340"/>
                  </a:ext>
                </a:extLst>
              </a:tr>
              <a:tr h="182880">
                <a:tc>
                  <a:txBody>
                    <a:bodyPr/>
                    <a:lstStyle/>
                    <a:p>
                      <a:pPr algn="ctr" rtl="0" fontAlgn="b"/>
                      <a:r>
                        <a:rPr lang="en-US" sz="1000" b="1" i="0" u="none" strike="noStrike">
                          <a:solidFill>
                            <a:srgbClr val="000000"/>
                          </a:solidFill>
                          <a:effectLst/>
                          <a:latin typeface="Calibri" panose="020F0502020204030204" pitchFamily="34" charset="0"/>
                        </a:rPr>
                        <a:t>TX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8084355"/>
                  </a:ext>
                </a:extLst>
              </a:tr>
              <a:tr h="182880">
                <a:tc>
                  <a:txBody>
                    <a:bodyPr/>
                    <a:lstStyle/>
                    <a:p>
                      <a:pPr algn="ctr" rtl="0" fontAlgn="b"/>
                      <a:r>
                        <a:rPr lang="en-US" sz="1000" b="1" i="0" u="none" strike="noStrike">
                          <a:solidFill>
                            <a:srgbClr val="000000"/>
                          </a:solidFill>
                          <a:effectLst/>
                          <a:latin typeface="Calibri" panose="020F0502020204030204" pitchFamily="34" charset="0"/>
                        </a:rPr>
                        <a:t>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513763"/>
                  </a:ext>
                </a:extLst>
              </a:tr>
              <a:tr h="182880">
                <a:tc>
                  <a:txBody>
                    <a:bodyPr/>
                    <a:lstStyle/>
                    <a:p>
                      <a:pPr algn="ctr" rtl="0" fontAlgn="b"/>
                      <a:r>
                        <a:rPr lang="en-US" sz="1000" b="1" i="0" u="none" strike="noStrike">
                          <a:solidFill>
                            <a:srgbClr val="000000"/>
                          </a:solidFill>
                          <a:effectLst/>
                          <a:latin typeface="Calibri" panose="020F0502020204030204" pitchFamily="34" charset="0"/>
                        </a:rPr>
                        <a:t>SC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61508"/>
                  </a:ext>
                </a:extLst>
              </a:tr>
              <a:tr h="182880">
                <a:tc>
                  <a:txBody>
                    <a:bodyPr/>
                    <a:lstStyle/>
                    <a:p>
                      <a:pPr algn="ctr" rtl="0" fontAlgn="b"/>
                      <a:r>
                        <a:rPr lang="en-US" sz="1000" b="1" i="0" u="none" strike="noStrike">
                          <a:solidFill>
                            <a:srgbClr val="000000"/>
                          </a:solidFill>
                          <a:effectLst/>
                          <a:latin typeface="Calibri" panose="020F0502020204030204" pitchFamily="34" charset="0"/>
                        </a:rPr>
                        <a:t>GA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055719"/>
                  </a:ext>
                </a:extLst>
              </a:tr>
              <a:tr h="182880">
                <a:tc>
                  <a:txBody>
                    <a:bodyPr/>
                    <a:lstStyle/>
                    <a:p>
                      <a:pPr algn="ctr" rtl="0" fontAlgn="b"/>
                      <a:r>
                        <a:rPr lang="en-US" sz="1000" b="1" i="0" u="none" strike="noStrike">
                          <a:solidFill>
                            <a:srgbClr val="000000"/>
                          </a:solidFill>
                          <a:effectLst/>
                          <a:latin typeface="Calibri" panose="020F0502020204030204" pitchFamily="34" charset="0"/>
                        </a:rPr>
                        <a:t>MD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001168"/>
                  </a:ext>
                </a:extLst>
              </a:tr>
              <a:tr h="182880">
                <a:tc>
                  <a:txBody>
                    <a:bodyPr/>
                    <a:lstStyle/>
                    <a:p>
                      <a:pPr algn="ctr" rtl="0" fontAlgn="b"/>
                      <a:r>
                        <a:rPr lang="en-US" sz="1000" b="1" i="0" u="none" strike="noStrike">
                          <a:solidFill>
                            <a:srgbClr val="000000"/>
                          </a:solidFill>
                          <a:effectLst/>
                          <a:latin typeface="Calibri" panose="020F0502020204030204" pitchFamily="34" charset="0"/>
                        </a:rPr>
                        <a:t>AZ</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50304"/>
                  </a:ext>
                </a:extLst>
              </a:tr>
              <a:tr h="182880">
                <a:tc>
                  <a:txBody>
                    <a:bodyPr/>
                    <a:lstStyle/>
                    <a:p>
                      <a:pPr algn="ctr" rtl="0" fontAlgn="b"/>
                      <a:r>
                        <a:rPr lang="en-US" sz="1000" b="1" i="0" u="none" strike="noStrike">
                          <a:solidFill>
                            <a:srgbClr val="000000"/>
                          </a:solidFill>
                          <a:effectLst/>
                          <a:latin typeface="Calibri" panose="020F0502020204030204" pitchFamily="34" charset="0"/>
                        </a:rPr>
                        <a:t>OH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8464402"/>
                  </a:ext>
                </a:extLst>
              </a:tr>
              <a:tr h="182880">
                <a:tc>
                  <a:txBody>
                    <a:bodyPr/>
                    <a:lstStyle/>
                    <a:p>
                      <a:pPr algn="ctr" rtl="0" fontAlgn="b"/>
                      <a:r>
                        <a:rPr lang="en-US" sz="1000" b="1" i="0" u="none" strike="noStrike">
                          <a:solidFill>
                            <a:srgbClr val="000000"/>
                          </a:solidFill>
                          <a:effectLst/>
                          <a:latin typeface="Calibri" panose="020F0502020204030204" pitchFamily="34" charset="0"/>
                        </a:rPr>
                        <a:t>IL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Arial" panose="020B060402020202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811587"/>
                  </a:ext>
                </a:extLst>
              </a:tr>
              <a:tr h="182880">
                <a:tc>
                  <a:txBody>
                    <a:bodyPr/>
                    <a:lstStyle/>
                    <a:p>
                      <a:pPr algn="ctr" rtl="0" fontAlgn="b"/>
                      <a:r>
                        <a:rPr lang="en-US" sz="1000" b="1" i="0" u="none" strike="noStrike">
                          <a:solidFill>
                            <a:srgbClr val="000000"/>
                          </a:solidFill>
                          <a:effectLst/>
                          <a:latin typeface="Calibri" panose="020F0502020204030204" pitchFamily="34" charset="0"/>
                        </a:rPr>
                        <a:t>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Arial" panose="020B060402020202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445120"/>
                  </a:ext>
                </a:extLst>
              </a:tr>
            </a:tbl>
          </a:graphicData>
        </a:graphic>
      </p:graphicFrame>
      <p:graphicFrame>
        <p:nvGraphicFramePr>
          <p:cNvPr id="3" name="Table 2">
            <a:extLst>
              <a:ext uri="{FF2B5EF4-FFF2-40B4-BE49-F238E27FC236}">
                <a16:creationId xmlns:a16="http://schemas.microsoft.com/office/drawing/2014/main" id="{1B34064A-C511-5E7F-5141-C0EAAF1CC471}"/>
              </a:ext>
            </a:extLst>
          </p:cNvPr>
          <p:cNvGraphicFramePr>
            <a:graphicFrameLocks noGrp="1"/>
          </p:cNvGraphicFramePr>
          <p:nvPr>
            <p:extLst>
              <p:ext uri="{D42A27DB-BD31-4B8C-83A1-F6EECF244321}">
                <p14:modId xmlns:p14="http://schemas.microsoft.com/office/powerpoint/2010/main" val="472290889"/>
              </p:ext>
            </p:extLst>
          </p:nvPr>
        </p:nvGraphicFramePr>
        <p:xfrm>
          <a:off x="4778727" y="2351863"/>
          <a:ext cx="4102100" cy="3086100"/>
        </p:xfrm>
        <a:graphic>
          <a:graphicData uri="http://schemas.openxmlformats.org/drawingml/2006/table">
            <a:tbl>
              <a:tblPr/>
              <a:tblGrid>
                <a:gridCol w="698500">
                  <a:extLst>
                    <a:ext uri="{9D8B030D-6E8A-4147-A177-3AD203B41FA5}">
                      <a16:colId xmlns:a16="http://schemas.microsoft.com/office/drawing/2014/main" val="2626118336"/>
                    </a:ext>
                  </a:extLst>
                </a:gridCol>
                <a:gridCol w="482600">
                  <a:extLst>
                    <a:ext uri="{9D8B030D-6E8A-4147-A177-3AD203B41FA5}">
                      <a16:colId xmlns:a16="http://schemas.microsoft.com/office/drawing/2014/main" val="1889777960"/>
                    </a:ext>
                  </a:extLst>
                </a:gridCol>
                <a:gridCol w="482600">
                  <a:extLst>
                    <a:ext uri="{9D8B030D-6E8A-4147-A177-3AD203B41FA5}">
                      <a16:colId xmlns:a16="http://schemas.microsoft.com/office/drawing/2014/main" val="2561786582"/>
                    </a:ext>
                  </a:extLst>
                </a:gridCol>
                <a:gridCol w="482600">
                  <a:extLst>
                    <a:ext uri="{9D8B030D-6E8A-4147-A177-3AD203B41FA5}">
                      <a16:colId xmlns:a16="http://schemas.microsoft.com/office/drawing/2014/main" val="2751062992"/>
                    </a:ext>
                  </a:extLst>
                </a:gridCol>
                <a:gridCol w="482600">
                  <a:extLst>
                    <a:ext uri="{9D8B030D-6E8A-4147-A177-3AD203B41FA5}">
                      <a16:colId xmlns:a16="http://schemas.microsoft.com/office/drawing/2014/main" val="1877635630"/>
                    </a:ext>
                  </a:extLst>
                </a:gridCol>
                <a:gridCol w="736600">
                  <a:extLst>
                    <a:ext uri="{9D8B030D-6E8A-4147-A177-3AD203B41FA5}">
                      <a16:colId xmlns:a16="http://schemas.microsoft.com/office/drawing/2014/main" val="668533881"/>
                    </a:ext>
                  </a:extLst>
                </a:gridCol>
                <a:gridCol w="736600">
                  <a:extLst>
                    <a:ext uri="{9D8B030D-6E8A-4147-A177-3AD203B41FA5}">
                      <a16:colId xmlns:a16="http://schemas.microsoft.com/office/drawing/2014/main" val="209100559"/>
                    </a:ext>
                  </a:extLst>
                </a:gridCol>
              </a:tblGrid>
              <a:tr h="525780">
                <a:tc>
                  <a:txBody>
                    <a:bodyPr/>
                    <a:lstStyle/>
                    <a:p>
                      <a:pPr algn="ctr" rtl="0" fontAlgn="b"/>
                      <a:r>
                        <a:rPr lang="en-US" sz="1000" b="1" i="0" u="none" strike="noStrike">
                          <a:solidFill>
                            <a:srgbClr val="000000"/>
                          </a:solidFill>
                          <a:effectLst/>
                          <a:latin typeface="Calibri" panose="020F0502020204030204" pitchFamily="34" charset="0"/>
                        </a:rPr>
                        <a:t>Occurrence State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2018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2019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2022 provisional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rtl="0" fontAlgn="b"/>
                      <a:r>
                        <a:rPr lang="en-US" sz="1100" b="1" i="0" u="none" strike="noStrike">
                          <a:solidFill>
                            <a:srgbClr val="000000"/>
                          </a:solidFill>
                          <a:effectLst/>
                          <a:latin typeface="Calibri" panose="020F0502020204030204" pitchFamily="34" charset="0"/>
                        </a:rPr>
                        <a:t>2023  provisional and partial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3587917296"/>
                  </a:ext>
                </a:extLst>
              </a:tr>
              <a:tr h="182880">
                <a:tc>
                  <a:txBody>
                    <a:bodyPr/>
                    <a:lstStyle/>
                    <a:p>
                      <a:pPr algn="ctr" rtl="0" fontAlgn="b"/>
                      <a:r>
                        <a:rPr lang="en-US" sz="1000" b="1" i="0" u="none" strike="noStrike">
                          <a:solidFill>
                            <a:srgbClr val="000000"/>
                          </a:solidFill>
                          <a:effectLst/>
                          <a:latin typeface="Calibri" panose="020F0502020204030204" pitchFamily="34" charset="0"/>
                        </a:rPr>
                        <a:t>MA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16,581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16,516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20,596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19,991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19,834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16,315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7949419"/>
                  </a:ext>
                </a:extLst>
              </a:tr>
              <a:tr h="182880">
                <a:tc>
                  <a:txBody>
                    <a:bodyPr/>
                    <a:lstStyle/>
                    <a:p>
                      <a:pPr algn="ctr" rtl="0" fontAlgn="b"/>
                      <a:r>
                        <a:rPr lang="en-US" sz="1000" b="1" i="0" u="none" strike="noStrike">
                          <a:solidFill>
                            <a:srgbClr val="000000"/>
                          </a:solidFill>
                          <a:effectLst/>
                          <a:latin typeface="Calibri" panose="020F0502020204030204" pitchFamily="34" charset="0"/>
                        </a:rPr>
                        <a:t>RI</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231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200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0258911"/>
                  </a:ext>
                </a:extLst>
              </a:tr>
              <a:tr h="182880">
                <a:tc>
                  <a:txBody>
                    <a:bodyPr/>
                    <a:lstStyle/>
                    <a:p>
                      <a:pPr algn="ctr" rtl="0" fontAlgn="b"/>
                      <a:r>
                        <a:rPr lang="en-US" sz="1000" b="1" i="0" u="none" strike="noStrike">
                          <a:solidFill>
                            <a:srgbClr val="000000"/>
                          </a:solidFill>
                          <a:effectLst/>
                          <a:latin typeface="Calibri" panose="020F0502020204030204" pitchFamily="34" charset="0"/>
                        </a:rPr>
                        <a:t>NH</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106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90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2025329"/>
                  </a:ext>
                </a:extLst>
              </a:tr>
              <a:tr h="182880">
                <a:tc>
                  <a:txBody>
                    <a:bodyPr/>
                    <a:lstStyle/>
                    <a:p>
                      <a:pPr algn="ctr" rtl="0" fontAlgn="b"/>
                      <a:r>
                        <a:rPr lang="en-US" sz="1000" b="1" i="0" u="none" strike="noStrike">
                          <a:solidFill>
                            <a:srgbClr val="000000"/>
                          </a:solidFill>
                          <a:effectLst/>
                          <a:latin typeface="Calibri" panose="020F0502020204030204" pitchFamily="34" charset="0"/>
                        </a:rPr>
                        <a:t>FL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73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95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58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0915941"/>
                  </a:ext>
                </a:extLst>
              </a:tr>
              <a:tr h="182880">
                <a:tc>
                  <a:txBody>
                    <a:bodyPr/>
                    <a:lstStyle/>
                    <a:p>
                      <a:pPr algn="ctr" rtl="0" fontAlgn="b"/>
                      <a:r>
                        <a:rPr lang="en-US" sz="1000" b="1" i="0" u="none" strike="noStrike">
                          <a:solidFill>
                            <a:srgbClr val="000000"/>
                          </a:solidFill>
                          <a:effectLst/>
                          <a:latin typeface="Calibri" panose="020F0502020204030204" pitchFamily="34" charset="0"/>
                        </a:rPr>
                        <a:t>CT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42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85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105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171729"/>
                  </a:ext>
                </a:extLst>
              </a:tr>
              <a:tr h="182880">
                <a:tc>
                  <a:txBody>
                    <a:bodyPr/>
                    <a:lstStyle/>
                    <a:p>
                      <a:pPr algn="ctr" rtl="0" fontAlgn="b"/>
                      <a:r>
                        <a:rPr lang="en-US" sz="1000" b="1" i="0" u="none" strike="noStrike">
                          <a:solidFill>
                            <a:srgbClr val="000000"/>
                          </a:solidFill>
                          <a:effectLst/>
                          <a:latin typeface="Calibri" panose="020F0502020204030204" pitchFamily="34" charset="0"/>
                        </a:rPr>
                        <a:t>NY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37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39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50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5977305"/>
                  </a:ext>
                </a:extLst>
              </a:tr>
              <a:tr h="182880">
                <a:tc>
                  <a:txBody>
                    <a:bodyPr/>
                    <a:lstStyle/>
                    <a:p>
                      <a:pPr algn="ctr" rtl="0" fontAlgn="b"/>
                      <a:r>
                        <a:rPr lang="en-US" sz="1000" b="1" i="0" u="none" strike="noStrike">
                          <a:solidFill>
                            <a:srgbClr val="000000"/>
                          </a:solidFill>
                          <a:effectLst/>
                          <a:latin typeface="Calibri" panose="020F0502020204030204" pitchFamily="34" charset="0"/>
                        </a:rPr>
                        <a:t>ME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24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4256770"/>
                  </a:ext>
                </a:extLst>
              </a:tr>
              <a:tr h="182880">
                <a:tc>
                  <a:txBody>
                    <a:bodyPr/>
                    <a:lstStyle/>
                    <a:p>
                      <a:pPr algn="ctr" rtl="0" fontAlgn="b"/>
                      <a:r>
                        <a:rPr lang="en-US" sz="1000" b="1" i="0" u="none" strike="noStrike">
                          <a:solidFill>
                            <a:srgbClr val="000000"/>
                          </a:solidFill>
                          <a:effectLst/>
                          <a:latin typeface="Calibri" panose="020F0502020204030204" pitchFamily="34" charset="0"/>
                        </a:rPr>
                        <a:t>VT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6644438"/>
                  </a:ext>
                </a:extLst>
              </a:tr>
              <a:tr h="182880">
                <a:tc>
                  <a:txBody>
                    <a:bodyPr/>
                    <a:lstStyle/>
                    <a:p>
                      <a:pPr algn="ctr" rtl="0" fontAlgn="b"/>
                      <a:r>
                        <a:rPr lang="en-US" sz="1000" b="1" i="0" u="none" strike="noStrike">
                          <a:solidFill>
                            <a:srgbClr val="000000"/>
                          </a:solidFill>
                          <a:effectLst/>
                          <a:latin typeface="Calibri" panose="020F0502020204030204" pitchFamily="34" charset="0"/>
                        </a:rPr>
                        <a:t>PA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5712045"/>
                  </a:ext>
                </a:extLst>
              </a:tr>
              <a:tr h="182880">
                <a:tc>
                  <a:txBody>
                    <a:bodyPr/>
                    <a:lstStyle/>
                    <a:p>
                      <a:pPr algn="ctr" rtl="0" fontAlgn="b"/>
                      <a:r>
                        <a:rPr lang="en-US" sz="1000" b="1" i="0" u="none" strike="noStrike">
                          <a:solidFill>
                            <a:srgbClr val="000000"/>
                          </a:solidFill>
                          <a:effectLst/>
                          <a:latin typeface="Calibri" panose="020F0502020204030204" pitchFamily="34" charset="0"/>
                        </a:rPr>
                        <a:t>CA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650383"/>
                  </a:ext>
                </a:extLst>
              </a:tr>
              <a:tr h="182880">
                <a:tc>
                  <a:txBody>
                    <a:bodyPr/>
                    <a:lstStyle/>
                    <a:p>
                      <a:pPr algn="ctr" rtl="0" fontAlgn="b"/>
                      <a:r>
                        <a:rPr lang="en-US" sz="1000" b="1" i="0" u="none" strike="noStrike">
                          <a:solidFill>
                            <a:srgbClr val="000000"/>
                          </a:solidFill>
                          <a:effectLst/>
                          <a:latin typeface="Calibri" panose="020F0502020204030204" pitchFamily="34" charset="0"/>
                        </a:rPr>
                        <a:t>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938209"/>
                  </a:ext>
                </a:extLst>
              </a:tr>
              <a:tr h="182880">
                <a:tc>
                  <a:txBody>
                    <a:bodyPr/>
                    <a:lstStyle/>
                    <a:p>
                      <a:pPr algn="ctr" rtl="0" fontAlgn="b"/>
                      <a:r>
                        <a:rPr lang="en-US" sz="1000" b="1" i="0" u="none" strike="noStrike">
                          <a:solidFill>
                            <a:srgbClr val="000000"/>
                          </a:solidFill>
                          <a:effectLst/>
                          <a:latin typeface="Calibri" panose="020F0502020204030204" pitchFamily="34" charset="0"/>
                        </a:rPr>
                        <a:t>SC</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423246"/>
                  </a:ext>
                </a:extLst>
              </a:tr>
              <a:tr h="182880">
                <a:tc>
                  <a:txBody>
                    <a:bodyPr/>
                    <a:lstStyle/>
                    <a:p>
                      <a:pPr algn="ctr" rtl="0" fontAlgn="b"/>
                      <a:r>
                        <a:rPr lang="en-US" sz="1000" b="1" i="0" u="none" strike="noStrike">
                          <a:solidFill>
                            <a:srgbClr val="000000"/>
                          </a:solidFill>
                          <a:effectLst/>
                          <a:latin typeface="Calibri" panose="020F0502020204030204" pitchFamily="34" charset="0"/>
                        </a:rPr>
                        <a:t>TX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277927"/>
                  </a:ext>
                </a:extLst>
              </a:tr>
              <a:tr h="182880">
                <a:tc>
                  <a:txBody>
                    <a:bodyPr/>
                    <a:lstStyle/>
                    <a:p>
                      <a:pPr algn="ctr" rtl="0" fontAlgn="b"/>
                      <a:r>
                        <a:rPr lang="en-US" sz="1000" b="1" i="0" u="none" strike="noStrike">
                          <a:solidFill>
                            <a:srgbClr val="000000"/>
                          </a:solidFill>
                          <a:effectLst/>
                          <a:latin typeface="Calibri" panose="020F0502020204030204" pitchFamily="34" charset="0"/>
                        </a:rPr>
                        <a:t>NJ</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en-US" sz="1100" b="0" i="0" u="none" strike="noStrike" dirty="0">
                          <a:solidFill>
                            <a:srgbClr val="000000"/>
                          </a:solidFill>
                          <a:effectLst/>
                          <a:latin typeface="Calibri" panose="020F0502020204030204" pitchFamily="34" charset="0"/>
                        </a:rPr>
                        <a:t> *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2344947"/>
                  </a:ext>
                </a:extLst>
              </a:tr>
            </a:tbl>
          </a:graphicData>
        </a:graphic>
      </p:graphicFrame>
    </p:spTree>
    <p:extLst>
      <p:ext uri="{BB962C8B-B14F-4D97-AF65-F5344CB8AC3E}">
        <p14:creationId xmlns:p14="http://schemas.microsoft.com/office/powerpoint/2010/main" val="254397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180620" y="206963"/>
            <a:ext cx="6558847"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400" b="1" dirty="0">
                <a:solidFill>
                  <a:srgbClr val="4472C4"/>
                </a:solidFill>
                <a:latin typeface="Calibri Light" panose="020F0302020204030204"/>
              </a:rPr>
              <a:t> We have been using the FY2016 through FY2021 outpatient hospital emergency department (ED) data to analyze behavioral health and noticed an increase in ED visits with a primary diagnosis of violent behavior, suicide and homicide ideation. We wanted to determine whether the increase continued in FY2022. If so, we are also considering applying for both the FY2022 ED data and the MA APCD. If we apply for the MA APCD, what other types of potential care settings would be available to study suicide and homicide ideation in the MA APCD?</a:t>
            </a:r>
            <a:endParaRPr kumimoji="0" lang="en-US" sz="14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180620" y="1888836"/>
            <a:ext cx="8669868"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The </a:t>
            </a:r>
            <a:r>
              <a:rPr lang="en-US" sz="1400" i="1" dirty="0">
                <a:solidFill>
                  <a:prstClr val="black"/>
                </a:solidFill>
                <a:latin typeface="Calibri" panose="020F0502020204030204"/>
              </a:rPr>
              <a:t>FY2022 case mix ED visit does show an increase in visits with a primary diagnosis of suicidal ideation (ICD-10-CM R45851), homicidal ideation (ICD-10-CM R45850) and violet behavior (ICD-10-CM R456). See figures 1, 2, and 3 below.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 the MA APCD, the volume of patients with a primary diagnosis of suicidal ideation, homicidal ideation or violent behavior exceeds the case mix data due to the magnitude of care settings. While general acute care hospital setting is the top MA APCD </a:t>
            </a:r>
            <a:r>
              <a:rPr lang="en-US" sz="1400" i="1" dirty="0">
                <a:solidFill>
                  <a:prstClr val="black"/>
                </a:solidFill>
                <a:latin typeface="Calibri" panose="020F0502020204030204"/>
              </a:rPr>
              <a:t>care setting for such cases</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other top care settings include medical specialty and multi-specialty clinics, ambulance services (both ground and air), community health centers, psychiatric hospitals, single specialty clinics, emergency care clinics, community behavioral health agencies,  pediatric hospitals, critical access hospitals, outpatient rehabilitation facilities, and long- term care hospitals.</a:t>
            </a:r>
          </a:p>
        </p:txBody>
      </p:sp>
      <p:grpSp>
        <p:nvGrpSpPr>
          <p:cNvPr id="8" name="Group 7">
            <a:extLst>
              <a:ext uri="{FF2B5EF4-FFF2-40B4-BE49-F238E27FC236}">
                <a16:creationId xmlns:a16="http://schemas.microsoft.com/office/drawing/2014/main" id="{AF243017-0B2E-052D-062A-B4C6F3BF2C5C}"/>
              </a:ext>
            </a:extLst>
          </p:cNvPr>
          <p:cNvGrpSpPr/>
          <p:nvPr/>
        </p:nvGrpSpPr>
        <p:grpSpPr>
          <a:xfrm>
            <a:off x="6844564" y="299412"/>
            <a:ext cx="2163970" cy="1200329"/>
            <a:chOff x="6844564" y="214097"/>
            <a:chExt cx="2163970" cy="1200329"/>
          </a:xfrm>
        </p:grpSpPr>
        <p:grpSp>
          <p:nvGrpSpPr>
            <p:cNvPr id="6" name="Group 5">
              <a:extLst>
                <a:ext uri="{FF2B5EF4-FFF2-40B4-BE49-F238E27FC236}">
                  <a16:creationId xmlns:a16="http://schemas.microsoft.com/office/drawing/2014/main" id="{0D1C4FFA-76BA-337F-C14C-3BCDE54F91C1}"/>
                </a:ext>
              </a:extLst>
            </p:cNvPr>
            <p:cNvGrpSpPr/>
            <p:nvPr/>
          </p:nvGrpSpPr>
          <p:grpSpPr>
            <a:xfrm>
              <a:off x="6844564" y="214097"/>
              <a:ext cx="2163970" cy="1200329"/>
              <a:chOff x="6844564" y="214097"/>
              <a:chExt cx="2163970" cy="1200329"/>
            </a:xfrm>
          </p:grpSpPr>
          <p:pic>
            <p:nvPicPr>
              <p:cNvPr id="3" name="Picture 2">
                <a:extLst>
                  <a:ext uri="{FF2B5EF4-FFF2-40B4-BE49-F238E27FC236}">
                    <a16:creationId xmlns:a16="http://schemas.microsoft.com/office/drawing/2014/main" id="{8207E1AB-CFDB-C3B1-7C13-A9D88BF2AD69}"/>
                  </a:ext>
                </a:extLst>
              </p:cNvPr>
              <p:cNvPicPr>
                <a:picLocks noChangeAspect="1"/>
              </p:cNvPicPr>
              <p:nvPr/>
            </p:nvPicPr>
            <p:blipFill rotWithShape="1">
              <a:blip r:embed="rId2"/>
              <a:srcRect l="7531" t="23957" r="61975" b="13727"/>
              <a:stretch/>
            </p:blipFill>
            <p:spPr>
              <a:xfrm>
                <a:off x="6844564" y="311093"/>
                <a:ext cx="1028390" cy="1103333"/>
              </a:xfrm>
              <a:prstGeom prst="rect">
                <a:avLst/>
              </a:prstGeom>
            </p:spPr>
          </p:pic>
          <p:sp>
            <p:nvSpPr>
              <p:cNvPr id="5" name="TextBox 4">
                <a:extLst>
                  <a:ext uri="{FF2B5EF4-FFF2-40B4-BE49-F238E27FC236}">
                    <a16:creationId xmlns:a16="http://schemas.microsoft.com/office/drawing/2014/main" id="{788C08A4-2408-BD81-7740-9C18BFDF4E38}"/>
                  </a:ext>
                </a:extLst>
              </p:cNvPr>
              <p:cNvSpPr txBox="1"/>
              <p:nvPr/>
            </p:nvSpPr>
            <p:spPr>
              <a:xfrm>
                <a:off x="7767116" y="214097"/>
                <a:ext cx="1241418" cy="1200329"/>
              </a:xfrm>
              <a:prstGeom prst="rect">
                <a:avLst/>
              </a:prstGeom>
              <a:noFill/>
            </p:spPr>
            <p:txBody>
              <a:bodyPr wrap="square" rtlCol="0">
                <a:spAutoFit/>
              </a:bodyPr>
              <a:lstStyle/>
              <a:p>
                <a:r>
                  <a:rPr lang="en-US" b="1" dirty="0">
                    <a:solidFill>
                      <a:srgbClr val="70AC2E"/>
                    </a:solidFill>
                  </a:rPr>
                  <a:t>Suicide and</a:t>
                </a:r>
              </a:p>
              <a:p>
                <a:r>
                  <a:rPr lang="en-US" b="1" dirty="0">
                    <a:solidFill>
                      <a:srgbClr val="70AC2E"/>
                    </a:solidFill>
                  </a:rPr>
                  <a:t>Homicide Ideation</a:t>
                </a:r>
              </a:p>
            </p:txBody>
          </p:sp>
        </p:grpSp>
        <p:sp>
          <p:nvSpPr>
            <p:cNvPr id="7" name="Rectangle: Rounded Corners 6">
              <a:extLst>
                <a:ext uri="{FF2B5EF4-FFF2-40B4-BE49-F238E27FC236}">
                  <a16:creationId xmlns:a16="http://schemas.microsoft.com/office/drawing/2014/main" id="{5A5CB217-CB26-9965-56A4-EB5B77691466}"/>
                </a:ext>
              </a:extLst>
            </p:cNvPr>
            <p:cNvSpPr/>
            <p:nvPr/>
          </p:nvSpPr>
          <p:spPr>
            <a:xfrm>
              <a:off x="6844564" y="214097"/>
              <a:ext cx="2084947" cy="120032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019EC451-24DF-4485-AD89-4A56A589B3AF}"/>
              </a:ext>
            </a:extLst>
          </p:cNvPr>
          <p:cNvGrpSpPr/>
          <p:nvPr/>
        </p:nvGrpSpPr>
        <p:grpSpPr>
          <a:xfrm>
            <a:off x="259643" y="4436533"/>
            <a:ext cx="8669868" cy="2077157"/>
            <a:chOff x="338666" y="2144888"/>
            <a:chExt cx="8669868" cy="1783646"/>
          </a:xfrm>
        </p:grpSpPr>
        <p:graphicFrame>
          <p:nvGraphicFramePr>
            <p:cNvPr id="23" name="Chart 22">
              <a:extLst>
                <a:ext uri="{FF2B5EF4-FFF2-40B4-BE49-F238E27FC236}">
                  <a16:creationId xmlns:a16="http://schemas.microsoft.com/office/drawing/2014/main" id="{AF996A95-161F-9620-E67E-BB014B3CEA98}"/>
                </a:ext>
              </a:extLst>
            </p:cNvPr>
            <p:cNvGraphicFramePr/>
            <p:nvPr>
              <p:extLst>
                <p:ext uri="{D42A27DB-BD31-4B8C-83A1-F6EECF244321}">
                  <p14:modId xmlns:p14="http://schemas.microsoft.com/office/powerpoint/2010/main" val="1541820400"/>
                </p:ext>
              </p:extLst>
            </p:nvPr>
          </p:nvGraphicFramePr>
          <p:xfrm>
            <a:off x="338666" y="2144888"/>
            <a:ext cx="2698045" cy="17836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2A91DAFE-7940-93B3-1003-978743EB1EF9}"/>
                </a:ext>
              </a:extLst>
            </p:cNvPr>
            <p:cNvGraphicFramePr/>
            <p:nvPr/>
          </p:nvGraphicFramePr>
          <p:xfrm>
            <a:off x="3324577" y="2144888"/>
            <a:ext cx="2698045" cy="17836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774867E4-DD36-A3F8-1D91-2431546FAA39}"/>
                </a:ext>
              </a:extLst>
            </p:cNvPr>
            <p:cNvGraphicFramePr/>
            <p:nvPr/>
          </p:nvGraphicFramePr>
          <p:xfrm>
            <a:off x="6310489" y="2144888"/>
            <a:ext cx="2698045" cy="1783646"/>
          </p:xfrm>
          <a:graphic>
            <a:graphicData uri="http://schemas.openxmlformats.org/drawingml/2006/chart">
              <c:chart xmlns:c="http://schemas.openxmlformats.org/drawingml/2006/chart" xmlns:r="http://schemas.openxmlformats.org/officeDocument/2006/relationships" r:id="rId5"/>
            </a:graphicData>
          </a:graphic>
        </p:graphicFrame>
      </p:grpSp>
      <p:sp>
        <p:nvSpPr>
          <p:cNvPr id="2" name="TextBox 1">
            <a:extLst>
              <a:ext uri="{FF2B5EF4-FFF2-40B4-BE49-F238E27FC236}">
                <a16:creationId xmlns:a16="http://schemas.microsoft.com/office/drawing/2014/main" id="{AF5B6B1C-0B18-863F-E0A1-D4C6568E3ECB}"/>
              </a:ext>
            </a:extLst>
          </p:cNvPr>
          <p:cNvSpPr txBox="1"/>
          <p:nvPr/>
        </p:nvSpPr>
        <p:spPr>
          <a:xfrm>
            <a:off x="603954" y="3754254"/>
            <a:ext cx="8325557" cy="646331"/>
          </a:xfrm>
          <a:prstGeom prst="rect">
            <a:avLst/>
          </a:prstGeom>
          <a:noFill/>
        </p:spPr>
        <p:txBody>
          <a:bodyPr wrap="square" rtlCol="0">
            <a:spAutoFit/>
          </a:bodyPr>
          <a:lstStyle/>
          <a:p>
            <a:pPr algn="ctr"/>
            <a:r>
              <a:rPr lang="en-US" b="1" dirty="0"/>
              <a:t>FY2018 through FY2022 ED Visits with Primary Diagnosis of Suicide Ideation, Homicide Ideation and Violent Behavior</a:t>
            </a:r>
          </a:p>
        </p:txBody>
      </p:sp>
    </p:spTree>
    <p:extLst>
      <p:ext uri="{BB962C8B-B14F-4D97-AF65-F5344CB8AC3E}">
        <p14:creationId xmlns:p14="http://schemas.microsoft.com/office/powerpoint/2010/main" val="309603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C07958-C550-3E35-2F36-503E841D6E8B}"/>
              </a:ext>
            </a:extLst>
          </p:cNvPr>
          <p:cNvSpPr/>
          <p:nvPr/>
        </p:nvSpPr>
        <p:spPr>
          <a:xfrm>
            <a:off x="270933" y="195521"/>
            <a:ext cx="6728177" cy="12464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sng" strike="noStrike" kern="1200" cap="none" spc="0" normalizeH="0" baseline="0" noProof="0" dirty="0">
                <a:ln>
                  <a:noFill/>
                </a:ln>
                <a:solidFill>
                  <a:srgbClr val="4472C4"/>
                </a:solidFill>
                <a:effectLst/>
                <a:uLnTx/>
                <a:uFillTx/>
                <a:latin typeface="Calibri Light" panose="020F0302020204030204"/>
                <a:ea typeface="+mn-ea"/>
                <a:cs typeface="+mn-cs"/>
              </a:rPr>
              <a:t>Question</a:t>
            </a:r>
            <a:r>
              <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rPr>
              <a:t>: </a:t>
            </a:r>
            <a:r>
              <a:rPr lang="en-US" sz="1500" b="1" dirty="0">
                <a:solidFill>
                  <a:srgbClr val="4472C4"/>
                </a:solidFill>
                <a:latin typeface="Calibri Light" panose="020F0302020204030204"/>
              </a:rPr>
              <a:t> I am applying for the MA APCD to study access to care focusing on the surge in the use of telehealth. However, part of my study also includes determining to what extent medical care is in part provided by medical residents.  In the MA APCD medical claims, is there a flag field or any way of determining whether the medical care was provided by a medical resident?</a:t>
            </a:r>
            <a:endParaRPr kumimoji="0" lang="en-US" sz="1500" b="1" i="0" u="none" strike="noStrike" kern="1200" cap="none" spc="0" normalizeH="0" baseline="0" noProof="0" dirty="0">
              <a:ln>
                <a:noFill/>
              </a:ln>
              <a:solidFill>
                <a:srgbClr val="4472C4"/>
              </a:solidFill>
              <a:effectLst/>
              <a:uLnTx/>
              <a:uFillTx/>
              <a:latin typeface="Calibri Light" panose="020F0302020204030204"/>
              <a:ea typeface="+mn-ea"/>
              <a:cs typeface="+mn-cs"/>
            </a:endParaRPr>
          </a:p>
        </p:txBody>
      </p:sp>
      <p:sp>
        <p:nvSpPr>
          <p:cNvPr id="9" name="TextBox 8">
            <a:extLst>
              <a:ext uri="{FF2B5EF4-FFF2-40B4-BE49-F238E27FC236}">
                <a16:creationId xmlns:a16="http://schemas.microsoft.com/office/drawing/2014/main" id="{B477A5B5-BC6A-7592-BBA7-A056DB094122}"/>
              </a:ext>
            </a:extLst>
          </p:cNvPr>
          <p:cNvSpPr txBox="1"/>
          <p:nvPr/>
        </p:nvSpPr>
        <p:spPr>
          <a:xfrm>
            <a:off x="161046" y="1543616"/>
            <a:ext cx="8892643" cy="16004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Calibri" panose="020F0502020204030204"/>
                <a:ea typeface="+mn-ea"/>
                <a:cs typeface="+mn-cs"/>
              </a:rPr>
              <a:t>Answer</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Yes, the </a:t>
            </a:r>
            <a:r>
              <a:rPr kumimoji="0" lang="en-US" sz="1400" b="1" i="1" u="none" strike="noStrike" kern="1200" cap="none" spc="0" normalizeH="0" baseline="0" noProof="0" dirty="0">
                <a:ln>
                  <a:noFill/>
                </a:ln>
                <a:solidFill>
                  <a:prstClr val="black"/>
                </a:solidFill>
                <a:effectLst/>
                <a:uLnTx/>
                <a:uFillTx/>
                <a:latin typeface="Calibri" panose="020F0502020204030204"/>
                <a:ea typeface="+mn-ea"/>
                <a:cs typeface="+mn-cs"/>
              </a:rPr>
              <a:t>CPT procedure code modifier ‘GC’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indicates </a:t>
            </a:r>
            <a:r>
              <a:rPr lang="en-US" sz="1400" i="1" dirty="0">
                <a:solidFill>
                  <a:prstClr val="black"/>
                </a:solidFill>
                <a:latin typeface="Calibri" panose="020F0502020204030204"/>
              </a:rPr>
              <a:t>whether </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the service(s) billed for </a:t>
            </a:r>
            <a:r>
              <a:rPr lang="en-US" sz="1400" i="1" dirty="0">
                <a:solidFill>
                  <a:prstClr val="black"/>
                </a:solidFill>
                <a:latin typeface="Calibri" panose="020F0502020204030204"/>
              </a:rPr>
              <a:t>were performed in part by a medical resident under the direction of a teaching physician. The MA APCD contains four(4) procedure code modifier fields. The MA APCD also contains a taxonomy code for the service provider specialty field. When ranking medical claims with a ‘GC’ modifier by the teaching physician’s taxonomy, the top-ranking specialties were internal medicine and diagnostic radiology (see Table 1 below). Following the onset of the CY2020 pandemic, there was an increase in medical claim lines with ‘GC’ code modifiers. From CY2020 to CY2021, there was an 18% increase in the highest version paid amount for such claims (see Figure 1 below) and a 16% increase in the charge amount (see Figure 2 below). </a:t>
            </a:r>
            <a:endPar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AB914D66-2D59-A6C5-18FE-936D3DA5F50F}"/>
              </a:ext>
            </a:extLst>
          </p:cNvPr>
          <p:cNvGrpSpPr/>
          <p:nvPr/>
        </p:nvGrpSpPr>
        <p:grpSpPr>
          <a:xfrm>
            <a:off x="7247468" y="114431"/>
            <a:ext cx="1526380" cy="1327585"/>
            <a:chOff x="7136599" y="238609"/>
            <a:chExt cx="1657446" cy="1549247"/>
          </a:xfrm>
        </p:grpSpPr>
        <p:pic>
          <p:nvPicPr>
            <p:cNvPr id="1026" name="Picture 2" descr="Medical School Vector Logo Design Medical Student Icon Vector Stock Vector  by ©irfankhanalvi 366178314">
              <a:extLst>
                <a:ext uri="{FF2B5EF4-FFF2-40B4-BE49-F238E27FC236}">
                  <a16:creationId xmlns:a16="http://schemas.microsoft.com/office/drawing/2014/main" id="{EBAAF89C-6974-332E-90B0-880FE58A06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17" r="4889" b="17283"/>
            <a:stretch/>
          </p:blipFill>
          <p:spPr bwMode="auto">
            <a:xfrm>
              <a:off x="7136599" y="238609"/>
              <a:ext cx="1657446" cy="15492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C7EE411-30EB-1787-B3AD-D2347CF703FE}"/>
                </a:ext>
              </a:extLst>
            </p:cNvPr>
            <p:cNvSpPr txBox="1"/>
            <p:nvPr/>
          </p:nvSpPr>
          <p:spPr>
            <a:xfrm>
              <a:off x="7136599" y="242814"/>
              <a:ext cx="1629976" cy="323249"/>
            </a:xfrm>
            <a:prstGeom prst="rect">
              <a:avLst/>
            </a:prstGeom>
            <a:noFill/>
          </p:spPr>
          <p:txBody>
            <a:bodyPr wrap="none" rtlCol="0">
              <a:spAutoFit/>
            </a:bodyPr>
            <a:lstStyle/>
            <a:p>
              <a:r>
                <a:rPr lang="en-US" sz="1200" b="1" dirty="0">
                  <a:solidFill>
                    <a:srgbClr val="002060"/>
                  </a:solidFill>
                </a:rPr>
                <a:t>Medical Residents</a:t>
              </a:r>
            </a:p>
          </p:txBody>
        </p:sp>
      </p:grpSp>
      <p:graphicFrame>
        <p:nvGraphicFramePr>
          <p:cNvPr id="23" name="Table 22">
            <a:extLst>
              <a:ext uri="{FF2B5EF4-FFF2-40B4-BE49-F238E27FC236}">
                <a16:creationId xmlns:a16="http://schemas.microsoft.com/office/drawing/2014/main" id="{150931CE-F570-84E4-A1DC-7C8F1CB4BDE5}"/>
              </a:ext>
            </a:extLst>
          </p:cNvPr>
          <p:cNvGraphicFramePr>
            <a:graphicFrameLocks noGrp="1"/>
          </p:cNvGraphicFramePr>
          <p:nvPr>
            <p:extLst>
              <p:ext uri="{D42A27DB-BD31-4B8C-83A1-F6EECF244321}">
                <p14:modId xmlns:p14="http://schemas.microsoft.com/office/powerpoint/2010/main" val="2357005542"/>
              </p:ext>
            </p:extLst>
          </p:nvPr>
        </p:nvGraphicFramePr>
        <p:xfrm>
          <a:off x="361244" y="3796876"/>
          <a:ext cx="3755768" cy="2430780"/>
        </p:xfrm>
        <a:graphic>
          <a:graphicData uri="http://schemas.openxmlformats.org/drawingml/2006/table">
            <a:tbl>
              <a:tblPr/>
              <a:tblGrid>
                <a:gridCol w="668566">
                  <a:extLst>
                    <a:ext uri="{9D8B030D-6E8A-4147-A177-3AD203B41FA5}">
                      <a16:colId xmlns:a16="http://schemas.microsoft.com/office/drawing/2014/main" val="3520453619"/>
                    </a:ext>
                  </a:extLst>
                </a:gridCol>
                <a:gridCol w="3087202">
                  <a:extLst>
                    <a:ext uri="{9D8B030D-6E8A-4147-A177-3AD203B41FA5}">
                      <a16:colId xmlns:a16="http://schemas.microsoft.com/office/drawing/2014/main" val="1698429426"/>
                    </a:ext>
                  </a:extLst>
                </a:gridCol>
              </a:tblGrid>
              <a:tr h="182880">
                <a:tc>
                  <a:txBody>
                    <a:bodyPr/>
                    <a:lstStyle/>
                    <a:p>
                      <a:pPr algn="ctr" fontAlgn="b"/>
                      <a:r>
                        <a:rPr lang="en-US" sz="1400" b="1" i="0" u="none" strike="noStrike" kern="1200" cap="none" spc="50" baseline="0" dirty="0">
                          <a:solidFill>
                            <a:schemeClr val="tx1"/>
                          </a:solidFill>
                          <a:latin typeface="Calibri Light" panose="020F0302020204030204" pitchFamily="34" charset="0"/>
                          <a:ea typeface="+mn-ea"/>
                          <a:cs typeface="Calibri Light" panose="020F0302020204030204" pitchFamily="34" charset="0"/>
                        </a:rPr>
                        <a:t>Rank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400" b="1" i="0" u="none" strike="noStrike" kern="1200" cap="none" spc="50" baseline="0" dirty="0">
                          <a:solidFill>
                            <a:schemeClr val="tx1"/>
                          </a:solidFill>
                          <a:latin typeface="Calibri Light" panose="020F0302020204030204" pitchFamily="34" charset="0"/>
                          <a:ea typeface="+mn-ea"/>
                          <a:cs typeface="Calibri Light" panose="020F0302020204030204" pitchFamily="34" charset="0"/>
                        </a:rPr>
                        <a:t>Service Provider Specialty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768102333"/>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Internal Medicine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4088973"/>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Diagnostic Radiology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6738152"/>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Single Specialty Group</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952978"/>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Anesthesiology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388205"/>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Emergency Medicine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5380952"/>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General Practice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863237"/>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Cardiovascular Disease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5272379"/>
                  </a:ext>
                </a:extLst>
              </a:tr>
              <a:tr h="18288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Surgery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8337811"/>
                  </a:ext>
                </a:extLst>
              </a:tr>
              <a:tr h="20941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Family Medicine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564261"/>
                  </a:ext>
                </a:extLst>
              </a:tr>
              <a:tr h="0">
                <a:tc>
                  <a:txBody>
                    <a:bodyPr/>
                    <a:lstStyle/>
                    <a:p>
                      <a:pPr algn="ctr"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kern="1200" cap="none" spc="50" baseline="0" dirty="0">
                          <a:solidFill>
                            <a:prstClr val="black">
                              <a:lumMod val="65000"/>
                              <a:lumOff val="35000"/>
                            </a:prstClr>
                          </a:solidFill>
                          <a:latin typeface="Calibri Light" panose="020F0302020204030204" pitchFamily="34" charset="0"/>
                          <a:ea typeface="+mn-ea"/>
                          <a:cs typeface="Calibri Light" panose="020F0302020204030204" pitchFamily="34" charset="0"/>
                        </a:rPr>
                        <a:t> Dermatology Physician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733367"/>
                  </a:ext>
                </a:extLst>
              </a:tr>
            </a:tbl>
          </a:graphicData>
        </a:graphic>
      </p:graphicFrame>
      <p:sp>
        <p:nvSpPr>
          <p:cNvPr id="24" name="TextBox 23">
            <a:extLst>
              <a:ext uri="{FF2B5EF4-FFF2-40B4-BE49-F238E27FC236}">
                <a16:creationId xmlns:a16="http://schemas.microsoft.com/office/drawing/2014/main" id="{30356286-DC65-63D4-4EEB-39466137FE61}"/>
              </a:ext>
            </a:extLst>
          </p:cNvPr>
          <p:cNvSpPr txBox="1"/>
          <p:nvPr/>
        </p:nvSpPr>
        <p:spPr>
          <a:xfrm>
            <a:off x="-240995" y="3335211"/>
            <a:ext cx="4895019" cy="461665"/>
          </a:xfrm>
          <a:prstGeom prst="rect">
            <a:avLst/>
          </a:prstGeom>
          <a:noFill/>
        </p:spPr>
        <p:txBody>
          <a:bodyPr wrap="square" rtlCol="0">
            <a:spAutoFit/>
          </a:bodyPr>
          <a:lstStyle/>
          <a:p>
            <a:pPr algn="ctr"/>
            <a:r>
              <a:rPr lang="en-US" sz="1200" b="1" dirty="0"/>
              <a:t>Table 1. Top Ten Physician Specialties Overseeing </a:t>
            </a:r>
          </a:p>
          <a:p>
            <a:pPr algn="ctr"/>
            <a:r>
              <a:rPr lang="en-US" sz="1200" b="1" dirty="0"/>
              <a:t>Services Provided by Medical Residents</a:t>
            </a:r>
          </a:p>
        </p:txBody>
      </p:sp>
      <p:graphicFrame>
        <p:nvGraphicFramePr>
          <p:cNvPr id="7" name="Chart 6">
            <a:extLst>
              <a:ext uri="{FF2B5EF4-FFF2-40B4-BE49-F238E27FC236}">
                <a16:creationId xmlns:a16="http://schemas.microsoft.com/office/drawing/2014/main" id="{8EDCCB0D-5126-D547-CC54-DCE96321113D}"/>
              </a:ext>
            </a:extLst>
          </p:cNvPr>
          <p:cNvGraphicFramePr/>
          <p:nvPr>
            <p:extLst>
              <p:ext uri="{D42A27DB-BD31-4B8C-83A1-F6EECF244321}">
                <p14:modId xmlns:p14="http://schemas.microsoft.com/office/powerpoint/2010/main" val="2208954566"/>
              </p:ext>
            </p:extLst>
          </p:nvPr>
        </p:nvGraphicFramePr>
        <p:xfrm>
          <a:off x="4560711" y="5422477"/>
          <a:ext cx="4492978" cy="11772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25B511CF-2744-3D65-7778-8BF30AB32BCD}"/>
              </a:ext>
            </a:extLst>
          </p:cNvPr>
          <p:cNvGraphicFramePr/>
          <p:nvPr>
            <p:extLst>
              <p:ext uri="{D42A27DB-BD31-4B8C-83A1-F6EECF244321}">
                <p14:modId xmlns:p14="http://schemas.microsoft.com/office/powerpoint/2010/main" val="1291220224"/>
              </p:ext>
            </p:extLst>
          </p:nvPr>
        </p:nvGraphicFramePr>
        <p:xfrm>
          <a:off x="4560711" y="3796876"/>
          <a:ext cx="4492978" cy="1177288"/>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3A49868C-DCED-42BB-EE6B-DFD42370EF94}"/>
              </a:ext>
            </a:extLst>
          </p:cNvPr>
          <p:cNvSpPr txBox="1"/>
          <p:nvPr/>
        </p:nvSpPr>
        <p:spPr>
          <a:xfrm>
            <a:off x="4853683" y="3309991"/>
            <a:ext cx="3984639" cy="461665"/>
          </a:xfrm>
          <a:prstGeom prst="rect">
            <a:avLst/>
          </a:prstGeom>
          <a:noFill/>
        </p:spPr>
        <p:txBody>
          <a:bodyPr wrap="square">
            <a:spAutoFit/>
          </a:bodyPr>
          <a:lstStyle/>
          <a:p>
            <a:pPr algn="ctr"/>
            <a:r>
              <a:rPr lang="en-US" sz="1200" b="1" dirty="0"/>
              <a:t>Figure 1. Highest Version Paid Amount for Medical Claim Lines with Services by Medical Residents</a:t>
            </a:r>
          </a:p>
        </p:txBody>
      </p:sp>
      <p:sp>
        <p:nvSpPr>
          <p:cNvPr id="16" name="TextBox 15">
            <a:extLst>
              <a:ext uri="{FF2B5EF4-FFF2-40B4-BE49-F238E27FC236}">
                <a16:creationId xmlns:a16="http://schemas.microsoft.com/office/drawing/2014/main" id="{CDAA07A4-A6E8-4965-FD82-E093FFA1B3A2}"/>
              </a:ext>
            </a:extLst>
          </p:cNvPr>
          <p:cNvSpPr txBox="1"/>
          <p:nvPr/>
        </p:nvSpPr>
        <p:spPr>
          <a:xfrm>
            <a:off x="4898837" y="4974164"/>
            <a:ext cx="3984639" cy="461665"/>
          </a:xfrm>
          <a:prstGeom prst="rect">
            <a:avLst/>
          </a:prstGeom>
          <a:noFill/>
        </p:spPr>
        <p:txBody>
          <a:bodyPr wrap="square">
            <a:spAutoFit/>
          </a:bodyPr>
          <a:lstStyle/>
          <a:p>
            <a:pPr algn="ctr"/>
            <a:r>
              <a:rPr lang="en-US" sz="1200" b="1" dirty="0"/>
              <a:t>Figure 2. Charge Amount for Medical Claim Lines with Services by Medical Residents</a:t>
            </a:r>
          </a:p>
        </p:txBody>
      </p:sp>
    </p:spTree>
    <p:extLst>
      <p:ext uri="{BB962C8B-B14F-4D97-AF65-F5344CB8AC3E}">
        <p14:creationId xmlns:p14="http://schemas.microsoft.com/office/powerpoint/2010/main" val="4283686829"/>
      </p:ext>
    </p:extLst>
  </p:cSld>
  <p:clrMapOvr>
    <a:masterClrMapping/>
  </p:clrMapOvr>
</p:sld>
</file>

<file path=ppt/theme/theme1.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8444</TotalTime>
  <Words>2624</Words>
  <Application>Microsoft Office PowerPoint</Application>
  <PresentationFormat>On-screen Show (4:3)</PresentationFormat>
  <Paragraphs>412</Paragraphs>
  <Slides>15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Narrow</vt:lpstr>
      <vt:lpstr>Calibri</vt:lpstr>
      <vt:lpstr>Calibri Light</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When is the next User Group meeting? </vt:lpstr>
      <vt:lpstr>Resultant Research Using CHIA Data</vt:lpstr>
      <vt:lpstr>PowerPoint Presentation</vt:lpstr>
    </vt:vector>
  </TitlesOfParts>
  <Company>CHIA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DiGioia</dc:creator>
  <cp:lastModifiedBy>Donald Kirkwood</cp:lastModifiedBy>
  <cp:revision>254</cp:revision>
  <cp:lastPrinted>2023-07-25T18:01:40Z</cp:lastPrinted>
  <dcterms:created xsi:type="dcterms:W3CDTF">2018-01-09T20:21:29Z</dcterms:created>
  <dcterms:modified xsi:type="dcterms:W3CDTF">2023-12-05T16:38:47Z</dcterms:modified>
</cp:coreProperties>
</file>