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08" r:id="rId3"/>
  </p:sldMasterIdLst>
  <p:notesMasterIdLst>
    <p:notesMasterId r:id="rId36"/>
  </p:notesMasterIdLst>
  <p:handoutMasterIdLst>
    <p:handoutMasterId r:id="rId37"/>
  </p:handoutMasterIdLst>
  <p:sldIdLst>
    <p:sldId id="259" r:id="rId4"/>
    <p:sldId id="274" r:id="rId5"/>
    <p:sldId id="320" r:id="rId6"/>
    <p:sldId id="321" r:id="rId7"/>
    <p:sldId id="324" r:id="rId8"/>
    <p:sldId id="325" r:id="rId9"/>
    <p:sldId id="327" r:id="rId10"/>
    <p:sldId id="318"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33" r:id="rId28"/>
    <p:sldId id="329" r:id="rId29"/>
    <p:sldId id="330" r:id="rId30"/>
    <p:sldId id="331" r:id="rId31"/>
    <p:sldId id="332" r:id="rId32"/>
    <p:sldId id="306" r:id="rId33"/>
    <p:sldId id="328" r:id="rId34"/>
    <p:sldId id="319"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8523"/>
    <p:restoredTop sz="94731"/>
  </p:normalViewPr>
  <p:slideViewPr>
    <p:cSldViewPr snapToGrid="0" snapToObjects="1" showGuides="1">
      <p:cViewPr varScale="1">
        <p:scale>
          <a:sx n="53" d="100"/>
          <a:sy n="53" d="100"/>
        </p:scale>
        <p:origin x="-1616"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Not Hispanic</c:v>
                </c:pt>
              </c:strCache>
            </c:strRef>
          </c:tx>
          <c:invertIfNegative val="0"/>
          <c:dLbls>
            <c:numFmt formatCode="0%" sourceLinked="0"/>
            <c:txPr>
              <a:bodyPr/>
              <a:lstStyle/>
              <a:p>
                <a:pPr>
                  <a:defRPr sz="800" baseline="0"/>
                </a:pPr>
                <a:endParaRPr lang="en-US"/>
              </a:p>
            </c:txPr>
            <c:showLegendKey val="0"/>
            <c:showVal val="1"/>
            <c:showCatName val="0"/>
            <c:showSerName val="0"/>
            <c:showPercent val="0"/>
            <c:showBubbleSize val="0"/>
            <c:showLeaderLines val="0"/>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0.0%</c:formatCode>
                <c:ptCount val="8"/>
                <c:pt idx="0">
                  <c:v>0.90400000000000003</c:v>
                </c:pt>
                <c:pt idx="1">
                  <c:v>0.90100000000000002</c:v>
                </c:pt>
                <c:pt idx="2">
                  <c:v>0.89900000000000002</c:v>
                </c:pt>
                <c:pt idx="3">
                  <c:v>0.89500000000000002</c:v>
                </c:pt>
                <c:pt idx="4">
                  <c:v>0.89200000000000002</c:v>
                </c:pt>
                <c:pt idx="5">
                  <c:v>0.88800000000000001</c:v>
                </c:pt>
                <c:pt idx="6">
                  <c:v>0.88600000000000001</c:v>
                </c:pt>
                <c:pt idx="7">
                  <c:v>0.88200000000000001</c:v>
                </c:pt>
              </c:numCache>
            </c:numRef>
          </c:val>
        </c:ser>
        <c:ser>
          <c:idx val="1"/>
          <c:order val="1"/>
          <c:tx>
            <c:strRef>
              <c:f>Sheet1!$C$1</c:f>
              <c:strCache>
                <c:ptCount val="1"/>
                <c:pt idx="0">
                  <c:v>Hispanic</c:v>
                </c:pt>
              </c:strCache>
            </c:strRef>
          </c:tx>
          <c:invertIfNegative val="0"/>
          <c:dLbls>
            <c:numFmt formatCode="0%" sourceLinked="0"/>
            <c:txPr>
              <a:bodyPr/>
              <a:lstStyle/>
              <a:p>
                <a:pPr>
                  <a:defRPr sz="800" baseline="0"/>
                </a:pPr>
                <a:endParaRPr lang="en-US"/>
              </a:p>
            </c:txPr>
            <c:showLegendKey val="0"/>
            <c:showVal val="1"/>
            <c:showCatName val="0"/>
            <c:showSerName val="0"/>
            <c:showPercent val="0"/>
            <c:showBubbleSize val="0"/>
            <c:showLeaderLines val="0"/>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0.0%</c:formatCode>
                <c:ptCount val="8"/>
                <c:pt idx="0">
                  <c:v>9.6000000000000002E-2</c:v>
                </c:pt>
                <c:pt idx="1">
                  <c:v>9.9000000000000005E-2</c:v>
                </c:pt>
                <c:pt idx="2">
                  <c:v>0.10100000000000001</c:v>
                </c:pt>
                <c:pt idx="3">
                  <c:v>0.105</c:v>
                </c:pt>
                <c:pt idx="4">
                  <c:v>0.108</c:v>
                </c:pt>
                <c:pt idx="5">
                  <c:v>0.112</c:v>
                </c:pt>
                <c:pt idx="6">
                  <c:v>0.114</c:v>
                </c:pt>
                <c:pt idx="7">
                  <c:v>0.11799999999999999</c:v>
                </c:pt>
              </c:numCache>
            </c:numRef>
          </c:val>
        </c:ser>
        <c:dLbls>
          <c:showLegendKey val="0"/>
          <c:showVal val="1"/>
          <c:showCatName val="0"/>
          <c:showSerName val="0"/>
          <c:showPercent val="0"/>
          <c:showBubbleSize val="0"/>
        </c:dLbls>
        <c:gapWidth val="150"/>
        <c:overlap val="-25"/>
        <c:axId val="37681408"/>
        <c:axId val="37949440"/>
      </c:barChart>
      <c:catAx>
        <c:axId val="37681408"/>
        <c:scaling>
          <c:orientation val="minMax"/>
        </c:scaling>
        <c:delete val="0"/>
        <c:axPos val="l"/>
        <c:numFmt formatCode="General" sourceLinked="1"/>
        <c:majorTickMark val="none"/>
        <c:minorTickMark val="none"/>
        <c:tickLblPos val="nextTo"/>
        <c:txPr>
          <a:bodyPr/>
          <a:lstStyle/>
          <a:p>
            <a:pPr>
              <a:defRPr sz="800" baseline="0"/>
            </a:pPr>
            <a:endParaRPr lang="en-US"/>
          </a:p>
        </c:txPr>
        <c:crossAx val="37949440"/>
        <c:crosses val="autoZero"/>
        <c:auto val="1"/>
        <c:lblAlgn val="ctr"/>
        <c:lblOffset val="100"/>
        <c:noMultiLvlLbl val="0"/>
      </c:catAx>
      <c:valAx>
        <c:axId val="37949440"/>
        <c:scaling>
          <c:orientation val="minMax"/>
          <c:max val="1"/>
          <c:min val="0"/>
        </c:scaling>
        <c:delete val="1"/>
        <c:axPos val="b"/>
        <c:numFmt formatCode="0.0%" sourceLinked="1"/>
        <c:majorTickMark val="none"/>
        <c:minorTickMark val="none"/>
        <c:tickLblPos val="nextTo"/>
        <c:crossAx val="37681408"/>
        <c:crosses val="autoZero"/>
        <c:crossBetween val="between"/>
        <c:majorUnit val="0.1"/>
      </c:valAx>
    </c:plotArea>
    <c:legend>
      <c:legendPos val="t"/>
      <c:layout>
        <c:manualLayout>
          <c:xMode val="edge"/>
          <c:yMode val="edge"/>
          <c:x val="0.17795275590551182"/>
          <c:y val="8.6956521739130432E-2"/>
          <c:w val="0.63429018063918474"/>
          <c:h val="0.13103560424512153"/>
        </c:manualLayout>
      </c:layout>
      <c:overlay val="0"/>
      <c:txPr>
        <a:bodyPr/>
        <a:lstStyle/>
        <a:p>
          <a:pPr>
            <a:defRPr sz="1000" baseline="0"/>
          </a:pPr>
          <a:endParaRPr lang="en-US"/>
        </a:p>
      </c:txPr>
    </c:legend>
    <c:plotVisOnly val="1"/>
    <c:dispBlanksAs val="gap"/>
    <c:showDLblsOverMax val="0"/>
  </c:chart>
  <c:spPr>
    <a:ln w="19050">
      <a:solidFill>
        <a:schemeClr val="accent1"/>
      </a:solidFill>
    </a:ln>
    <a:effectLst>
      <a:glow rad="76200">
        <a:schemeClr val="accent1">
          <a:alpha val="40000"/>
        </a:schemeClr>
      </a:glow>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Not Hispanic</c:v>
                </c:pt>
              </c:strCache>
            </c:strRef>
          </c:tx>
          <c:invertIfNegative val="0"/>
          <c:dLbls>
            <c:numFmt formatCode="0%" sourceLinked="0"/>
            <c:txPr>
              <a:bodyPr/>
              <a:lstStyle/>
              <a:p>
                <a:pPr>
                  <a:defRPr sz="800" baseline="0"/>
                </a:pPr>
                <a:endParaRPr lang="en-US"/>
              </a:p>
            </c:txPr>
            <c:showLegendKey val="0"/>
            <c:showVal val="1"/>
            <c:showCatName val="0"/>
            <c:showSerName val="0"/>
            <c:showPercent val="0"/>
            <c:showBubbleSize val="0"/>
            <c:showLeaderLines val="0"/>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0.0%</c:formatCode>
                <c:ptCount val="8"/>
                <c:pt idx="0">
                  <c:v>0.86052899999999999</c:v>
                </c:pt>
                <c:pt idx="1">
                  <c:v>0.857742</c:v>
                </c:pt>
                <c:pt idx="2">
                  <c:v>0.85270100000000004</c:v>
                </c:pt>
                <c:pt idx="3">
                  <c:v>0.84938599999999997</c:v>
                </c:pt>
                <c:pt idx="4">
                  <c:v>0.84757899999999997</c:v>
                </c:pt>
                <c:pt idx="5">
                  <c:v>0.83821699999999999</c:v>
                </c:pt>
                <c:pt idx="6">
                  <c:v>0.83390500000000001</c:v>
                </c:pt>
                <c:pt idx="7">
                  <c:v>0.83721900000000005</c:v>
                </c:pt>
              </c:numCache>
            </c:numRef>
          </c:val>
        </c:ser>
        <c:ser>
          <c:idx val="1"/>
          <c:order val="1"/>
          <c:tx>
            <c:strRef>
              <c:f>Sheet1!$C$1</c:f>
              <c:strCache>
                <c:ptCount val="1"/>
                <c:pt idx="0">
                  <c:v>Hispanic</c:v>
                </c:pt>
              </c:strCache>
            </c:strRef>
          </c:tx>
          <c:invertIfNegative val="0"/>
          <c:dLbls>
            <c:numFmt formatCode="0%" sourceLinked="0"/>
            <c:txPr>
              <a:bodyPr/>
              <a:lstStyle/>
              <a:p>
                <a:pPr>
                  <a:defRPr sz="800" baseline="0"/>
                </a:pPr>
                <a:endParaRPr lang="en-US"/>
              </a:p>
            </c:txPr>
            <c:showLegendKey val="0"/>
            <c:showVal val="1"/>
            <c:showCatName val="0"/>
            <c:showSerName val="0"/>
            <c:showPercent val="0"/>
            <c:showBubbleSize val="0"/>
            <c:showLeaderLines val="0"/>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0.0%</c:formatCode>
                <c:ptCount val="8"/>
                <c:pt idx="0">
                  <c:v>0.13947100000000001</c:v>
                </c:pt>
                <c:pt idx="1">
                  <c:v>0.142258</c:v>
                </c:pt>
                <c:pt idx="2">
                  <c:v>0.14729900000000001</c:v>
                </c:pt>
                <c:pt idx="3">
                  <c:v>0.150614</c:v>
                </c:pt>
                <c:pt idx="4">
                  <c:v>0.152421</c:v>
                </c:pt>
                <c:pt idx="5">
                  <c:v>0.16178300000000001</c:v>
                </c:pt>
                <c:pt idx="6">
                  <c:v>0.16609499999999999</c:v>
                </c:pt>
                <c:pt idx="7">
                  <c:v>0.16278100000000001</c:v>
                </c:pt>
              </c:numCache>
            </c:numRef>
          </c:val>
        </c:ser>
        <c:dLbls>
          <c:showLegendKey val="0"/>
          <c:showVal val="1"/>
          <c:showCatName val="0"/>
          <c:showSerName val="0"/>
          <c:showPercent val="0"/>
          <c:showBubbleSize val="0"/>
        </c:dLbls>
        <c:gapWidth val="150"/>
        <c:overlap val="-25"/>
        <c:axId val="37979264"/>
        <c:axId val="37980800"/>
      </c:barChart>
      <c:catAx>
        <c:axId val="37979264"/>
        <c:scaling>
          <c:orientation val="minMax"/>
        </c:scaling>
        <c:delete val="0"/>
        <c:axPos val="l"/>
        <c:numFmt formatCode="General" sourceLinked="1"/>
        <c:majorTickMark val="none"/>
        <c:minorTickMark val="none"/>
        <c:tickLblPos val="nextTo"/>
        <c:txPr>
          <a:bodyPr/>
          <a:lstStyle/>
          <a:p>
            <a:pPr>
              <a:defRPr sz="800" baseline="0"/>
            </a:pPr>
            <a:endParaRPr lang="en-US"/>
          </a:p>
        </c:txPr>
        <c:crossAx val="37980800"/>
        <c:crosses val="autoZero"/>
        <c:auto val="1"/>
        <c:lblAlgn val="ctr"/>
        <c:lblOffset val="100"/>
        <c:noMultiLvlLbl val="0"/>
      </c:catAx>
      <c:valAx>
        <c:axId val="37980800"/>
        <c:scaling>
          <c:orientation val="minMax"/>
          <c:max val="1"/>
          <c:min val="0"/>
        </c:scaling>
        <c:delete val="1"/>
        <c:axPos val="b"/>
        <c:numFmt formatCode="0.0%" sourceLinked="1"/>
        <c:majorTickMark val="none"/>
        <c:minorTickMark val="none"/>
        <c:tickLblPos val="nextTo"/>
        <c:crossAx val="37979264"/>
        <c:crosses val="autoZero"/>
        <c:crossBetween val="between"/>
        <c:majorUnit val="0.1"/>
      </c:valAx>
    </c:plotArea>
    <c:legend>
      <c:legendPos val="t"/>
      <c:layout>
        <c:manualLayout>
          <c:xMode val="edge"/>
          <c:yMode val="edge"/>
          <c:x val="0.17795275590551182"/>
          <c:y val="8.6956521739130432E-2"/>
          <c:w val="0.63429018063918474"/>
          <c:h val="0.13103560424512153"/>
        </c:manualLayout>
      </c:layout>
      <c:overlay val="0"/>
      <c:txPr>
        <a:bodyPr/>
        <a:lstStyle/>
        <a:p>
          <a:pPr>
            <a:defRPr sz="1000" baseline="0"/>
          </a:pPr>
          <a:endParaRPr lang="en-US"/>
        </a:p>
      </c:txPr>
    </c:legend>
    <c:plotVisOnly val="1"/>
    <c:dispBlanksAs val="gap"/>
    <c:showDLblsOverMax val="0"/>
  </c:chart>
  <c:spPr>
    <a:ln w="19050">
      <a:solidFill>
        <a:schemeClr val="accent1"/>
      </a:solidFill>
    </a:ln>
    <a:effectLst>
      <a:glow rad="76200">
        <a:schemeClr val="accent1">
          <a:alpha val="40000"/>
        </a:schemeClr>
      </a:glow>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Not Hispanic</c:v>
                </c:pt>
              </c:strCache>
            </c:strRef>
          </c:tx>
          <c:invertIfNegative val="0"/>
          <c:dLbls>
            <c:numFmt formatCode="0%" sourceLinked="0"/>
            <c:txPr>
              <a:bodyPr/>
              <a:lstStyle/>
              <a:p>
                <a:pPr>
                  <a:defRPr sz="800" baseline="0"/>
                </a:pPr>
                <a:endParaRPr lang="en-US"/>
              </a:p>
            </c:txPr>
            <c:showLegendKey val="0"/>
            <c:showVal val="1"/>
            <c:showCatName val="0"/>
            <c:showSerName val="0"/>
            <c:showPercent val="0"/>
            <c:showBubbleSize val="0"/>
            <c:showLeaderLines val="0"/>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0.0%</c:formatCode>
                <c:ptCount val="8"/>
                <c:pt idx="0">
                  <c:v>0.92400300000000002</c:v>
                </c:pt>
                <c:pt idx="1">
                  <c:v>0.92074800000000001</c:v>
                </c:pt>
                <c:pt idx="2">
                  <c:v>0.91971599999999998</c:v>
                </c:pt>
                <c:pt idx="3">
                  <c:v>0.92128100000000002</c:v>
                </c:pt>
                <c:pt idx="4">
                  <c:v>0.92184200000000005</c:v>
                </c:pt>
                <c:pt idx="5">
                  <c:v>0.92095700000000003</c:v>
                </c:pt>
                <c:pt idx="6">
                  <c:v>0.92176422999999996</c:v>
                </c:pt>
                <c:pt idx="7">
                  <c:v>0.92189100000000002</c:v>
                </c:pt>
              </c:numCache>
            </c:numRef>
          </c:val>
        </c:ser>
        <c:ser>
          <c:idx val="1"/>
          <c:order val="1"/>
          <c:tx>
            <c:strRef>
              <c:f>Sheet1!$C$1</c:f>
              <c:strCache>
                <c:ptCount val="1"/>
                <c:pt idx="0">
                  <c:v>Hispanic</c:v>
                </c:pt>
              </c:strCache>
            </c:strRef>
          </c:tx>
          <c:invertIfNegative val="0"/>
          <c:dLbls>
            <c:numFmt formatCode="0%" sourceLinked="0"/>
            <c:txPr>
              <a:bodyPr/>
              <a:lstStyle/>
              <a:p>
                <a:pPr>
                  <a:defRPr sz="800" baseline="0"/>
                </a:pPr>
                <a:endParaRPr lang="en-US"/>
              </a:p>
            </c:txPr>
            <c:showLegendKey val="0"/>
            <c:showVal val="1"/>
            <c:showCatName val="0"/>
            <c:showSerName val="0"/>
            <c:showPercent val="0"/>
            <c:showBubbleSize val="0"/>
            <c:showLeaderLines val="0"/>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0.0%</c:formatCode>
                <c:ptCount val="8"/>
                <c:pt idx="0">
                  <c:v>7.5996999999999995E-2</c:v>
                </c:pt>
                <c:pt idx="1">
                  <c:v>7.9252000000000003E-2</c:v>
                </c:pt>
                <c:pt idx="2">
                  <c:v>8.0283999999999994E-2</c:v>
                </c:pt>
                <c:pt idx="3">
                  <c:v>7.8718999999999997E-2</c:v>
                </c:pt>
                <c:pt idx="4">
                  <c:v>7.8158000000000005E-2</c:v>
                </c:pt>
                <c:pt idx="5">
                  <c:v>7.8222E-2</c:v>
                </c:pt>
                <c:pt idx="6">
                  <c:v>7.6542460000000007E-2</c:v>
                </c:pt>
                <c:pt idx="7">
                  <c:v>7.7881000000000006E-2</c:v>
                </c:pt>
              </c:numCache>
            </c:numRef>
          </c:val>
        </c:ser>
        <c:dLbls>
          <c:showLegendKey val="0"/>
          <c:showVal val="1"/>
          <c:showCatName val="0"/>
          <c:showSerName val="0"/>
          <c:showPercent val="0"/>
          <c:showBubbleSize val="0"/>
        </c:dLbls>
        <c:gapWidth val="150"/>
        <c:overlap val="-25"/>
        <c:axId val="38047744"/>
        <c:axId val="38049280"/>
      </c:barChart>
      <c:catAx>
        <c:axId val="38047744"/>
        <c:scaling>
          <c:orientation val="minMax"/>
        </c:scaling>
        <c:delete val="0"/>
        <c:axPos val="l"/>
        <c:numFmt formatCode="General" sourceLinked="1"/>
        <c:majorTickMark val="none"/>
        <c:minorTickMark val="none"/>
        <c:tickLblPos val="nextTo"/>
        <c:txPr>
          <a:bodyPr/>
          <a:lstStyle/>
          <a:p>
            <a:pPr>
              <a:defRPr sz="800" baseline="0"/>
            </a:pPr>
            <a:endParaRPr lang="en-US"/>
          </a:p>
        </c:txPr>
        <c:crossAx val="38049280"/>
        <c:crosses val="autoZero"/>
        <c:auto val="1"/>
        <c:lblAlgn val="ctr"/>
        <c:lblOffset val="100"/>
        <c:noMultiLvlLbl val="0"/>
      </c:catAx>
      <c:valAx>
        <c:axId val="38049280"/>
        <c:scaling>
          <c:orientation val="minMax"/>
          <c:max val="1"/>
          <c:min val="0"/>
        </c:scaling>
        <c:delete val="1"/>
        <c:axPos val="b"/>
        <c:numFmt formatCode="0.0%" sourceLinked="1"/>
        <c:majorTickMark val="none"/>
        <c:minorTickMark val="none"/>
        <c:tickLblPos val="nextTo"/>
        <c:crossAx val="38047744"/>
        <c:crosses val="autoZero"/>
        <c:crossBetween val="between"/>
        <c:majorUnit val="0.1"/>
      </c:valAx>
    </c:plotArea>
    <c:legend>
      <c:legendPos val="t"/>
      <c:layout>
        <c:manualLayout>
          <c:xMode val="edge"/>
          <c:yMode val="edge"/>
          <c:x val="0.17795275590551182"/>
          <c:y val="8.6956521739130432E-2"/>
          <c:w val="0.63429018063918474"/>
          <c:h val="0.13103560424512153"/>
        </c:manualLayout>
      </c:layout>
      <c:overlay val="0"/>
      <c:txPr>
        <a:bodyPr/>
        <a:lstStyle/>
        <a:p>
          <a:pPr>
            <a:defRPr sz="1000" baseline="0"/>
          </a:pPr>
          <a:endParaRPr lang="en-US"/>
        </a:p>
      </c:txPr>
    </c:legend>
    <c:plotVisOnly val="1"/>
    <c:dispBlanksAs val="gap"/>
    <c:showDLblsOverMax val="0"/>
  </c:chart>
  <c:spPr>
    <a:ln w="19050">
      <a:solidFill>
        <a:schemeClr val="accent1"/>
      </a:solidFill>
    </a:ln>
    <a:effectLst>
      <a:glow rad="76200">
        <a:schemeClr val="accent1">
          <a:alpha val="40000"/>
        </a:schemeClr>
      </a:glow>
    </a:effectLst>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4/26/2019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4/26/2019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a:p>
        </p:txBody>
      </p:sp>
    </p:spTree>
    <p:extLst>
      <p:ext uri="{BB962C8B-B14F-4D97-AF65-F5344CB8AC3E}">
        <p14:creationId xmlns:p14="http://schemas.microsoft.com/office/powerpoint/2010/main" val="2690289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5BF66-65C0-4324-A559-878226F39DF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34042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A853B2-F8D6-45C6-8A49-9EA553197721}"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B3E995-3305-41AB-8CBA-9C73B311E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62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853B2-F8D6-45C6-8A49-9EA553197721}"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B3E995-3305-41AB-8CBA-9C73B311E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36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A853B2-F8D6-45C6-8A49-9EA553197721}"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B3E995-3305-41AB-8CBA-9C73B311E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616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A853B2-F8D6-45C6-8A49-9EA553197721}" type="datetimeFigureOut">
              <a:rPr lang="en-US" smtClean="0">
                <a:solidFill>
                  <a:prstClr val="black">
                    <a:tint val="75000"/>
                  </a:prstClr>
                </a:solidFill>
              </a:rPr>
              <a:pPr/>
              <a:t>4/26/2019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B3E995-3305-41AB-8CBA-9C73B311E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614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A853B2-F8D6-45C6-8A49-9EA553197721}" type="datetimeFigureOut">
              <a:rPr lang="en-US" smtClean="0">
                <a:solidFill>
                  <a:prstClr val="black">
                    <a:tint val="75000"/>
                  </a:prstClr>
                </a:solidFill>
              </a:rPr>
              <a:pPr/>
              <a:t>4/26/2019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DB3E995-3305-41AB-8CBA-9C73B311E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722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A853B2-F8D6-45C6-8A49-9EA553197721}" type="datetimeFigureOut">
              <a:rPr lang="en-US" smtClean="0">
                <a:solidFill>
                  <a:prstClr val="black">
                    <a:tint val="75000"/>
                  </a:prstClr>
                </a:solidFill>
              </a:rPr>
              <a:pPr/>
              <a:t>4/26/2019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DB3E995-3305-41AB-8CBA-9C73B311E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84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853B2-F8D6-45C6-8A49-9EA553197721}" type="datetimeFigureOut">
              <a:rPr lang="en-US" smtClean="0">
                <a:solidFill>
                  <a:prstClr val="black">
                    <a:tint val="75000"/>
                  </a:prstClr>
                </a:solidFill>
              </a:rPr>
              <a:pPr/>
              <a:t>4/26/2019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DB3E995-3305-41AB-8CBA-9C73B311E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531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853B2-F8D6-45C6-8A49-9EA553197721}" type="datetimeFigureOut">
              <a:rPr lang="en-US" smtClean="0">
                <a:solidFill>
                  <a:prstClr val="black">
                    <a:tint val="75000"/>
                  </a:prstClr>
                </a:solidFill>
              </a:rPr>
              <a:pPr/>
              <a:t>4/26/2019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B3E995-3305-41AB-8CBA-9C73B311E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86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A853B2-F8D6-45C6-8A49-9EA553197721}" type="datetimeFigureOut">
              <a:rPr lang="en-US" smtClean="0">
                <a:solidFill>
                  <a:prstClr val="black">
                    <a:tint val="75000"/>
                  </a:prstClr>
                </a:solidFill>
              </a:rPr>
              <a:pPr/>
              <a:t>4/26/2019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B3E995-3305-41AB-8CBA-9C73B311E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493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853B2-F8D6-45C6-8A49-9EA553197721}"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B3E995-3305-41AB-8CBA-9C73B311E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441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853B2-F8D6-45C6-8A49-9EA553197721}"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B3E995-3305-41AB-8CBA-9C73B311EB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401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FB935B-4909-489D-9DF1-5886DF3DAE1D}"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3C6679-0923-4FA3-899F-E0CED1A89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510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B935B-4909-489D-9DF1-5886DF3DAE1D}"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3C6679-0923-4FA3-899F-E0CED1A89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858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FB935B-4909-489D-9DF1-5886DF3DAE1D}"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3C6679-0923-4FA3-899F-E0CED1A89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487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FB935B-4909-489D-9DF1-5886DF3DAE1D}" type="datetimeFigureOut">
              <a:rPr lang="en-US" smtClean="0">
                <a:solidFill>
                  <a:prstClr val="black">
                    <a:tint val="75000"/>
                  </a:prstClr>
                </a:solidFill>
              </a:rPr>
              <a:pPr/>
              <a:t>4/26/2019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3C6679-0923-4FA3-899F-E0CED1A89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426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FB935B-4909-489D-9DF1-5886DF3DAE1D}" type="datetimeFigureOut">
              <a:rPr lang="en-US" smtClean="0">
                <a:solidFill>
                  <a:prstClr val="black">
                    <a:tint val="75000"/>
                  </a:prstClr>
                </a:solidFill>
              </a:rPr>
              <a:pPr/>
              <a:t>4/26/2019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3C6679-0923-4FA3-899F-E0CED1A89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707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FB935B-4909-489D-9DF1-5886DF3DAE1D}" type="datetimeFigureOut">
              <a:rPr lang="en-US" smtClean="0">
                <a:solidFill>
                  <a:prstClr val="black">
                    <a:tint val="75000"/>
                  </a:prstClr>
                </a:solidFill>
              </a:rPr>
              <a:pPr/>
              <a:t>4/26/2019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3C6679-0923-4FA3-899F-E0CED1A89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670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B935B-4909-489D-9DF1-5886DF3DAE1D}" type="datetimeFigureOut">
              <a:rPr lang="en-US" smtClean="0">
                <a:solidFill>
                  <a:prstClr val="black">
                    <a:tint val="75000"/>
                  </a:prstClr>
                </a:solidFill>
              </a:rPr>
              <a:pPr/>
              <a:t>4/26/2019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3C6679-0923-4FA3-899F-E0CED1A89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70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144259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B935B-4909-489D-9DF1-5886DF3DAE1D}" type="datetimeFigureOut">
              <a:rPr lang="en-US" smtClean="0">
                <a:solidFill>
                  <a:prstClr val="black">
                    <a:tint val="75000"/>
                  </a:prstClr>
                </a:solidFill>
              </a:rPr>
              <a:pPr/>
              <a:t>4/26/2019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3C6679-0923-4FA3-899F-E0CED1A89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313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B935B-4909-489D-9DF1-5886DF3DAE1D}" type="datetimeFigureOut">
              <a:rPr lang="en-US" smtClean="0">
                <a:solidFill>
                  <a:prstClr val="black">
                    <a:tint val="75000"/>
                  </a:prstClr>
                </a:solidFill>
              </a:rPr>
              <a:pPr/>
              <a:t>4/26/2019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3C6679-0923-4FA3-899F-E0CED1A89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801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B935B-4909-489D-9DF1-5886DF3DAE1D}"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3C6679-0923-4FA3-899F-E0CED1A89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863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B935B-4909-489D-9DF1-5886DF3DAE1D}"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3C6679-0923-4FA3-899F-E0CED1A89A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4/26/2019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CA853B2-F8D6-45C6-8A49-9EA553197721}" type="datetimeFigureOut">
              <a:rPr lang="en-US" smtClean="0">
                <a:solidFill>
                  <a:prstClr val="black">
                    <a:tint val="75000"/>
                  </a:prstClr>
                </a:solidFill>
              </a:rPr>
              <a:pPr defTabSz="914400"/>
              <a:t>4/26/2019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DB3E995-3305-41AB-8CBA-9C73B311EB8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8844334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9FB935B-4909-489D-9DF1-5886DF3DAE1D}" type="datetimeFigureOut">
              <a:rPr lang="en-US" smtClean="0">
                <a:solidFill>
                  <a:prstClr val="black">
                    <a:tint val="75000"/>
                  </a:prstClr>
                </a:solidFill>
              </a:rPr>
              <a:pPr defTabSz="914400"/>
              <a:t>4/26/2019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A3C6679-0923-4FA3-899F-E0CED1A89A9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575710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hyperlink" Target="http://www.chiamass.gov/ma-apcd/" TargetMode="Externa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hyperlink" Target="http://www.chiamass.gov/ma-apcd-and-case-mix-user-workgroup-informa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Case Mix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Adam Tapply (Manager of Accounts)</a:t>
            </a:r>
          </a:p>
          <a:p>
            <a:pPr>
              <a:lnSpc>
                <a:spcPct val="130000"/>
              </a:lnSpc>
            </a:pPr>
            <a:r>
              <a:rPr lang="en-US" sz="1800" b="0" cap="none" spc="20" dirty="0" smtClean="0">
                <a:solidFill>
                  <a:schemeClr val="accent4"/>
                </a:solidFill>
                <a:latin typeface="Arial" charset="0"/>
                <a:ea typeface="Arial" charset="0"/>
                <a:cs typeface="Arial" charset="0"/>
              </a:rPr>
              <a:t>Scott Curley (Privacy &amp; Compliance Specialist)</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tx2">
                    <a:lumMod val="50000"/>
                  </a:schemeClr>
                </a:solidFill>
                <a:latin typeface="Arial" charset="0"/>
                <a:ea typeface="Arial" charset="0"/>
                <a:cs typeface="Arial" charset="0"/>
              </a:rPr>
              <a:t>April 23, 2019</a:t>
            </a:r>
            <a:endParaRPr lang="en-US" sz="1800" b="0" cap="none" spc="20" dirty="0">
              <a:solidFill>
                <a:schemeClr val="tx2">
                  <a:lumMod val="50000"/>
                </a:schemeClr>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2" y="152400"/>
            <a:ext cx="8229600" cy="1143000"/>
          </a:xfrm>
        </p:spPr>
        <p:txBody>
          <a:bodyPr/>
          <a:lstStyle/>
          <a:p>
            <a:r>
              <a:rPr lang="en-US" u="sng" dirty="0" smtClean="0">
                <a:latin typeface="Arial" panose="020B0604020202020204" pitchFamily="34" charset="0"/>
                <a:cs typeface="Arial" panose="020B0604020202020204" pitchFamily="34" charset="0"/>
              </a:rPr>
              <a:t>Compliance</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39040" y="1563880"/>
            <a:ext cx="5949653" cy="4151120"/>
          </a:xfrm>
        </p:spPr>
        <p:txBody>
          <a:bodyPr>
            <a:normAutofit fontScale="25000" lnSpcReduction="20000"/>
          </a:bodyPr>
          <a:lstStyle/>
          <a:p>
            <a:pPr marL="0" indent="0">
              <a:buNone/>
            </a:pPr>
            <a:r>
              <a:rPr lang="en-US" sz="8000" b="1" dirty="0" smtClean="0">
                <a:latin typeface="Arial" panose="020B0604020202020204" pitchFamily="34" charset="0"/>
                <a:cs typeface="Arial" panose="020B0604020202020204" pitchFamily="34" charset="0"/>
              </a:rPr>
              <a:t>It is the responsibility of each organization holding CHIA Data to</a:t>
            </a:r>
            <a:r>
              <a:rPr lang="en-US" sz="8000" dirty="0" smtClean="0">
                <a:latin typeface="Arial" panose="020B0604020202020204" pitchFamily="34" charset="0"/>
                <a:cs typeface="Arial" panose="020B0604020202020204" pitchFamily="34" charset="0"/>
              </a:rPr>
              <a:t>:</a:t>
            </a:r>
          </a:p>
          <a:p>
            <a:pPr marL="0" indent="0">
              <a:buNone/>
            </a:pPr>
            <a:endParaRPr lang="en-US" sz="80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6400" dirty="0" smtClean="0">
                <a:latin typeface="Arial" panose="020B0604020202020204" pitchFamily="34" charset="0"/>
                <a:cs typeface="Arial" panose="020B0604020202020204" pitchFamily="34" charset="0"/>
              </a:rPr>
              <a:t>Monitor responsible parties’ (Investigators, Data Custodians, IT) compliance with the Data Use Agreement requirements.</a:t>
            </a:r>
          </a:p>
          <a:p>
            <a:pPr marL="342900" lvl="1" indent="-342900">
              <a:buFont typeface="Arial" panose="020B0604020202020204" pitchFamily="34" charset="0"/>
              <a:buChar char="•"/>
            </a:pPr>
            <a:endParaRPr lang="en-US" sz="64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6400" dirty="0" smtClean="0">
                <a:latin typeface="Arial" panose="020B0604020202020204" pitchFamily="34" charset="0"/>
                <a:cs typeface="Arial" panose="020B0604020202020204" pitchFamily="34" charset="0"/>
              </a:rPr>
              <a:t>Assess each instance of suspected or alleged non-compliance and, where appropriate, conduct investigation.</a:t>
            </a:r>
          </a:p>
          <a:p>
            <a:pPr marL="342900" lvl="1" indent="-342900">
              <a:buFont typeface="Arial" panose="020B0604020202020204" pitchFamily="34" charset="0"/>
              <a:buChar char="•"/>
            </a:pPr>
            <a:endParaRPr lang="en-US" sz="64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6400" dirty="0" smtClean="0">
                <a:latin typeface="Arial" panose="020B0604020202020204" pitchFamily="34" charset="0"/>
                <a:cs typeface="Arial" panose="020B0604020202020204" pitchFamily="34" charset="0"/>
              </a:rPr>
              <a:t>Actively pursue non-compliance with a range of technical, administrative and educational response options.</a:t>
            </a:r>
          </a:p>
          <a:p>
            <a:pPr marL="0" lvl="1" indent="0">
              <a:buNone/>
            </a:pPr>
            <a:endParaRPr lang="en-US" sz="64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6400" dirty="0" smtClean="0">
                <a:latin typeface="Arial" panose="020B0604020202020204" pitchFamily="34" charset="0"/>
                <a:cs typeface="Arial" panose="020B0604020202020204" pitchFamily="34" charset="0"/>
              </a:rPr>
              <a:t>Inform CHIA immediately of any Data Use Agreement violation.</a:t>
            </a:r>
          </a:p>
          <a:p>
            <a:pPr marL="342900" lvl="1" indent="-342900">
              <a:buFont typeface="Arial" panose="020B0604020202020204" pitchFamily="34" charset="0"/>
              <a:buChar char="•"/>
            </a:pPr>
            <a:endParaRPr lang="en-US" sz="48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US" sz="17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US" sz="1700" dirty="0" smtClean="0">
              <a:latin typeface="Arial" panose="020B0604020202020204" pitchFamily="34" charset="0"/>
              <a:cs typeface="Arial" panose="020B0604020202020204" pitchFamily="34" charset="0"/>
            </a:endParaRPr>
          </a:p>
          <a:p>
            <a:endParaRPr lang="en-US" sz="1400" dirty="0"/>
          </a:p>
          <a:p>
            <a:pPr marL="0" indent="0">
              <a:buNone/>
            </a:pPr>
            <a:endParaRPr lang="en-US" sz="1400" dirty="0" smtClean="0"/>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pic>
        <p:nvPicPr>
          <p:cNvPr id="2056" name="Picture 8" descr="Image result for com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409"/>
            <a:ext cx="3241028"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328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2" y="152400"/>
            <a:ext cx="8229600" cy="1143000"/>
          </a:xfrm>
        </p:spPr>
        <p:txBody>
          <a:bodyPr/>
          <a:lstStyle/>
          <a:p>
            <a:r>
              <a:rPr lang="en-US" u="sng" dirty="0" smtClean="0">
                <a:latin typeface="Arial" panose="020B0604020202020204" pitchFamily="34" charset="0"/>
                <a:cs typeface="Arial" panose="020B0604020202020204" pitchFamily="34" charset="0"/>
              </a:rPr>
              <a:t>Compliance</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65034" y="1295400"/>
            <a:ext cx="6260506" cy="762000"/>
          </a:xfrm>
        </p:spPr>
        <p:txBody>
          <a:bodyPr>
            <a:normAutofit/>
          </a:bodyPr>
          <a:lstStyle/>
          <a:p>
            <a:pPr marL="0" indent="0">
              <a:buNone/>
            </a:pPr>
            <a:r>
              <a:rPr lang="en-US" sz="1600" b="1" dirty="0" smtClean="0">
                <a:latin typeface="Arial" panose="020B0604020202020204" pitchFamily="34" charset="0"/>
                <a:cs typeface="Arial" panose="020B0604020202020204" pitchFamily="34" charset="0"/>
              </a:rPr>
              <a:t>Your </a:t>
            </a:r>
            <a:r>
              <a:rPr lang="en-US" sz="1600" b="1" dirty="0">
                <a:latin typeface="Arial" panose="020B0604020202020204" pitchFamily="34" charset="0"/>
                <a:cs typeface="Arial" panose="020B0604020202020204" pitchFamily="34" charset="0"/>
              </a:rPr>
              <a:t>obligations, in accordance with the Data Use Agreement, include but are not limited to the following:</a:t>
            </a:r>
            <a:endParaRPr lang="en-US" sz="1600" dirty="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pic>
        <p:nvPicPr>
          <p:cNvPr id="2056" name="Picture 8" descr="Image result for com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409"/>
            <a:ext cx="3241028" cy="2114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704095343"/>
              </p:ext>
            </p:extLst>
          </p:nvPr>
        </p:nvGraphicFramePr>
        <p:xfrm>
          <a:off x="430138" y="1935459"/>
          <a:ext cx="6753860" cy="487680"/>
        </p:xfrm>
        <a:graphic>
          <a:graphicData uri="http://schemas.openxmlformats.org/drawingml/2006/table">
            <a:tbl>
              <a:tblPr firstRow="1" firstCol="1" bandRow="1">
                <a:tableStyleId>{5C22544A-7EE6-4342-B048-85BDC9FD1C3A}</a:tableStyleId>
              </a:tblPr>
              <a:tblGrid>
                <a:gridCol w="3411855"/>
                <a:gridCol w="249555"/>
                <a:gridCol w="3092450"/>
              </a:tblGrid>
              <a:tr h="370999">
                <a:tc>
                  <a:txBody>
                    <a:bodyPr/>
                    <a:lstStyle/>
                    <a:p>
                      <a:pPr marL="0" marR="0">
                        <a:spcBef>
                          <a:spcPts val="0"/>
                        </a:spcBef>
                        <a:spcAft>
                          <a:spcPts val="0"/>
                        </a:spcAft>
                      </a:pPr>
                      <a:r>
                        <a:rPr lang="en-US" sz="1600" dirty="0">
                          <a:effectLst/>
                        </a:rPr>
                        <a:t>Anyone who comes into contact with the data</a:t>
                      </a:r>
                      <a:endParaRPr lang="en-US" sz="18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100" dirty="0">
                          <a:effectLst/>
                          <a:sym typeface="Wingdings"/>
                        </a:rPr>
                        <a:t></a:t>
                      </a:r>
                      <a:endParaRPr lang="en-US" sz="18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600" dirty="0">
                          <a:effectLst/>
                        </a:rPr>
                        <a:t>Must sign the confidentiality </a:t>
                      </a:r>
                      <a:r>
                        <a:rPr lang="en-US" sz="1600" dirty="0" smtClean="0">
                          <a:effectLst/>
                        </a:rPr>
                        <a:t>agreement</a:t>
                      </a:r>
                      <a:endParaRPr lang="en-US" sz="1800" dirty="0">
                        <a:effectLst/>
                        <a:latin typeface="Times New Roman"/>
                        <a:ea typeface="Times New Roman"/>
                      </a:endParaRPr>
                    </a:p>
                  </a:txBody>
                  <a:tcPr marL="68580" marR="68580" marT="0" marB="0" anchor="ctr"/>
                </a:tc>
              </a:tr>
            </a:tbl>
          </a:graphicData>
        </a:graphic>
      </p:graphicFrame>
      <p:sp>
        <p:nvSpPr>
          <p:cNvPr id="10" name="TextBox 9"/>
          <p:cNvSpPr txBox="1"/>
          <p:nvPr/>
        </p:nvSpPr>
        <p:spPr>
          <a:xfrm>
            <a:off x="465034" y="2634954"/>
            <a:ext cx="7867116" cy="2862322"/>
          </a:xfrm>
          <a:prstGeom prst="rect">
            <a:avLst/>
          </a:prstGeom>
          <a:noFill/>
        </p:spPr>
        <p:txBody>
          <a:bodyPr wrap="square" rtlCol="0">
            <a:spAutoFit/>
          </a:bodyPr>
          <a:lstStyle/>
          <a:p>
            <a:pPr marL="171450" indent="-171450" defTabSz="9144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All individuals, whether they are employees, contractors or agents of your organization, who have accessed or used the data, must sign a Confidentiality Agreement.  </a:t>
            </a:r>
            <a:endParaRPr lang="en-US"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endParaRPr lang="en-US"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All </a:t>
            </a:r>
            <a:r>
              <a:rPr lang="en-US" dirty="0">
                <a:solidFill>
                  <a:prstClr val="black"/>
                </a:solidFill>
                <a:latin typeface="Arial" panose="020B0604020202020204" pitchFamily="34" charset="0"/>
                <a:cs typeface="Arial" panose="020B0604020202020204" pitchFamily="34" charset="0"/>
              </a:rPr>
              <a:t>such individuals </a:t>
            </a:r>
            <a:r>
              <a:rPr lang="en-US" dirty="0" smtClean="0">
                <a:solidFill>
                  <a:prstClr val="black"/>
                </a:solidFill>
                <a:latin typeface="Arial" panose="020B0604020202020204" pitchFamily="34" charset="0"/>
                <a:cs typeface="Arial" panose="020B0604020202020204" pitchFamily="34" charset="0"/>
              </a:rPr>
              <a:t>must sign </a:t>
            </a:r>
            <a:r>
              <a:rPr lang="en-US" dirty="0">
                <a:solidFill>
                  <a:prstClr val="black"/>
                </a:solidFill>
                <a:latin typeface="Arial" panose="020B0604020202020204" pitchFamily="34" charset="0"/>
                <a:cs typeface="Arial" panose="020B0604020202020204" pitchFamily="34" charset="0"/>
              </a:rPr>
              <a:t>the Confidentiality </a:t>
            </a:r>
            <a:r>
              <a:rPr lang="en-US" dirty="0" smtClean="0">
                <a:solidFill>
                  <a:prstClr val="black"/>
                </a:solidFill>
                <a:latin typeface="Arial" panose="020B0604020202020204" pitchFamily="34" charset="0"/>
                <a:cs typeface="Arial" panose="020B0604020202020204" pitchFamily="34" charset="0"/>
              </a:rPr>
              <a:t>Agreement </a:t>
            </a:r>
            <a:r>
              <a:rPr lang="en-US" u="sng" dirty="0" smtClean="0">
                <a:solidFill>
                  <a:prstClr val="black"/>
                </a:solidFill>
                <a:latin typeface="Arial" panose="020B0604020202020204" pitchFamily="34" charset="0"/>
                <a:cs typeface="Arial" panose="020B0604020202020204" pitchFamily="34" charset="0"/>
              </a:rPr>
              <a:t>prior</a:t>
            </a:r>
            <a:r>
              <a:rPr lang="en-US" dirty="0" smtClean="0">
                <a:solidFill>
                  <a:prstClr val="black"/>
                </a:solidFill>
                <a:latin typeface="Arial" panose="020B0604020202020204" pitchFamily="34" charset="0"/>
                <a:cs typeface="Arial" panose="020B0604020202020204" pitchFamily="34" charset="0"/>
              </a:rPr>
              <a:t> to accessing CHIA Data. </a:t>
            </a:r>
            <a:r>
              <a:rPr lang="en-US" dirty="0">
                <a:solidFill>
                  <a:prstClr val="black"/>
                </a:solidFill>
                <a:latin typeface="Arial" panose="020B0604020202020204" pitchFamily="34" charset="0"/>
                <a:cs typeface="Arial" panose="020B0604020202020204" pitchFamily="34" charset="0"/>
              </a:rPr>
              <a:t>You must keep </a:t>
            </a:r>
            <a:r>
              <a:rPr lang="en-US" dirty="0" smtClean="0">
                <a:solidFill>
                  <a:prstClr val="black"/>
                </a:solidFill>
                <a:latin typeface="Arial" panose="020B0604020202020204" pitchFamily="34" charset="0"/>
                <a:cs typeface="Arial" panose="020B0604020202020204" pitchFamily="34" charset="0"/>
              </a:rPr>
              <a:t>the original signed Confidentiality Agreements on file. </a:t>
            </a:r>
          </a:p>
          <a:p>
            <a:pPr marL="171450" indent="-171450" defTabSz="914400">
              <a:buFont typeface="Arial" panose="020B0604020202020204" pitchFamily="34" charset="0"/>
              <a:buChar char="•"/>
            </a:pPr>
            <a:endParaRPr lang="en-US"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i="1" dirty="0" smtClean="0">
                <a:solidFill>
                  <a:prstClr val="black"/>
                </a:solidFill>
                <a:latin typeface="Arial" panose="020B0604020202020204" pitchFamily="34" charset="0"/>
                <a:cs typeface="Arial" panose="020B0604020202020204" pitchFamily="34" charset="0"/>
              </a:rPr>
              <a:t>“Access”</a:t>
            </a:r>
            <a:r>
              <a:rPr lang="en-US" dirty="0" smtClean="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means the </a:t>
            </a:r>
            <a:r>
              <a:rPr lang="en-US" dirty="0" smtClean="0">
                <a:solidFill>
                  <a:prstClr val="black"/>
                </a:solidFill>
                <a:latin typeface="Arial" panose="020B0604020202020204" pitchFamily="34" charset="0"/>
                <a:cs typeface="Arial" panose="020B0604020202020204" pitchFamily="34" charset="0"/>
              </a:rPr>
              <a:t>ability, </a:t>
            </a:r>
            <a:r>
              <a:rPr lang="en-US" dirty="0">
                <a:solidFill>
                  <a:prstClr val="black"/>
                </a:solidFill>
                <a:latin typeface="Arial" panose="020B0604020202020204" pitchFamily="34" charset="0"/>
                <a:cs typeface="Arial" panose="020B0604020202020204" pitchFamily="34" charset="0"/>
              </a:rPr>
              <a:t>or the means </a:t>
            </a:r>
            <a:r>
              <a:rPr lang="en-US" dirty="0" smtClean="0">
                <a:solidFill>
                  <a:prstClr val="black"/>
                </a:solidFill>
                <a:latin typeface="Arial" panose="020B0604020202020204" pitchFamily="34" charset="0"/>
                <a:cs typeface="Arial" panose="020B0604020202020204" pitchFamily="34" charset="0"/>
              </a:rPr>
              <a:t>necessary, </a:t>
            </a:r>
            <a:r>
              <a:rPr lang="en-US" dirty="0">
                <a:solidFill>
                  <a:prstClr val="black"/>
                </a:solidFill>
                <a:latin typeface="Arial" panose="020B0604020202020204" pitchFamily="34" charset="0"/>
                <a:cs typeface="Arial" panose="020B0604020202020204" pitchFamily="34" charset="0"/>
              </a:rPr>
              <a:t>to read, write, modify, or communicate data/information or otherwise use any system </a:t>
            </a:r>
            <a:r>
              <a:rPr lang="en-US" dirty="0" smtClean="0">
                <a:solidFill>
                  <a:prstClr val="black"/>
                </a:solidFill>
                <a:latin typeface="Arial" panose="020B0604020202020204" pitchFamily="34" charset="0"/>
                <a:cs typeface="Arial" panose="020B0604020202020204" pitchFamily="34" charset="0"/>
              </a:rPr>
              <a:t>resource</a:t>
            </a:r>
            <a:r>
              <a:rPr lang="en-US"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65256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119063"/>
            <a:ext cx="6353175"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55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2" y="152400"/>
            <a:ext cx="8229600" cy="1143000"/>
          </a:xfrm>
        </p:spPr>
        <p:txBody>
          <a:bodyPr/>
          <a:lstStyle/>
          <a:p>
            <a:r>
              <a:rPr lang="en-US" u="sng" dirty="0" smtClean="0">
                <a:latin typeface="Arial" panose="020B0604020202020204" pitchFamily="34" charset="0"/>
                <a:cs typeface="Arial" panose="020B0604020202020204" pitchFamily="34" charset="0"/>
              </a:rPr>
              <a:t>Compliance</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1146" y="1219200"/>
            <a:ext cx="6453855" cy="762000"/>
          </a:xfrm>
        </p:spPr>
        <p:txBody>
          <a:bodyPr>
            <a:normAutofit/>
          </a:bodyPr>
          <a:lstStyle/>
          <a:p>
            <a:pPr marL="0" indent="0">
              <a:buNone/>
            </a:pPr>
            <a:r>
              <a:rPr lang="en-US" sz="1600" b="1" dirty="0" smtClean="0">
                <a:latin typeface="Arial" panose="020B0604020202020204" pitchFamily="34" charset="0"/>
                <a:cs typeface="Arial" panose="020B0604020202020204" pitchFamily="34" charset="0"/>
              </a:rPr>
              <a:t>Your </a:t>
            </a:r>
            <a:r>
              <a:rPr lang="en-US" sz="1600" b="1" dirty="0">
                <a:latin typeface="Arial" panose="020B0604020202020204" pitchFamily="34" charset="0"/>
                <a:cs typeface="Arial" panose="020B0604020202020204" pitchFamily="34" charset="0"/>
              </a:rPr>
              <a:t>obligations, in accordance with the Data Use Agreement, include but are not limited to the following:</a:t>
            </a:r>
            <a:endParaRPr lang="en-US" sz="1600" dirty="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pic>
        <p:nvPicPr>
          <p:cNvPr id="2056" name="Picture 8" descr="Image result for com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409"/>
            <a:ext cx="3241028" cy="2114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515377169"/>
              </p:ext>
            </p:extLst>
          </p:nvPr>
        </p:nvGraphicFramePr>
        <p:xfrm>
          <a:off x="439983" y="1932681"/>
          <a:ext cx="6753860" cy="487680"/>
        </p:xfrm>
        <a:graphic>
          <a:graphicData uri="http://schemas.openxmlformats.org/drawingml/2006/table">
            <a:tbl>
              <a:tblPr firstRow="1" firstCol="1" bandRow="1">
                <a:tableStyleId>{5C22544A-7EE6-4342-B048-85BDC9FD1C3A}</a:tableStyleId>
              </a:tblPr>
              <a:tblGrid>
                <a:gridCol w="3411855"/>
                <a:gridCol w="249555"/>
                <a:gridCol w="3092450"/>
              </a:tblGrid>
              <a:tr h="376555">
                <a:tc>
                  <a:txBody>
                    <a:bodyPr/>
                    <a:lstStyle/>
                    <a:p>
                      <a:pPr marL="0" marR="0">
                        <a:spcBef>
                          <a:spcPts val="0"/>
                        </a:spcBef>
                        <a:spcAft>
                          <a:spcPts val="0"/>
                        </a:spcAft>
                      </a:pPr>
                      <a:r>
                        <a:rPr lang="en-US" sz="1600" dirty="0">
                          <a:effectLst/>
                        </a:rPr>
                        <a:t>Anyone who </a:t>
                      </a:r>
                      <a:r>
                        <a:rPr lang="en-US" sz="1600" dirty="0" smtClean="0">
                          <a:effectLst/>
                        </a:rPr>
                        <a:t>uses </a:t>
                      </a:r>
                      <a:r>
                        <a:rPr lang="en-US" sz="1600" dirty="0">
                          <a:effectLst/>
                        </a:rPr>
                        <a:t>the data</a:t>
                      </a:r>
                      <a:endParaRPr lang="en-US" sz="18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100">
                          <a:effectLst/>
                          <a:sym typeface="Wingdings"/>
                        </a:rPr>
                        <a:t></a:t>
                      </a:r>
                      <a:endParaRPr lang="en-US" sz="18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600" dirty="0">
                          <a:effectLst/>
                        </a:rPr>
                        <a:t>Must be </a:t>
                      </a:r>
                      <a:r>
                        <a:rPr lang="en-US" sz="1600" dirty="0" smtClean="0">
                          <a:effectLst/>
                        </a:rPr>
                        <a:t>added </a:t>
                      </a:r>
                      <a:r>
                        <a:rPr lang="en-US" sz="1600" dirty="0">
                          <a:effectLst/>
                        </a:rPr>
                        <a:t>to Organization’s Access Log</a:t>
                      </a:r>
                      <a:endParaRPr lang="en-US" sz="18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416252" y="2681168"/>
            <a:ext cx="7892167" cy="2031325"/>
          </a:xfrm>
          <a:prstGeom prst="rect">
            <a:avLst/>
          </a:prstGeom>
          <a:noFill/>
        </p:spPr>
        <p:txBody>
          <a:bodyPr wrap="square" rtlCol="0">
            <a:spAutoFit/>
          </a:bodyPr>
          <a:lstStyle/>
          <a:p>
            <a:pPr marL="171450" indent="-171450" defTabSz="9144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Your organization is required under the terms of the Data Use Agreement to create and maintain data access </a:t>
            </a:r>
            <a:r>
              <a:rPr lang="en-US" dirty="0" smtClean="0">
                <a:solidFill>
                  <a:prstClr val="black"/>
                </a:solidFill>
                <a:latin typeface="Arial" panose="020B0604020202020204" pitchFamily="34" charset="0"/>
                <a:cs typeface="Arial" panose="020B0604020202020204" pitchFamily="34" charset="0"/>
              </a:rPr>
              <a:t>logs.</a:t>
            </a:r>
          </a:p>
          <a:p>
            <a:pPr marL="171450" indent="-171450" defTabSz="914400">
              <a:buFont typeface="Arial" panose="020B0604020202020204" pitchFamily="34" charset="0"/>
              <a:buChar char="•"/>
            </a:pPr>
            <a:endParaRPr lang="en-US"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Maintain </a:t>
            </a:r>
            <a:r>
              <a:rPr lang="en-US" dirty="0">
                <a:solidFill>
                  <a:prstClr val="black"/>
                </a:solidFill>
                <a:latin typeface="Arial" panose="020B0604020202020204" pitchFamily="34" charset="0"/>
                <a:cs typeface="Arial" panose="020B0604020202020204" pitchFamily="34" charset="0"/>
              </a:rPr>
              <a:t>an up-to-date access log of individuals who use or access the Data, including the </a:t>
            </a:r>
            <a:r>
              <a:rPr lang="en-US" dirty="0" smtClean="0">
                <a:solidFill>
                  <a:prstClr val="black"/>
                </a:solidFill>
                <a:latin typeface="Arial" panose="020B0604020202020204" pitchFamily="34" charset="0"/>
                <a:cs typeface="Arial" panose="020B0604020202020204" pitchFamily="34" charset="0"/>
              </a:rPr>
              <a:t>date </a:t>
            </a:r>
            <a:r>
              <a:rPr lang="en-US" dirty="0">
                <a:solidFill>
                  <a:prstClr val="black"/>
                </a:solidFill>
                <a:latin typeface="Arial" panose="020B0604020202020204" pitchFamily="34" charset="0"/>
                <a:cs typeface="Arial" panose="020B0604020202020204" pitchFamily="34" charset="0"/>
              </a:rPr>
              <a:t>they signed the Confidentiality Agreement, </a:t>
            </a:r>
            <a:r>
              <a:rPr lang="en-US" dirty="0" smtClean="0">
                <a:solidFill>
                  <a:prstClr val="black"/>
                </a:solidFill>
                <a:latin typeface="Arial" panose="020B0604020202020204" pitchFamily="34" charset="0"/>
                <a:cs typeface="Arial" panose="020B0604020202020204" pitchFamily="34" charset="0"/>
              </a:rPr>
              <a:t>when </a:t>
            </a:r>
            <a:r>
              <a:rPr lang="en-US" dirty="0">
                <a:solidFill>
                  <a:prstClr val="black"/>
                </a:solidFill>
                <a:latin typeface="Arial" panose="020B0604020202020204" pitchFamily="34" charset="0"/>
                <a:cs typeface="Arial" panose="020B0604020202020204" pitchFamily="34" charset="0"/>
              </a:rPr>
              <a:t>they were granted access to the Data, and when (if applicable) their access to the Data was terminated. </a:t>
            </a:r>
          </a:p>
        </p:txBody>
      </p:sp>
    </p:spTree>
    <p:extLst>
      <p:ext uri="{BB962C8B-B14F-4D97-AF65-F5344CB8AC3E}">
        <p14:creationId xmlns:p14="http://schemas.microsoft.com/office/powerpoint/2010/main" val="2616787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2" y="152400"/>
            <a:ext cx="8229600" cy="1143000"/>
          </a:xfrm>
        </p:spPr>
        <p:txBody>
          <a:bodyPr/>
          <a:lstStyle/>
          <a:p>
            <a:r>
              <a:rPr lang="en-US" u="sng" dirty="0" smtClean="0">
                <a:latin typeface="Arial" panose="020B0604020202020204" pitchFamily="34" charset="0"/>
                <a:cs typeface="Arial" panose="020B0604020202020204" pitchFamily="34" charset="0"/>
              </a:rPr>
              <a:t>Compliance</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1147" y="1219200"/>
            <a:ext cx="6582042" cy="660875"/>
          </a:xfrm>
        </p:spPr>
        <p:txBody>
          <a:bodyPr>
            <a:normAutofit/>
          </a:bodyPr>
          <a:lstStyle/>
          <a:p>
            <a:pPr marL="0" indent="0">
              <a:buNone/>
            </a:pPr>
            <a:r>
              <a:rPr lang="en-US" sz="1600" b="1" dirty="0" smtClean="0"/>
              <a:t>Your </a:t>
            </a:r>
            <a:r>
              <a:rPr lang="en-US" sz="1600" b="1" dirty="0"/>
              <a:t>obligations, in accordance with the Data Use Agreement, include but are not limited to the following:</a:t>
            </a:r>
            <a:endParaRPr lang="en-US" sz="1600" dirty="0"/>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pic>
        <p:nvPicPr>
          <p:cNvPr id="2056" name="Picture 8" descr="Image result for com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409"/>
            <a:ext cx="3241028" cy="2114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691032325"/>
              </p:ext>
            </p:extLst>
          </p:nvPr>
        </p:nvGraphicFramePr>
        <p:xfrm>
          <a:off x="444465" y="1938395"/>
          <a:ext cx="6753860" cy="497155"/>
        </p:xfrm>
        <a:graphic>
          <a:graphicData uri="http://schemas.openxmlformats.org/drawingml/2006/table">
            <a:tbl>
              <a:tblPr firstRow="1" firstCol="1" bandRow="1">
                <a:tableStyleId>{5C22544A-7EE6-4342-B048-85BDC9FD1C3A}</a:tableStyleId>
              </a:tblPr>
              <a:tblGrid>
                <a:gridCol w="3429000"/>
                <a:gridCol w="232410"/>
                <a:gridCol w="3092450"/>
              </a:tblGrid>
              <a:tr h="497155">
                <a:tc>
                  <a:txBody>
                    <a:bodyPr/>
                    <a:lstStyle/>
                    <a:p>
                      <a:pPr marL="0" marR="0">
                        <a:spcBef>
                          <a:spcPts val="0"/>
                        </a:spcBef>
                        <a:spcAft>
                          <a:spcPts val="0"/>
                        </a:spcAft>
                      </a:pPr>
                      <a:r>
                        <a:rPr lang="en-US" sz="1600" dirty="0">
                          <a:effectLst/>
                        </a:rPr>
                        <a:t>Prevent Unauthorized Use or Access  </a:t>
                      </a:r>
                      <a:endParaRPr lang="en-US" sz="18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050" dirty="0">
                          <a:effectLst/>
                          <a:sym typeface="Wingdings"/>
                        </a:rPr>
                        <a:t></a:t>
                      </a:r>
                      <a:endParaRPr lang="en-US" sz="16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600" dirty="0">
                          <a:effectLst/>
                        </a:rPr>
                        <a:t>Must Abide by the Data Management Plan  </a:t>
                      </a:r>
                      <a:endParaRPr lang="en-US" sz="1800" dirty="0">
                        <a:effectLst/>
                        <a:latin typeface="Times New Roman"/>
                        <a:ea typeface="Times New Roman"/>
                      </a:endParaRPr>
                    </a:p>
                  </a:txBody>
                  <a:tcPr marL="68580" marR="68580" marT="0" marB="0" anchor="ctr"/>
                </a:tc>
              </a:tr>
            </a:tbl>
          </a:graphicData>
        </a:graphic>
      </p:graphicFrame>
      <p:sp>
        <p:nvSpPr>
          <p:cNvPr id="13" name="TextBox 12"/>
          <p:cNvSpPr txBox="1"/>
          <p:nvPr/>
        </p:nvSpPr>
        <p:spPr>
          <a:xfrm>
            <a:off x="416252" y="2513176"/>
            <a:ext cx="6705600" cy="3539430"/>
          </a:xfrm>
          <a:prstGeom prst="rect">
            <a:avLst/>
          </a:prstGeom>
          <a:noFill/>
        </p:spPr>
        <p:txBody>
          <a:bodyPr wrap="square" rtlCol="0">
            <a:spAutoFit/>
          </a:bodyPr>
          <a:lstStyle/>
          <a:p>
            <a:pPr marL="171450" indent="-171450" defTabSz="91440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You are required to establish appropriate administrative, technical, and physical safeguards</a:t>
            </a:r>
            <a:r>
              <a:rPr lang="en-US" sz="1600" dirty="0" smtClean="0">
                <a:solidFill>
                  <a:prstClr val="black"/>
                </a:solidFill>
                <a:latin typeface="Arial" panose="020B0604020202020204" pitchFamily="34" charset="0"/>
                <a:cs typeface="Arial" panose="020B0604020202020204" pitchFamily="34" charset="0"/>
              </a:rPr>
              <a:t>.</a:t>
            </a:r>
          </a:p>
          <a:p>
            <a:pPr marL="171450" indent="-171450" defTabSz="914400">
              <a:buFont typeface="Arial" panose="020B0604020202020204" pitchFamily="34" charset="0"/>
              <a:buChar char="•"/>
            </a:pPr>
            <a:endParaRPr lang="en-US" sz="1600"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You </a:t>
            </a:r>
            <a:r>
              <a:rPr lang="en-US" sz="1600" dirty="0">
                <a:solidFill>
                  <a:prstClr val="black"/>
                </a:solidFill>
                <a:latin typeface="Arial" panose="020B0604020202020204" pitchFamily="34" charset="0"/>
                <a:cs typeface="Arial" panose="020B0604020202020204" pitchFamily="34" charset="0"/>
              </a:rPr>
              <a:t>are required to abide by the Data Management Plan, as approved by CHIA and incorporated into </a:t>
            </a:r>
            <a:r>
              <a:rPr lang="en-US" sz="1600" dirty="0" smtClean="0">
                <a:solidFill>
                  <a:prstClr val="black"/>
                </a:solidFill>
                <a:latin typeface="Arial" panose="020B0604020202020204" pitchFamily="34" charset="0"/>
                <a:cs typeface="Arial" panose="020B0604020202020204" pitchFamily="34" charset="0"/>
              </a:rPr>
              <a:t>each Data Application, </a:t>
            </a:r>
            <a:r>
              <a:rPr lang="en-US" sz="1600" dirty="0">
                <a:solidFill>
                  <a:prstClr val="black"/>
                </a:solidFill>
                <a:latin typeface="Arial" panose="020B0604020202020204" pitchFamily="34" charset="0"/>
                <a:cs typeface="Arial" panose="020B0604020202020204" pitchFamily="34" charset="0"/>
              </a:rPr>
              <a:t>at all times during the Agreement. </a:t>
            </a:r>
            <a:endParaRPr lang="en-US" sz="1600"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endParaRPr lang="en-US" sz="1600"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sz="1600" dirty="0" smtClean="0">
                <a:solidFill>
                  <a:prstClr val="black"/>
                </a:solidFill>
                <a:latin typeface="Arial" panose="020B0604020202020204" pitchFamily="34" charset="0"/>
                <a:cs typeface="Arial" panose="020B0604020202020204" pitchFamily="34" charset="0"/>
              </a:rPr>
              <a:t>Data </a:t>
            </a:r>
            <a:r>
              <a:rPr lang="en-US" sz="1600" dirty="0">
                <a:solidFill>
                  <a:prstClr val="black"/>
                </a:solidFill>
                <a:latin typeface="Arial" panose="020B0604020202020204" pitchFamily="34" charset="0"/>
                <a:cs typeface="Arial" panose="020B0604020202020204" pitchFamily="34" charset="0"/>
              </a:rPr>
              <a:t>may not be transmitted, disclosed or physically moved from the site(s) approved by CHIA, except as authorized by your Data Use Agreement or Data Management Plan.  If your organization plans to make any change that may impact the security or integrity of the Data (i.e. a change to any of the information security, encryption, technical and physical controls) you are required to request and receive prior approval from CHIA in writing. </a:t>
            </a:r>
          </a:p>
        </p:txBody>
      </p:sp>
    </p:spTree>
    <p:extLst>
      <p:ext uri="{BB962C8B-B14F-4D97-AF65-F5344CB8AC3E}">
        <p14:creationId xmlns:p14="http://schemas.microsoft.com/office/powerpoint/2010/main" val="56602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2" y="152400"/>
            <a:ext cx="8229600" cy="1143000"/>
          </a:xfrm>
        </p:spPr>
        <p:txBody>
          <a:bodyPr/>
          <a:lstStyle/>
          <a:p>
            <a:r>
              <a:rPr lang="en-US" u="sng" dirty="0" smtClean="0">
                <a:latin typeface="Arial" panose="020B0604020202020204" pitchFamily="34" charset="0"/>
                <a:cs typeface="Arial" panose="020B0604020202020204" pitchFamily="34" charset="0"/>
              </a:rPr>
              <a:t>Compliance</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1146" y="1219200"/>
            <a:ext cx="6760625" cy="609600"/>
          </a:xfrm>
        </p:spPr>
        <p:txBody>
          <a:bodyPr>
            <a:normAutofit/>
          </a:bodyPr>
          <a:lstStyle/>
          <a:p>
            <a:pPr marL="0" indent="0">
              <a:buNone/>
            </a:pPr>
            <a:r>
              <a:rPr lang="en-US" sz="1600" b="1" dirty="0" smtClean="0"/>
              <a:t>Your </a:t>
            </a:r>
            <a:r>
              <a:rPr lang="en-US" sz="1600" b="1" dirty="0"/>
              <a:t>obligations, in accordance with the Data Use Agreement, include but are not limited to the following:</a:t>
            </a:r>
            <a:endParaRPr lang="en-US" sz="1600" dirty="0"/>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pic>
        <p:nvPicPr>
          <p:cNvPr id="2056" name="Picture 8" descr="Image result for com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409"/>
            <a:ext cx="3241028" cy="2114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071726815"/>
              </p:ext>
            </p:extLst>
          </p:nvPr>
        </p:nvGraphicFramePr>
        <p:xfrm>
          <a:off x="420335" y="1938079"/>
          <a:ext cx="6753860" cy="640080"/>
        </p:xfrm>
        <a:graphic>
          <a:graphicData uri="http://schemas.openxmlformats.org/drawingml/2006/table">
            <a:tbl>
              <a:tblPr firstRow="1" firstCol="1" bandRow="1">
                <a:tableStyleId>{5C22544A-7EE6-4342-B048-85BDC9FD1C3A}</a:tableStyleId>
              </a:tblPr>
              <a:tblGrid>
                <a:gridCol w="3429000"/>
                <a:gridCol w="232410"/>
                <a:gridCol w="3092450"/>
              </a:tblGrid>
              <a:tr h="365125">
                <a:tc>
                  <a:txBody>
                    <a:bodyPr/>
                    <a:lstStyle/>
                    <a:p>
                      <a:pPr marL="0" marR="0">
                        <a:spcBef>
                          <a:spcPts val="0"/>
                        </a:spcBef>
                        <a:spcAft>
                          <a:spcPts val="0"/>
                        </a:spcAft>
                      </a:pPr>
                      <a:r>
                        <a:rPr lang="en-US" sz="1600" dirty="0" smtClean="0">
                          <a:effectLst/>
                        </a:rPr>
                        <a:t>Ensure</a:t>
                      </a:r>
                      <a:r>
                        <a:rPr lang="en-US" sz="1600" baseline="0" dirty="0" smtClean="0">
                          <a:effectLst/>
                        </a:rPr>
                        <a:t> that Data is used solely for the Project</a:t>
                      </a:r>
                      <a:r>
                        <a:rPr lang="en-US" sz="1600" dirty="0" smtClean="0">
                          <a:effectLst/>
                        </a:rPr>
                        <a:t>  </a:t>
                      </a:r>
                      <a:endParaRPr lang="en-US" sz="18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050" dirty="0">
                          <a:effectLst/>
                          <a:sym typeface="Wingdings"/>
                        </a:rPr>
                        <a:t></a:t>
                      </a:r>
                      <a:endParaRPr lang="en-US" sz="16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400" dirty="0">
                          <a:effectLst/>
                        </a:rPr>
                        <a:t>Must Abide by </a:t>
                      </a:r>
                      <a:r>
                        <a:rPr lang="en-US" sz="1400" dirty="0" smtClean="0">
                          <a:effectLst/>
                        </a:rPr>
                        <a:t>the</a:t>
                      </a:r>
                      <a:r>
                        <a:rPr lang="en-US" sz="1400" baseline="0" dirty="0" smtClean="0">
                          <a:effectLst/>
                        </a:rPr>
                        <a:t> objectives and research as described in the Data Application</a:t>
                      </a:r>
                      <a:endParaRPr lang="en-US" sz="1600" dirty="0">
                        <a:effectLst/>
                        <a:latin typeface="Times New Roman"/>
                        <a:ea typeface="Times New Roman"/>
                      </a:endParaRPr>
                    </a:p>
                  </a:txBody>
                  <a:tcPr marL="68580" marR="68580" marT="0" marB="0" anchor="ctr"/>
                </a:tc>
              </a:tr>
            </a:tbl>
          </a:graphicData>
        </a:graphic>
      </p:graphicFrame>
      <p:sp>
        <p:nvSpPr>
          <p:cNvPr id="13" name="TextBox 12"/>
          <p:cNvSpPr txBox="1"/>
          <p:nvPr/>
        </p:nvSpPr>
        <p:spPr>
          <a:xfrm>
            <a:off x="444465" y="2761004"/>
            <a:ext cx="6705600" cy="3416320"/>
          </a:xfrm>
          <a:prstGeom prst="rect">
            <a:avLst/>
          </a:prstGeom>
          <a:noFill/>
        </p:spPr>
        <p:txBody>
          <a:bodyPr wrap="square" rtlCol="0">
            <a:spAutoFit/>
          </a:bodyPr>
          <a:lstStyle/>
          <a:p>
            <a:pPr marL="171450" indent="-171450" defTabSz="9144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Each Data </a:t>
            </a:r>
            <a:r>
              <a:rPr lang="en-US" dirty="0" smtClean="0">
                <a:solidFill>
                  <a:prstClr val="black"/>
                </a:solidFill>
                <a:latin typeface="Arial" panose="020B0604020202020204" pitchFamily="34" charset="0"/>
                <a:cs typeface="Arial" panose="020B0604020202020204" pitchFamily="34" charset="0"/>
              </a:rPr>
              <a:t>Application sets </a:t>
            </a:r>
            <a:r>
              <a:rPr lang="en-US" dirty="0">
                <a:solidFill>
                  <a:prstClr val="black"/>
                </a:solidFill>
                <a:latin typeface="Arial" panose="020B0604020202020204" pitchFamily="34" charset="0"/>
                <a:cs typeface="Arial" panose="020B0604020202020204" pitchFamily="34" charset="0"/>
              </a:rPr>
              <a:t>forth a specific project for which the Data will be </a:t>
            </a:r>
            <a:r>
              <a:rPr lang="en-US" dirty="0" smtClean="0">
                <a:solidFill>
                  <a:prstClr val="black"/>
                </a:solidFill>
                <a:latin typeface="Arial" panose="020B0604020202020204" pitchFamily="34" charset="0"/>
                <a:cs typeface="Arial" panose="020B0604020202020204" pitchFamily="34" charset="0"/>
              </a:rPr>
              <a:t>used </a:t>
            </a:r>
            <a:r>
              <a:rPr lang="en-US" dirty="0">
                <a:solidFill>
                  <a:prstClr val="black"/>
                </a:solidFill>
                <a:latin typeface="Arial" panose="020B0604020202020204" pitchFamily="34" charset="0"/>
                <a:cs typeface="Arial" panose="020B0604020202020204" pitchFamily="34" charset="0"/>
              </a:rPr>
              <a:t>and that project’s purpose and objective. </a:t>
            </a:r>
            <a:endParaRPr lang="en-US"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The </a:t>
            </a:r>
            <a:r>
              <a:rPr lang="en-US" dirty="0">
                <a:solidFill>
                  <a:prstClr val="black"/>
                </a:solidFill>
                <a:latin typeface="Arial" panose="020B0604020202020204" pitchFamily="34" charset="0"/>
                <a:cs typeface="Arial" panose="020B0604020202020204" pitchFamily="34" charset="0"/>
              </a:rPr>
              <a:t>Data released under a Data Application may </a:t>
            </a:r>
            <a:r>
              <a:rPr lang="en-US" dirty="0" smtClean="0">
                <a:solidFill>
                  <a:prstClr val="black"/>
                </a:solidFill>
                <a:latin typeface="Arial" panose="020B0604020202020204" pitchFamily="34" charset="0"/>
                <a:cs typeface="Arial" panose="020B0604020202020204" pitchFamily="34" charset="0"/>
              </a:rPr>
              <a:t>be </a:t>
            </a:r>
            <a:r>
              <a:rPr lang="en-US" dirty="0">
                <a:solidFill>
                  <a:prstClr val="black"/>
                </a:solidFill>
                <a:latin typeface="Arial" panose="020B0604020202020204" pitchFamily="34" charset="0"/>
                <a:cs typeface="Arial" panose="020B0604020202020204" pitchFamily="34" charset="0"/>
              </a:rPr>
              <a:t>used solely for the Project set forth in that Data </a:t>
            </a:r>
            <a:r>
              <a:rPr lang="en-US" dirty="0" smtClean="0">
                <a:solidFill>
                  <a:prstClr val="black"/>
                </a:solidFill>
                <a:latin typeface="Arial" panose="020B0604020202020204" pitchFamily="34" charset="0"/>
                <a:cs typeface="Arial" panose="020B0604020202020204" pitchFamily="34" charset="0"/>
              </a:rPr>
              <a:t>Application.</a:t>
            </a:r>
          </a:p>
          <a:p>
            <a:pPr marL="171450" indent="-171450" defTabSz="91440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Absent </a:t>
            </a:r>
            <a:r>
              <a:rPr lang="en-US" dirty="0">
                <a:solidFill>
                  <a:prstClr val="black"/>
                </a:solidFill>
                <a:latin typeface="Arial" panose="020B0604020202020204" pitchFamily="34" charset="0"/>
                <a:cs typeface="Arial" panose="020B0604020202020204" pitchFamily="34" charset="0"/>
              </a:rPr>
              <a:t>express written authorization from </a:t>
            </a:r>
            <a:r>
              <a:rPr lang="en-US" dirty="0" smtClean="0">
                <a:solidFill>
                  <a:prstClr val="black"/>
                </a:solidFill>
                <a:latin typeface="Arial" panose="020B0604020202020204" pitchFamily="34" charset="0"/>
                <a:cs typeface="Arial" panose="020B0604020202020204" pitchFamily="34" charset="0"/>
              </a:rPr>
              <a:t>CHIA, </a:t>
            </a:r>
            <a:r>
              <a:rPr lang="en-US" dirty="0">
                <a:solidFill>
                  <a:prstClr val="black"/>
                </a:solidFill>
                <a:latin typeface="Arial" panose="020B0604020202020204" pitchFamily="34" charset="0"/>
                <a:cs typeface="Arial" panose="020B0604020202020204" pitchFamily="34" charset="0"/>
              </a:rPr>
              <a:t>the Recipient shall not attempt to link records included in the Data to any other </a:t>
            </a:r>
            <a:r>
              <a:rPr lang="en-US" dirty="0" smtClean="0">
                <a:solidFill>
                  <a:prstClr val="black"/>
                </a:solidFill>
                <a:latin typeface="Arial" panose="020B0604020202020204" pitchFamily="34" charset="0"/>
                <a:cs typeface="Arial" panose="020B0604020202020204" pitchFamily="34" charset="0"/>
              </a:rPr>
              <a:t>information.</a:t>
            </a:r>
          </a:p>
          <a:p>
            <a:pPr defTabSz="914400"/>
            <a:endParaRPr lang="en-US"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The Recipient shall not use the Data to attempt to identify </a:t>
            </a:r>
            <a:r>
              <a:rPr lang="en-US" dirty="0" smtClean="0">
                <a:solidFill>
                  <a:prstClr val="black"/>
                </a:solidFill>
                <a:latin typeface="Arial" panose="020B0604020202020204" pitchFamily="34" charset="0"/>
                <a:cs typeface="Arial" panose="020B0604020202020204" pitchFamily="34" charset="0"/>
              </a:rPr>
              <a:t>individuals.</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675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2" y="152400"/>
            <a:ext cx="8229600" cy="1143000"/>
          </a:xfrm>
        </p:spPr>
        <p:txBody>
          <a:bodyPr/>
          <a:lstStyle/>
          <a:p>
            <a:r>
              <a:rPr lang="en-US" u="sng" dirty="0" smtClean="0">
                <a:latin typeface="Arial" panose="020B0604020202020204" pitchFamily="34" charset="0"/>
                <a:cs typeface="Arial" panose="020B0604020202020204" pitchFamily="34" charset="0"/>
              </a:rPr>
              <a:t>Compliance</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1146" y="1219200"/>
            <a:ext cx="6712365" cy="762000"/>
          </a:xfrm>
        </p:spPr>
        <p:txBody>
          <a:bodyPr>
            <a:normAutofit/>
          </a:bodyPr>
          <a:lstStyle/>
          <a:p>
            <a:pPr marL="0" indent="0">
              <a:buNone/>
            </a:pPr>
            <a:r>
              <a:rPr lang="en-US" sz="1600" b="1" dirty="0" smtClean="0">
                <a:latin typeface="Arial" panose="020B0604020202020204" pitchFamily="34" charset="0"/>
                <a:cs typeface="Arial" panose="020B0604020202020204" pitchFamily="34" charset="0"/>
              </a:rPr>
              <a:t>Your </a:t>
            </a:r>
            <a:r>
              <a:rPr lang="en-US" sz="1600" b="1" dirty="0">
                <a:latin typeface="Arial" panose="020B0604020202020204" pitchFamily="34" charset="0"/>
                <a:cs typeface="Arial" panose="020B0604020202020204" pitchFamily="34" charset="0"/>
              </a:rPr>
              <a:t>obligations, in accordance with the Data Use Agreement, include but are not limited to the following:</a:t>
            </a:r>
            <a:endParaRPr lang="en-US" sz="1600" dirty="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pic>
        <p:nvPicPr>
          <p:cNvPr id="2056" name="Picture 8" descr="Image result for compli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409"/>
            <a:ext cx="3241028" cy="21145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128908292"/>
              </p:ext>
            </p:extLst>
          </p:nvPr>
        </p:nvGraphicFramePr>
        <p:xfrm>
          <a:off x="457200" y="2120959"/>
          <a:ext cx="6753860" cy="640080"/>
        </p:xfrm>
        <a:graphic>
          <a:graphicData uri="http://schemas.openxmlformats.org/drawingml/2006/table">
            <a:tbl>
              <a:tblPr firstRow="1" firstCol="1" bandRow="1">
                <a:tableStyleId>{5C22544A-7EE6-4342-B048-85BDC9FD1C3A}</a:tableStyleId>
              </a:tblPr>
              <a:tblGrid>
                <a:gridCol w="3411855"/>
                <a:gridCol w="249555"/>
                <a:gridCol w="3092450"/>
              </a:tblGrid>
              <a:tr h="396240">
                <a:tc>
                  <a:txBody>
                    <a:bodyPr/>
                    <a:lstStyle/>
                    <a:p>
                      <a:pPr marL="0" marR="0">
                        <a:spcBef>
                          <a:spcPts val="0"/>
                        </a:spcBef>
                        <a:spcAft>
                          <a:spcPts val="0"/>
                        </a:spcAft>
                      </a:pPr>
                      <a:r>
                        <a:rPr lang="en-US" sz="1600" dirty="0">
                          <a:effectLst/>
                        </a:rPr>
                        <a:t>Upon Completion of Project</a:t>
                      </a:r>
                      <a:endParaRPr lang="en-US" sz="18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050">
                          <a:effectLst/>
                          <a:sym typeface="Wingdings"/>
                        </a:rPr>
                        <a:t></a:t>
                      </a:r>
                      <a:endParaRPr lang="en-US" sz="16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400" dirty="0">
                          <a:effectLst/>
                        </a:rPr>
                        <a:t>Must File the Certification of Project Completion and Data Destruction with CHIA</a:t>
                      </a:r>
                      <a:endParaRPr lang="en-US" sz="1600" dirty="0">
                        <a:effectLst/>
                        <a:latin typeface="Times New Roman"/>
                        <a:ea typeface="Times New Roman"/>
                      </a:endParaRPr>
                    </a:p>
                  </a:txBody>
                  <a:tcPr marL="68580" marR="68580" marT="0" marB="0" anchor="ctr"/>
                </a:tc>
              </a:tr>
            </a:tbl>
          </a:graphicData>
        </a:graphic>
      </p:graphicFrame>
      <p:sp>
        <p:nvSpPr>
          <p:cNvPr id="14" name="TextBox 13"/>
          <p:cNvSpPr txBox="1"/>
          <p:nvPr/>
        </p:nvSpPr>
        <p:spPr>
          <a:xfrm>
            <a:off x="457200" y="2897025"/>
            <a:ext cx="6943459" cy="3139321"/>
          </a:xfrm>
          <a:prstGeom prst="rect">
            <a:avLst/>
          </a:prstGeom>
          <a:noFill/>
        </p:spPr>
        <p:txBody>
          <a:bodyPr wrap="square" rtlCol="0">
            <a:spAutoFit/>
          </a:bodyPr>
          <a:lstStyle/>
          <a:p>
            <a:pPr defTabSz="914400"/>
            <a:r>
              <a:rPr lang="en-US" dirty="0" smtClean="0">
                <a:solidFill>
                  <a:prstClr val="black"/>
                </a:solidFill>
                <a:latin typeface="Arial" panose="020B0604020202020204" pitchFamily="34" charset="0"/>
                <a:cs typeface="Arial" panose="020B0604020202020204" pitchFamily="34" charset="0"/>
              </a:rPr>
              <a:t>Upon completion </a:t>
            </a:r>
            <a:r>
              <a:rPr lang="en-US" dirty="0">
                <a:solidFill>
                  <a:prstClr val="black"/>
                </a:solidFill>
                <a:latin typeface="Arial" panose="020B0604020202020204" pitchFamily="34" charset="0"/>
                <a:cs typeface="Arial" panose="020B0604020202020204" pitchFamily="34" charset="0"/>
              </a:rPr>
              <a:t>of </a:t>
            </a:r>
            <a:r>
              <a:rPr lang="en-US" dirty="0" smtClean="0">
                <a:solidFill>
                  <a:prstClr val="black"/>
                </a:solidFill>
                <a:latin typeface="Arial" panose="020B0604020202020204" pitchFamily="34" charset="0"/>
                <a:cs typeface="Arial" panose="020B0604020202020204" pitchFamily="34" charset="0"/>
              </a:rPr>
              <a:t>the approved </a:t>
            </a:r>
            <a:r>
              <a:rPr lang="en-US" dirty="0">
                <a:solidFill>
                  <a:prstClr val="black"/>
                </a:solidFill>
                <a:latin typeface="Arial" panose="020B0604020202020204" pitchFamily="34" charset="0"/>
                <a:cs typeface="Arial" panose="020B0604020202020204" pitchFamily="34" charset="0"/>
              </a:rPr>
              <a:t>research </a:t>
            </a:r>
            <a:r>
              <a:rPr lang="en-US" dirty="0" smtClean="0">
                <a:solidFill>
                  <a:prstClr val="black"/>
                </a:solidFill>
                <a:latin typeface="Arial" panose="020B0604020202020204" pitchFamily="34" charset="0"/>
                <a:cs typeface="Arial" panose="020B0604020202020204" pitchFamily="34" charset="0"/>
              </a:rPr>
              <a:t>project (as </a:t>
            </a:r>
            <a:r>
              <a:rPr lang="en-US" dirty="0">
                <a:solidFill>
                  <a:prstClr val="black"/>
                </a:solidFill>
                <a:latin typeface="Arial" panose="020B0604020202020204" pitchFamily="34" charset="0"/>
                <a:cs typeface="Arial" panose="020B0604020202020204" pitchFamily="34" charset="0"/>
              </a:rPr>
              <a:t>described in the approved Data </a:t>
            </a:r>
            <a:r>
              <a:rPr lang="en-US" dirty="0" smtClean="0">
                <a:solidFill>
                  <a:prstClr val="black"/>
                </a:solidFill>
                <a:latin typeface="Arial" panose="020B0604020202020204" pitchFamily="34" charset="0"/>
                <a:cs typeface="Arial" panose="020B0604020202020204" pitchFamily="34" charset="0"/>
              </a:rPr>
              <a:t>Application), data Recipients are responsible for promptly complying with specific obligations under the Data Use Agreement, including:</a:t>
            </a:r>
          </a:p>
          <a:p>
            <a:pPr marL="628650" lvl="1" indent="-171450" defTabSz="9144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Destruction of the Data in accordance with the requirements of the Data Use Agreement, and</a:t>
            </a:r>
          </a:p>
          <a:p>
            <a:pPr marL="628650" lvl="1" indent="-171450" defTabSz="9144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Completion and return of a Certificate of Project Completion and Data Destruction.</a:t>
            </a:r>
          </a:p>
          <a:p>
            <a:pPr marL="628650" lvl="1" indent="-171450" defTabSz="91440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Data destruction, of original extracts and any complete or partial copies thereof, must comply with </a:t>
            </a:r>
            <a:r>
              <a:rPr lang="en-US" dirty="0">
                <a:solidFill>
                  <a:prstClr val="black"/>
                </a:solidFill>
                <a:latin typeface="Arial" panose="020B0604020202020204" pitchFamily="34" charset="0"/>
                <a:cs typeface="Arial" panose="020B0604020202020204" pitchFamily="34" charset="0"/>
              </a:rPr>
              <a:t>the requirements of M.G.L. c. 93 I.</a:t>
            </a:r>
          </a:p>
        </p:txBody>
      </p:sp>
      <p:pic>
        <p:nvPicPr>
          <p:cNvPr id="2051" name="Picture 3" descr="C:\Users\scurley\AppData\Local\Microsoft\Windows\Temporary Internet Files\Content.IE5\ZIQMUWYW\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944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447675"/>
            <a:ext cx="6334125"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630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latin typeface="Arial" panose="020B0604020202020204" pitchFamily="34" charset="0"/>
                <a:cs typeface="Arial" panose="020B0604020202020204" pitchFamily="34" charset="0"/>
              </a:rPr>
              <a:t>CHIA Data Use Agreement Audits</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199" y="1318188"/>
            <a:ext cx="5277029" cy="4525963"/>
          </a:xfrm>
        </p:spPr>
        <p:txBody>
          <a:bodyPr>
            <a:noAutofit/>
          </a:bodyPr>
          <a:lstStyle/>
          <a:p>
            <a:r>
              <a:rPr lang="en-US" sz="1200" b="1" dirty="0" smtClean="0">
                <a:latin typeface="Arial" panose="020B0604020202020204" pitchFamily="34" charset="0"/>
                <a:cs typeface="Arial" panose="020B0604020202020204" pitchFamily="34" charset="0"/>
              </a:rPr>
              <a:t>In accordance with the Data Use Agreement, Recipients are required to promptly </a:t>
            </a:r>
            <a:r>
              <a:rPr lang="en-US" sz="1200" b="1" dirty="0">
                <a:latin typeface="Arial" panose="020B0604020202020204" pitchFamily="34" charset="0"/>
                <a:cs typeface="Arial" panose="020B0604020202020204" pitchFamily="34" charset="0"/>
              </a:rPr>
              <a:t>respond to any request by CHIA to verify </a:t>
            </a:r>
            <a:r>
              <a:rPr lang="en-US" sz="1200" b="1" dirty="0" smtClean="0">
                <a:latin typeface="Arial" panose="020B0604020202020204" pitchFamily="34" charset="0"/>
                <a:cs typeface="Arial" panose="020B0604020202020204" pitchFamily="34" charset="0"/>
              </a:rPr>
              <a:t>a Recipient’s </a:t>
            </a:r>
            <a:r>
              <a:rPr lang="en-US" sz="1200" b="1" dirty="0">
                <a:latin typeface="Arial" panose="020B0604020202020204" pitchFamily="34" charset="0"/>
                <a:cs typeface="Arial" panose="020B0604020202020204" pitchFamily="34" charset="0"/>
              </a:rPr>
              <a:t>compliance with the terms of </a:t>
            </a:r>
            <a:r>
              <a:rPr lang="en-US" sz="1200" b="1" dirty="0" smtClean="0">
                <a:latin typeface="Arial" panose="020B0604020202020204" pitchFamily="34" charset="0"/>
                <a:cs typeface="Arial" panose="020B0604020202020204" pitchFamily="34" charset="0"/>
              </a:rPr>
              <a:t>the Data Use Agreement</a:t>
            </a:r>
            <a:endParaRPr lang="en-US" sz="1200" b="1" dirty="0">
              <a:latin typeface="Arial" panose="020B0604020202020204" pitchFamily="34" charset="0"/>
              <a:cs typeface="Arial" panose="020B0604020202020204" pitchFamily="34" charset="0"/>
            </a:endParaRPr>
          </a:p>
          <a:p>
            <a:pPr marL="0" indent="0">
              <a:buNone/>
            </a:pPr>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Data Recipients are also responsible to secure, monitor and report on the compliance of any agent, contractor or third party to whom the Recipient disclosed CHIA Data.</a:t>
            </a:r>
          </a:p>
          <a:p>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In 2015 CHIA began conducting formal audits of all Recipients of CHIA Data.</a:t>
            </a:r>
          </a:p>
          <a:p>
            <a:pPr marL="0" indent="0">
              <a:buNone/>
            </a:pPr>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These audits may be in the format designate by CHIA.  To this point, audits have been in written form designed to get essential information while minimizing the burdens on Data Recipients.</a:t>
            </a:r>
          </a:p>
          <a:p>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The goal of these audits is to ensure that data is used as allowed under a Data Application and is security as required under the Data Use Agreement and Data Management Plan.</a:t>
            </a:r>
          </a:p>
          <a:p>
            <a:endParaRPr lang="en-US" sz="1200" b="1" dirty="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Responses to date have been varied, but some responses have indicated that better understanding of the Data Use Agreement and increase attention to compliance are needed.</a:t>
            </a:r>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79735" y="189147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693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2" y="152400"/>
            <a:ext cx="8229600" cy="1143000"/>
          </a:xfrm>
        </p:spPr>
        <p:txBody>
          <a:bodyPr>
            <a:normAutofit fontScale="90000"/>
          </a:bodyPr>
          <a:lstStyle/>
          <a:p>
            <a:r>
              <a:rPr lang="en-US" u="sng" dirty="0" smtClean="0">
                <a:latin typeface="Arial" panose="020B0604020202020204" pitchFamily="34" charset="0"/>
                <a:cs typeface="Arial" panose="020B0604020202020204" pitchFamily="34" charset="0"/>
              </a:rPr>
              <a:t>General Areas of Non-Compliance</a:t>
            </a:r>
            <a:endParaRPr lang="en-US" u="sng"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381000" y="1213503"/>
            <a:ext cx="6113804" cy="5161660"/>
          </a:xfrm>
        </p:spPr>
        <p:txBody>
          <a:bodyPr>
            <a:normAutofit/>
          </a:bodyPr>
          <a:lstStyle/>
          <a:p>
            <a:r>
              <a:rPr lang="en-US" sz="1600" b="1" dirty="0" smtClean="0">
                <a:latin typeface="Arial" panose="020B0604020202020204" pitchFamily="34" charset="0"/>
                <a:cs typeface="Arial" panose="020B0604020202020204" pitchFamily="34" charset="0"/>
              </a:rPr>
              <a:t>Timeliness</a:t>
            </a:r>
            <a:r>
              <a:rPr lang="en-US" sz="1600" dirty="0" smtClean="0">
                <a:latin typeface="Arial" panose="020B0604020202020204" pitchFamily="34" charset="0"/>
                <a:cs typeface="Arial" panose="020B0604020202020204" pitchFamily="34" charset="0"/>
              </a:rPr>
              <a:t>:</a:t>
            </a:r>
          </a:p>
          <a:p>
            <a:pPr lvl="1"/>
            <a:r>
              <a:rPr lang="en-US" sz="1400" dirty="0" smtClean="0">
                <a:latin typeface="Arial" panose="020B0604020202020204" pitchFamily="34" charset="0"/>
                <a:cs typeface="Arial" panose="020B0604020202020204" pitchFamily="34" charset="0"/>
              </a:rPr>
              <a:t>Recipients should be able to substantively respond to an Audit request within </a:t>
            </a:r>
            <a:r>
              <a:rPr lang="en-US" sz="1400" dirty="0">
                <a:latin typeface="Arial" panose="020B0604020202020204" pitchFamily="34" charset="0"/>
                <a:cs typeface="Arial" panose="020B0604020202020204" pitchFamily="34" charset="0"/>
              </a:rPr>
              <a:t>ten </a:t>
            </a:r>
            <a:r>
              <a:rPr lang="en-US" sz="1400" dirty="0" smtClean="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business days.</a:t>
            </a:r>
          </a:p>
          <a:p>
            <a:r>
              <a:rPr lang="en-US" sz="1600" b="1" dirty="0" smtClean="0">
                <a:latin typeface="Arial" panose="020B0604020202020204" pitchFamily="34" charset="0"/>
                <a:cs typeface="Arial" panose="020B0604020202020204" pitchFamily="34" charset="0"/>
              </a:rPr>
              <a:t>Data Access Log</a:t>
            </a:r>
            <a:r>
              <a:rPr lang="en-US" sz="1600" dirty="0" smtClean="0">
                <a:latin typeface="Arial" panose="020B0604020202020204" pitchFamily="34" charset="0"/>
                <a:cs typeface="Arial" panose="020B0604020202020204" pitchFamily="34" charset="0"/>
              </a:rPr>
              <a:t>:</a:t>
            </a:r>
          </a:p>
          <a:p>
            <a:pPr lvl="1"/>
            <a:r>
              <a:rPr lang="en-US" sz="1400" dirty="0" smtClean="0">
                <a:latin typeface="Arial" panose="020B0604020202020204" pitchFamily="34" charset="0"/>
                <a:cs typeface="Arial" panose="020B0604020202020204" pitchFamily="34" charset="0"/>
              </a:rPr>
              <a:t>Incomplete or insufficient information.</a:t>
            </a:r>
          </a:p>
          <a:p>
            <a:r>
              <a:rPr lang="en-US" sz="1600" b="1" dirty="0" smtClean="0">
                <a:latin typeface="Arial" panose="020B0604020202020204" pitchFamily="34" charset="0"/>
                <a:cs typeface="Arial" panose="020B0604020202020204" pitchFamily="34" charset="0"/>
              </a:rPr>
              <a:t>Confidentiality Agreements</a:t>
            </a:r>
            <a:r>
              <a:rPr lang="en-US" sz="1600" dirty="0" smtClean="0">
                <a:latin typeface="Arial" panose="020B0604020202020204" pitchFamily="34" charset="0"/>
                <a:cs typeface="Arial" panose="020B0604020202020204" pitchFamily="34" charset="0"/>
              </a:rPr>
              <a:t>:</a:t>
            </a:r>
          </a:p>
          <a:p>
            <a:pPr lvl="1"/>
            <a:r>
              <a:rPr lang="en-US" sz="1400" dirty="0" smtClean="0">
                <a:latin typeface="Arial" panose="020B0604020202020204" pitchFamily="34" charset="0"/>
                <a:cs typeface="Arial" panose="020B0604020202020204" pitchFamily="34" charset="0"/>
              </a:rPr>
              <a:t>Lack of executed Confidentiality Agreements for current and past employees.</a:t>
            </a:r>
          </a:p>
          <a:p>
            <a:r>
              <a:rPr lang="en-US" sz="1600" b="1" dirty="0" smtClean="0">
                <a:latin typeface="Arial" panose="020B0604020202020204" pitchFamily="34" charset="0"/>
                <a:cs typeface="Arial" panose="020B0604020202020204" pitchFamily="34" charset="0"/>
              </a:rPr>
              <a:t>Security</a:t>
            </a:r>
            <a:r>
              <a:rPr lang="en-US" sz="1600" dirty="0" smtClean="0">
                <a:latin typeface="Arial" panose="020B0604020202020204" pitchFamily="34" charset="0"/>
                <a:cs typeface="Arial" panose="020B0604020202020204" pitchFamily="34" charset="0"/>
              </a:rPr>
              <a:t>:</a:t>
            </a:r>
          </a:p>
          <a:p>
            <a:pPr lvl="1"/>
            <a:r>
              <a:rPr lang="en-US" sz="1400" dirty="0" smtClean="0">
                <a:latin typeface="Arial" panose="020B0604020202020204" pitchFamily="34" charset="0"/>
                <a:cs typeface="Arial" panose="020B0604020202020204" pitchFamily="34" charset="0"/>
              </a:rPr>
              <a:t>Unauthorized transmittal of data; Data may note be physically moved, transmitted or disclosed in any way from or by the site approved by CHIA.</a:t>
            </a:r>
          </a:p>
          <a:p>
            <a:pPr lvl="1"/>
            <a:r>
              <a:rPr lang="en-US" sz="1400" dirty="0" smtClean="0">
                <a:latin typeface="Arial" panose="020B0604020202020204" pitchFamily="34" charset="0"/>
                <a:cs typeface="Arial" panose="020B0604020202020204" pitchFamily="34" charset="0"/>
              </a:rPr>
              <a:t>Unsecured transmittal </a:t>
            </a:r>
            <a:r>
              <a:rPr lang="en-US" sz="1400" dirty="0">
                <a:latin typeface="Arial" panose="020B0604020202020204" pitchFamily="34" charset="0"/>
                <a:cs typeface="Arial" panose="020B0604020202020204" pitchFamily="34" charset="0"/>
              </a:rPr>
              <a:t>of data; </a:t>
            </a:r>
            <a:r>
              <a:rPr lang="en-US" sz="1400" dirty="0" smtClean="0">
                <a:latin typeface="Arial" panose="020B0604020202020204" pitchFamily="34" charset="0"/>
                <a:cs typeface="Arial" panose="020B0604020202020204" pitchFamily="34" charset="0"/>
              </a:rPr>
              <a:t>the use unsecured </a:t>
            </a:r>
            <a:r>
              <a:rPr lang="en-US" sz="1400" dirty="0">
                <a:latin typeface="Arial" panose="020B0604020202020204" pitchFamily="34" charset="0"/>
                <a:cs typeface="Arial" panose="020B0604020202020204" pitchFamily="34" charset="0"/>
              </a:rPr>
              <a:t>telecommunications, including the Internet, to transmit individually identifiable or deducible information derived from the Data is </a:t>
            </a:r>
            <a:r>
              <a:rPr lang="en-US" sz="1400" dirty="0" smtClean="0">
                <a:latin typeface="Arial" panose="020B0604020202020204" pitchFamily="34" charset="0"/>
                <a:cs typeface="Arial" panose="020B0604020202020204" pitchFamily="34" charset="0"/>
              </a:rPr>
              <a:t>prohibited.</a:t>
            </a:r>
          </a:p>
          <a:p>
            <a:r>
              <a:rPr lang="en-US" sz="1600" b="1" dirty="0" smtClean="0">
                <a:latin typeface="Arial" panose="020B0604020202020204" pitchFamily="34" charset="0"/>
                <a:cs typeface="Arial" panose="020B0604020202020204" pitchFamily="34" charset="0"/>
              </a:rPr>
              <a:t>Publication</a:t>
            </a:r>
            <a:r>
              <a:rPr lang="en-US" sz="1600" dirty="0" smtClean="0">
                <a:latin typeface="Arial" panose="020B0604020202020204" pitchFamily="34" charset="0"/>
                <a:cs typeface="Arial" panose="020B0604020202020204" pitchFamily="34" charset="0"/>
              </a:rPr>
              <a:t>:</a:t>
            </a:r>
          </a:p>
          <a:p>
            <a:pPr lvl="1"/>
            <a:r>
              <a:rPr lang="en-US" sz="1400" dirty="0" smtClean="0">
                <a:latin typeface="Arial" panose="020B0604020202020204" pitchFamily="34" charset="0"/>
                <a:cs typeface="Arial" panose="020B0604020202020204" pitchFamily="34" charset="0"/>
              </a:rPr>
              <a:t>Violation of CHIA Cell Suppression policy.</a:t>
            </a:r>
          </a:p>
          <a:p>
            <a:pPr lvl="1"/>
            <a:r>
              <a:rPr lang="en-US" sz="1400" dirty="0" smtClean="0">
                <a:latin typeface="Arial" panose="020B0604020202020204" pitchFamily="34" charset="0"/>
                <a:cs typeface="Arial" panose="020B0604020202020204" pitchFamily="34" charset="0"/>
              </a:rPr>
              <a:t>Unauthorized use.</a:t>
            </a:r>
          </a:p>
          <a:p>
            <a:pPr marL="457200" lvl="1" indent="0">
              <a:buNone/>
            </a:pPr>
            <a:endParaRPr lang="en-US" sz="13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endParaRPr lang="en-US" sz="1700" dirty="0" smtClean="0">
              <a:latin typeface="Arial" panose="020B0604020202020204" pitchFamily="34" charset="0"/>
              <a:cs typeface="Arial" panose="020B0604020202020204" pitchFamily="34" charset="0"/>
            </a:endParaRPr>
          </a:p>
          <a:p>
            <a:endParaRPr lang="en-US" sz="1400" dirty="0"/>
          </a:p>
          <a:p>
            <a:pPr marL="0" indent="0">
              <a:buNone/>
            </a:pPr>
            <a:endParaRPr lang="en-US" sz="1400" dirty="0" smtClean="0"/>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a:p>
            <a:pPr marL="0" indent="0">
              <a:buNone/>
            </a:pPr>
            <a:endParaRPr lang="en-US" sz="1400" dirty="0" smtClean="0">
              <a:latin typeface="Arial" panose="020B0604020202020204" pitchFamily="34" charset="0"/>
              <a:cs typeface="Arial" panose="020B0604020202020204" pitchFamily="34" charset="0"/>
            </a:endParaRPr>
          </a:p>
        </p:txBody>
      </p:sp>
      <p:sp>
        <p:nvSpPr>
          <p:cNvPr id="4" name="AutoShape 4" descr="Image result for non-compli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5" name="AutoShape 6" descr="Image result for non-complian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pic>
        <p:nvPicPr>
          <p:cNvPr id="3079" name="Picture 7" descr="C:\Users\scurley\AppData\Local\Microsoft\Windows\Temporary Internet Files\Content.IE5\5SAZPTB5\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scurley\AppData\Local\Microsoft\Windows\Temporary Internet Files\Content.IE5\K2W3GN1I\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3578225"/>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descr="C:\Users\scurley\AppData\Local\Microsoft\Windows\Temporary Internet Files\Content.IE5\IKV1WS7F\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scurley\AppData\Local\Microsoft\Windows\Temporary Internet Files\Content.IE5\XN7DR3P9\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scurley\AppData\Local\Microsoft\Windows\Temporary Internet Files\Content.IE5\K2W3GN1I\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7275" y="3730625"/>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descr="C:\Users\scurley\AppData\Local\Microsoft\Windows\Temporary Internet Files\Content.IE5\MGB2K0D2\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Users\scurley\AppData\Local\Microsoft\Windows\Temporary Internet Files\Content.IE5\EX3U9UTL\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C:\Users\scurley\AppData\Local\Microsoft\Windows\Temporary Internet Files\Content.IE5\D7B80FKL\blockpag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Users\scurley\AppData\Local\Microsoft\Windows\Temporary Internet Files\Content.IE5\ZIQMUWYW\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C:\Users\scurley\AppData\Local\Microsoft\Windows\Temporary Internet Files\Content.IE5\UEOBINYS\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Image result for non-complian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4355" y="1981200"/>
            <a:ext cx="2133600" cy="215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662541"/>
          </a:xfrm>
          <a:prstGeom prst="rect">
            <a:avLst/>
          </a:prstGeom>
          <a:noFill/>
        </p:spPr>
        <p:txBody>
          <a:bodyPr wrap="square" rtlCol="0">
            <a:spAutoFit/>
          </a:bodyPr>
          <a:lstStyle/>
          <a:p>
            <a:pPr marL="342900" indent="-342900">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Announcements:</a:t>
            </a:r>
            <a:endParaRPr lang="en-US" sz="2000" dirty="0" smtClean="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2000" dirty="0" smtClean="0">
                <a:latin typeface="Arial"/>
                <a:cs typeface="Arial"/>
              </a:rPr>
              <a:t>Updates on FY17 Case Mix Release</a:t>
            </a:r>
          </a:p>
          <a:p>
            <a:pPr marL="742950" lvl="1" indent="-285750">
              <a:buClr>
                <a:schemeClr val="accent1"/>
              </a:buClr>
              <a:buFont typeface="Wingdings" charset="2"/>
              <a:buChar char="§"/>
            </a:pPr>
            <a:r>
              <a:rPr lang="en-US" sz="2000" dirty="0" smtClean="0">
                <a:latin typeface="Arial"/>
                <a:cs typeface="Arial"/>
              </a:rPr>
              <a:t>Timeline for FY18 Case Mix Release</a:t>
            </a:r>
          </a:p>
          <a:p>
            <a:pPr marL="742950" lvl="1" indent="-285750">
              <a:buClr>
                <a:schemeClr val="accent1"/>
              </a:buClr>
              <a:buFont typeface="Wingdings" charset="2"/>
              <a:buChar char="§"/>
            </a:pPr>
            <a:r>
              <a:rPr lang="en-US" sz="2000" dirty="0" smtClean="0">
                <a:latin typeface="Arial"/>
                <a:cs typeface="Arial"/>
              </a:rPr>
              <a:t>APCD Release 7.0</a:t>
            </a:r>
          </a:p>
          <a:p>
            <a:pPr marL="342900" indent="-342900">
              <a:buFont typeface="Wingdings" panose="05000000000000000000" pitchFamily="2" charset="2"/>
              <a:buChar char="Ø"/>
            </a:pPr>
            <a:r>
              <a:rPr lang="en-US" sz="2000" dirty="0" smtClean="0">
                <a:latin typeface="Arial"/>
                <a:cs typeface="Arial"/>
              </a:rPr>
              <a:t>DUA, Compliance, and Audit Overview</a:t>
            </a:r>
          </a:p>
          <a:p>
            <a:pPr marL="342900" indent="-342900">
              <a:buFont typeface="Wingdings" panose="05000000000000000000" pitchFamily="2" charset="2"/>
              <a:buChar char="Ø"/>
            </a:pPr>
            <a:r>
              <a:rPr lang="en-US" sz="2000" dirty="0" smtClean="0">
                <a:latin typeface="Arial"/>
                <a:cs typeface="Arial"/>
              </a:rPr>
              <a:t>User Questions:</a:t>
            </a:r>
            <a:endParaRPr lang="en-US" dirty="0"/>
          </a:p>
          <a:p>
            <a:pPr marL="742950" lvl="1" indent="-285750">
              <a:buClr>
                <a:srgbClr val="F8921E"/>
              </a:buClr>
              <a:buFont typeface="Wingdings" charset="2"/>
              <a:buChar char="§"/>
            </a:pPr>
            <a:r>
              <a:rPr lang="en-US" sz="2000" dirty="0" smtClean="0">
                <a:solidFill>
                  <a:srgbClr val="000000"/>
                </a:solidFill>
                <a:cs typeface="Arial"/>
              </a:rPr>
              <a:t>Identifying </a:t>
            </a:r>
            <a:r>
              <a:rPr lang="en-US" sz="2000" dirty="0">
                <a:solidFill>
                  <a:srgbClr val="000000"/>
                </a:solidFill>
                <a:cs typeface="Arial"/>
              </a:rPr>
              <a:t>mood disorder drugs in Case Mix;</a:t>
            </a:r>
          </a:p>
          <a:p>
            <a:pPr marL="742950" lvl="1" indent="-285750">
              <a:buClr>
                <a:srgbClr val="F8921E"/>
              </a:buClr>
              <a:buFont typeface="Wingdings" charset="2"/>
              <a:buChar char="§"/>
            </a:pPr>
            <a:r>
              <a:rPr lang="en-US" sz="2000" dirty="0" smtClean="0">
                <a:solidFill>
                  <a:srgbClr val="000000"/>
                </a:solidFill>
                <a:cs typeface="Arial"/>
              </a:rPr>
              <a:t>Quality </a:t>
            </a:r>
            <a:r>
              <a:rPr lang="en-US" sz="2000" dirty="0">
                <a:solidFill>
                  <a:srgbClr val="000000"/>
                </a:solidFill>
                <a:cs typeface="Arial"/>
              </a:rPr>
              <a:t>of Hispanic data / indicator field in Case Mix;</a:t>
            </a:r>
          </a:p>
          <a:p>
            <a:pPr marL="742950" lvl="1" indent="-285750">
              <a:buClr>
                <a:srgbClr val="F8921E"/>
              </a:buClr>
              <a:buFont typeface="Wingdings" charset="2"/>
              <a:buChar char="§"/>
            </a:pPr>
            <a:r>
              <a:rPr lang="en-US" sz="2000" dirty="0" smtClean="0">
                <a:solidFill>
                  <a:srgbClr val="000000"/>
                </a:solidFill>
                <a:cs typeface="Arial"/>
              </a:rPr>
              <a:t>Gunshot </a:t>
            </a:r>
            <a:r>
              <a:rPr lang="en-US" sz="2000" dirty="0">
                <a:solidFill>
                  <a:srgbClr val="000000"/>
                </a:solidFill>
                <a:cs typeface="Arial"/>
              </a:rPr>
              <a:t>wound injury data in Observation data</a:t>
            </a:r>
            <a:r>
              <a:rPr lang="en-US" sz="2000" dirty="0" smtClean="0">
                <a:solidFill>
                  <a:srgbClr val="000000"/>
                </a:solidFill>
                <a:cs typeface="Arial"/>
              </a:rPr>
              <a:t>;</a:t>
            </a:r>
          </a:p>
          <a:p>
            <a:pPr marL="742950" lvl="1" indent="-285750">
              <a:buClr>
                <a:srgbClr val="F8921E"/>
              </a:buClr>
              <a:buFont typeface="Wingdings" charset="2"/>
              <a:buChar char="§"/>
            </a:pPr>
            <a:r>
              <a:rPr lang="en-US" sz="2000" dirty="0" smtClean="0">
                <a:solidFill>
                  <a:srgbClr val="000000"/>
                </a:solidFill>
                <a:cs typeface="Arial"/>
              </a:rPr>
              <a:t>Reliability </a:t>
            </a:r>
            <a:r>
              <a:rPr lang="en-US" sz="2000" dirty="0">
                <a:solidFill>
                  <a:srgbClr val="000000"/>
                </a:solidFill>
                <a:cs typeface="Arial"/>
              </a:rPr>
              <a:t>of the "Veteran Status" </a:t>
            </a:r>
            <a:r>
              <a:rPr lang="en-US" sz="2000" dirty="0" smtClean="0">
                <a:solidFill>
                  <a:srgbClr val="000000"/>
                </a:solidFill>
                <a:cs typeface="Arial"/>
              </a:rPr>
              <a:t>indicator</a:t>
            </a:r>
            <a:endParaRPr lang="en-US" sz="2000" dirty="0">
              <a:solidFill>
                <a:srgbClr val="000000"/>
              </a:solidFill>
              <a:cs typeface="Arial"/>
            </a:endParaRPr>
          </a:p>
          <a:p>
            <a:pPr marL="342900" indent="-342900">
              <a:buFont typeface="Wingdings" panose="05000000000000000000" pitchFamily="2" charset="2"/>
              <a:buChar char="Ø"/>
            </a:pPr>
            <a:r>
              <a:rPr lang="en-US" sz="2000" dirty="0" smtClean="0">
                <a:latin typeface="Arial"/>
                <a:cs typeface="Arial"/>
              </a:rPr>
              <a:t>Q&amp;A</a:t>
            </a:r>
            <a:endParaRPr lang="en-US" sz="2000" dirty="0">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Case Mix User Workgroup | CHIA User Support | 4/23/19</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latin typeface="Arial" panose="020B0604020202020204" pitchFamily="34" charset="0"/>
                <a:cs typeface="Arial" panose="020B0604020202020204" pitchFamily="34" charset="0"/>
              </a:rPr>
              <a:t>General Areas of </a:t>
            </a:r>
            <a:r>
              <a:rPr lang="en-US" u="sng" dirty="0" smtClean="0">
                <a:latin typeface="Arial" panose="020B0604020202020204" pitchFamily="34" charset="0"/>
                <a:cs typeface="Arial" panose="020B0604020202020204" pitchFamily="34" charset="0"/>
              </a:rPr>
              <a:t>Non-Compliance</a:t>
            </a:r>
            <a:r>
              <a:rPr lang="en-US" dirty="0" smtClean="0">
                <a:latin typeface="Arial" panose="020B0604020202020204" pitchFamily="34" charset="0"/>
                <a:cs typeface="Arial" panose="020B0604020202020204" pitchFamily="34" charset="0"/>
              </a:rPr>
              <a:t>:</a:t>
            </a:r>
            <a:endParaRPr lang="en-US" dirty="0"/>
          </a:p>
        </p:txBody>
      </p:sp>
      <p:sp>
        <p:nvSpPr>
          <p:cNvPr id="3" name="Content Placeholder 2"/>
          <p:cNvSpPr>
            <a:spLocks noGrp="1"/>
          </p:cNvSpPr>
          <p:nvPr>
            <p:ph sz="half" idx="1"/>
          </p:nvPr>
        </p:nvSpPr>
        <p:spPr>
          <a:xfrm>
            <a:off x="457200" y="1295400"/>
            <a:ext cx="8229600" cy="5410200"/>
          </a:xfrm>
        </p:spPr>
        <p:txBody>
          <a:bodyPr>
            <a:normAutofit lnSpcReduction="10000"/>
          </a:bodyPr>
          <a:lstStyle/>
          <a:p>
            <a:pPr marL="0" indent="0">
              <a:buNone/>
            </a:pPr>
            <a:r>
              <a:rPr lang="en-US" sz="1400" b="1" i="1" u="sng" dirty="0" smtClean="0">
                <a:latin typeface="Arial" panose="020B0604020202020204" pitchFamily="34" charset="0"/>
                <a:cs typeface="Arial" panose="020B0604020202020204" pitchFamily="34" charset="0"/>
              </a:rPr>
              <a:t>Issue: Lack of Confidentiality Agreements (CA)</a:t>
            </a:r>
          </a:p>
          <a:p>
            <a:r>
              <a:rPr lang="en-US" sz="1400" dirty="0" smtClean="0">
                <a:latin typeface="Arial" panose="020B0604020202020204" pitchFamily="34" charset="0"/>
                <a:cs typeface="Arial" panose="020B0604020202020204" pitchFamily="34" charset="0"/>
              </a:rPr>
              <a:t>CHIA conducted an Audit of a Data Use Agreement with Hospital for a research team using CHIA Data.</a:t>
            </a:r>
          </a:p>
          <a:p>
            <a:r>
              <a:rPr lang="en-US" sz="1400" dirty="0" smtClean="0">
                <a:latin typeface="Arial" panose="020B0604020202020204" pitchFamily="34" charset="0"/>
                <a:cs typeface="Arial" panose="020B0604020202020204" pitchFamily="34" charset="0"/>
              </a:rPr>
              <a:t>After review a review of the Audit materials, CHIA determined that several members of the research team had access to CHIA Data, but had not signed a CHIA Confidentiality Agreement.</a:t>
            </a:r>
          </a:p>
          <a:p>
            <a:r>
              <a:rPr lang="en-US" sz="1400" u="sng" dirty="0" smtClean="0">
                <a:latin typeface="Arial" panose="020B0604020202020204" pitchFamily="34" charset="0"/>
                <a:cs typeface="Arial" panose="020B0604020202020204" pitchFamily="34" charset="0"/>
              </a:rPr>
              <a:t>Root Cause</a:t>
            </a:r>
            <a:r>
              <a:rPr lang="en-US" sz="1400" dirty="0" smtClean="0">
                <a:latin typeface="Arial" panose="020B0604020202020204" pitchFamily="34" charset="0"/>
                <a:cs typeface="Arial" panose="020B0604020202020204" pitchFamily="34" charset="0"/>
              </a:rPr>
              <a:t>: A lack of systematic controls or procedures for accessing CHIA Data.</a:t>
            </a:r>
            <a:endParaRPr lang="en-US" sz="1400" u="sng" dirty="0" smtClean="0">
              <a:latin typeface="Arial" panose="020B0604020202020204" pitchFamily="34" charset="0"/>
              <a:cs typeface="Arial" panose="020B0604020202020204" pitchFamily="34" charset="0"/>
            </a:endParaRPr>
          </a:p>
          <a:p>
            <a:r>
              <a:rPr lang="en-US" sz="1400" u="sng" dirty="0" smtClean="0">
                <a:latin typeface="Arial" panose="020B0604020202020204" pitchFamily="34" charset="0"/>
                <a:cs typeface="Arial" panose="020B0604020202020204" pitchFamily="34" charset="0"/>
              </a:rPr>
              <a:t>Resolution</a:t>
            </a:r>
            <a:r>
              <a:rPr lang="en-US" sz="1400" dirty="0" smtClean="0">
                <a:latin typeface="Arial" panose="020B0604020202020204" pitchFamily="34" charset="0"/>
                <a:cs typeface="Arial" panose="020B0604020202020204" pitchFamily="34" charset="0"/>
              </a:rPr>
              <a:t>: The research team created a checklist of required action items (including signing a CA) to be completed prior to an employee being provided access to CHIA Data.  The new forms are now included for that research teams onboarding process for new hires.  </a:t>
            </a:r>
          </a:p>
          <a:p>
            <a:endParaRPr lang="en-US" sz="1400" dirty="0">
              <a:latin typeface="Arial" panose="020B0604020202020204" pitchFamily="34" charset="0"/>
              <a:cs typeface="Arial" panose="020B0604020202020204" pitchFamily="34" charset="0"/>
            </a:endParaRPr>
          </a:p>
          <a:p>
            <a:pPr marL="0" indent="0">
              <a:buNone/>
            </a:pPr>
            <a:r>
              <a:rPr lang="en-US" sz="1400" b="1" i="1" u="sng" dirty="0" smtClean="0">
                <a:latin typeface="Arial" panose="020B0604020202020204" pitchFamily="34" charset="0"/>
                <a:cs typeface="Arial" panose="020B0604020202020204" pitchFamily="34" charset="0"/>
              </a:rPr>
              <a:t>Issue:  Unsecured Transmittal of CHIA Data</a:t>
            </a:r>
          </a:p>
          <a:p>
            <a:r>
              <a:rPr lang="en-US" sz="1400" dirty="0" smtClean="0">
                <a:latin typeface="Arial" panose="020B0604020202020204" pitchFamily="34" charset="0"/>
                <a:cs typeface="Arial" panose="020B0604020202020204" pitchFamily="34" charset="0"/>
              </a:rPr>
              <a:t>CHIA received from a Recipient an encrypted hard drive containing CHIA Data.  Accompanying the hard drive was a printed email with the hard drive password.  Encrypted media and passwords should never be transmitted together.</a:t>
            </a:r>
          </a:p>
          <a:p>
            <a:r>
              <a:rPr lang="en-US" sz="1400" u="sng" dirty="0" smtClean="0">
                <a:latin typeface="Arial" panose="020B0604020202020204" pitchFamily="34" charset="0"/>
                <a:cs typeface="Arial" panose="020B0604020202020204" pitchFamily="34" charset="0"/>
              </a:rPr>
              <a:t>Root Cause</a:t>
            </a:r>
            <a:r>
              <a:rPr lang="en-US" sz="1400" dirty="0" smtClean="0">
                <a:latin typeface="Arial" panose="020B0604020202020204" pitchFamily="34" charset="0"/>
                <a:cs typeface="Arial" panose="020B0604020202020204" pitchFamily="34" charset="0"/>
              </a:rPr>
              <a:t>:  Recipient’s information and security policies and procedures addressed the secure storage and transmission of protected health information</a:t>
            </a:r>
            <a:r>
              <a:rPr lang="en-US" sz="1400" dirty="0">
                <a:latin typeface="Arial" panose="020B0604020202020204" pitchFamily="34" charset="0"/>
                <a:cs typeface="Arial" panose="020B0604020202020204" pitchFamily="34" charset="0"/>
              </a:rPr>
              <a:t>. However, the procedures did not contain </a:t>
            </a:r>
            <a:r>
              <a:rPr lang="en-US" sz="1400" dirty="0" smtClean="0">
                <a:latin typeface="Arial" panose="020B0604020202020204" pitchFamily="34" charset="0"/>
                <a:cs typeface="Arial" panose="020B0604020202020204" pitchFamily="34" charset="0"/>
              </a:rPr>
              <a:t>highly specific </a:t>
            </a:r>
            <a:r>
              <a:rPr lang="en-US" sz="1400" dirty="0">
                <a:latin typeface="Arial" panose="020B0604020202020204" pitchFamily="34" charset="0"/>
                <a:cs typeface="Arial" panose="020B0604020202020204" pitchFamily="34" charset="0"/>
              </a:rPr>
              <a:t>details relevant to addressing physical handling of the mode of transmission CHIA employs</a:t>
            </a:r>
            <a:r>
              <a:rPr lang="en-US" sz="1400" dirty="0" smtClean="0">
                <a:latin typeface="Arial" panose="020B0604020202020204" pitchFamily="34" charset="0"/>
                <a:cs typeface="Arial" panose="020B0604020202020204" pitchFamily="34" charset="0"/>
              </a:rPr>
              <a:t>.</a:t>
            </a:r>
          </a:p>
          <a:p>
            <a:r>
              <a:rPr lang="en-US" sz="1400" u="sng" dirty="0" smtClean="0">
                <a:latin typeface="Arial" panose="020B0604020202020204" pitchFamily="34" charset="0"/>
                <a:cs typeface="Arial" panose="020B0604020202020204" pitchFamily="34" charset="0"/>
              </a:rPr>
              <a:t>Resolution</a:t>
            </a:r>
            <a:r>
              <a:rPr lang="en-US" sz="1400" dirty="0" smtClean="0">
                <a:latin typeface="Arial" panose="020B0604020202020204" pitchFamily="34" charset="0"/>
                <a:cs typeface="Arial" panose="020B0604020202020204" pitchFamily="34" charset="0"/>
              </a:rPr>
              <a:t>:  Revision of Recipient’s policies and procedures to:</a:t>
            </a:r>
          </a:p>
          <a:p>
            <a:pPr lvl="1"/>
            <a:r>
              <a:rPr lang="en-US" sz="1400" dirty="0" smtClean="0">
                <a:latin typeface="Arial" panose="020B0604020202020204" pitchFamily="34" charset="0"/>
                <a:cs typeface="Arial" panose="020B0604020202020204" pitchFamily="34" charset="0"/>
              </a:rPr>
              <a:t>Make it explicit that passwords or encryption keys are never to be printed or recorded in hard copy</a:t>
            </a:r>
          </a:p>
          <a:p>
            <a:pPr lvl="1"/>
            <a:r>
              <a:rPr lang="en-US" sz="1400" dirty="0" smtClean="0">
                <a:latin typeface="Arial" panose="020B0604020202020204" pitchFamily="34" charset="0"/>
                <a:cs typeface="Arial" panose="020B0604020202020204" pitchFamily="34" charset="0"/>
              </a:rPr>
              <a:t>Require the inspection of portable storage devices and accompanying material by two people, one of whom is a designated compliance lead, prior to shipment</a:t>
            </a:r>
          </a:p>
        </p:txBody>
      </p:sp>
    </p:spTree>
    <p:extLst>
      <p:ext uri="{BB962C8B-B14F-4D97-AF65-F5344CB8AC3E}">
        <p14:creationId xmlns:p14="http://schemas.microsoft.com/office/powerpoint/2010/main" val="1536150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u="sng" dirty="0">
                <a:latin typeface="Arial" panose="020B0604020202020204" pitchFamily="34" charset="0"/>
                <a:cs typeface="Arial" panose="020B0604020202020204" pitchFamily="34" charset="0"/>
              </a:rPr>
              <a:t>General Areas of Non-Compliance</a:t>
            </a:r>
            <a:r>
              <a:rPr lang="en-US" dirty="0">
                <a:latin typeface="Arial" panose="020B0604020202020204" pitchFamily="34" charset="0"/>
                <a:cs typeface="Arial" panose="020B0604020202020204" pitchFamily="34" charset="0"/>
              </a:rPr>
              <a:t>:</a:t>
            </a:r>
            <a:endParaRPr lang="en-US" dirty="0"/>
          </a:p>
        </p:txBody>
      </p:sp>
      <p:sp>
        <p:nvSpPr>
          <p:cNvPr id="3" name="Content Placeholder 2"/>
          <p:cNvSpPr>
            <a:spLocks noGrp="1"/>
          </p:cNvSpPr>
          <p:nvPr>
            <p:ph sz="half" idx="1"/>
          </p:nvPr>
        </p:nvSpPr>
        <p:spPr>
          <a:xfrm>
            <a:off x="457200" y="1219200"/>
            <a:ext cx="8229600" cy="5334000"/>
          </a:xfrm>
        </p:spPr>
        <p:txBody>
          <a:bodyPr>
            <a:normAutofit/>
          </a:bodyPr>
          <a:lstStyle/>
          <a:p>
            <a:pPr marL="0" indent="0">
              <a:buNone/>
            </a:pPr>
            <a:r>
              <a:rPr lang="en-US" sz="1400" b="1" i="1" u="sng" dirty="0">
                <a:latin typeface="Arial" panose="020B0604020202020204" pitchFamily="34" charset="0"/>
                <a:cs typeface="Arial" panose="020B0604020202020204" pitchFamily="34" charset="0"/>
              </a:rPr>
              <a:t>Issue: </a:t>
            </a:r>
            <a:r>
              <a:rPr lang="en-US" sz="1400" b="1" i="1" u="sng" dirty="0" smtClean="0">
                <a:latin typeface="Arial" panose="020B0604020202020204" pitchFamily="34" charset="0"/>
                <a:cs typeface="Arial" panose="020B0604020202020204" pitchFamily="34" charset="0"/>
              </a:rPr>
              <a:t>Improper Cell Suppression</a:t>
            </a:r>
          </a:p>
          <a:p>
            <a:r>
              <a:rPr lang="en-US" sz="1400" dirty="0" smtClean="0">
                <a:latin typeface="Arial" panose="020B0604020202020204" pitchFamily="34" charset="0"/>
                <a:cs typeface="Arial" panose="020B0604020202020204" pitchFamily="34" charset="0"/>
              </a:rPr>
              <a:t>In reviewing supporting material for a Data Application renewal, CHIA discovered that a digital health company tool was revealing small cell sizes</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No </a:t>
            </a:r>
            <a:r>
              <a:rPr lang="en-US" sz="1400" dirty="0">
                <a:latin typeface="Arial" panose="020B0604020202020204" pitchFamily="34" charset="0"/>
                <a:cs typeface="Arial" panose="020B0604020202020204" pitchFamily="34" charset="0"/>
              </a:rPr>
              <a:t>cell (e.g., admittances, discharges, patients, services) less than 11 may be displayed. </a:t>
            </a:r>
            <a:endParaRPr lang="en-US" sz="1400" dirty="0" smtClean="0">
              <a:latin typeface="Arial" panose="020B0604020202020204" pitchFamily="34" charset="0"/>
              <a:cs typeface="Arial" panose="020B0604020202020204" pitchFamily="34" charset="0"/>
            </a:endParaRPr>
          </a:p>
          <a:p>
            <a:r>
              <a:rPr lang="en-US" sz="1400" u="sng" dirty="0" smtClean="0">
                <a:latin typeface="Arial" panose="020B0604020202020204" pitchFamily="34" charset="0"/>
                <a:cs typeface="Arial" panose="020B0604020202020204" pitchFamily="34" charset="0"/>
              </a:rPr>
              <a:t>Root Cause</a:t>
            </a:r>
            <a:r>
              <a:rPr lang="en-US" sz="1400" dirty="0" smtClean="0">
                <a:latin typeface="Arial" panose="020B0604020202020204" pitchFamily="34" charset="0"/>
                <a:cs typeface="Arial" panose="020B0604020202020204" pitchFamily="34" charset="0"/>
              </a:rPr>
              <a:t>: Cell suppression functionality within the Recipient’s software application was not applied to reports.  The Recipient determined that the violation occurred due to a lack of sufficient oversight of the product manager for the software.  </a:t>
            </a:r>
          </a:p>
          <a:p>
            <a:r>
              <a:rPr lang="en-US" sz="1400" u="sng" dirty="0" smtClean="0">
                <a:latin typeface="Arial" panose="020B0604020202020204" pitchFamily="34" charset="0"/>
                <a:cs typeface="Arial" panose="020B0604020202020204" pitchFamily="34" charset="0"/>
              </a:rPr>
              <a:t>Resolution</a:t>
            </a:r>
            <a:r>
              <a:rPr lang="en-US" sz="1400" dirty="0" smtClean="0">
                <a:latin typeface="Arial" panose="020B0604020202020204" pitchFamily="34" charset="0"/>
                <a:cs typeface="Arial" panose="020B0604020202020204" pitchFamily="34" charset="0"/>
              </a:rPr>
              <a:t>:  The Recipient implemented new policies and procedures which require additional review of reports and products by senior executives for compliance with the terms of each of its client's data use agreements prior to actual production.</a:t>
            </a:r>
            <a:endParaRPr lang="en-US" u="sng" dirty="0" smtClean="0"/>
          </a:p>
          <a:p>
            <a:endParaRPr lang="en-US" sz="1400" dirty="0" smtClean="0">
              <a:latin typeface="Arial" panose="020B0604020202020204" pitchFamily="34" charset="0"/>
              <a:cs typeface="Arial" panose="020B0604020202020204" pitchFamily="34" charset="0"/>
            </a:endParaRPr>
          </a:p>
          <a:p>
            <a:pPr marL="0" indent="0">
              <a:buNone/>
            </a:pPr>
            <a:r>
              <a:rPr lang="en-US" sz="1400" b="1" i="1" u="sng" dirty="0" smtClean="0">
                <a:latin typeface="Arial" panose="020B0604020202020204" pitchFamily="34" charset="0"/>
                <a:cs typeface="Arial" panose="020B0604020202020204" pitchFamily="34" charset="0"/>
              </a:rPr>
              <a:t>Issue:  Unauthorized Use of CHIA Data</a:t>
            </a:r>
          </a:p>
          <a:p>
            <a:r>
              <a:rPr lang="en-US" sz="1400" dirty="0" smtClean="0">
                <a:latin typeface="Arial" panose="020B0604020202020204" pitchFamily="34" charset="0"/>
                <a:cs typeface="Arial" panose="020B0604020202020204" pitchFamily="34" charset="0"/>
              </a:rPr>
              <a:t>CHIA regularly reviews for publications that cite the use of CHIA Data and requests a list of these publications as part of its auditing. On multiple occasions, CHIA has discovered publications on topics that are clearly not consistent with an approved use described in a Primary Investigator’s Data Application.</a:t>
            </a:r>
          </a:p>
          <a:p>
            <a:r>
              <a:rPr lang="en-US" sz="1400" u="sng" dirty="0">
                <a:latin typeface="Arial" panose="020B0604020202020204" pitchFamily="34" charset="0"/>
                <a:cs typeface="Arial" panose="020B0604020202020204" pitchFamily="34" charset="0"/>
              </a:rPr>
              <a:t>Resolution</a:t>
            </a:r>
            <a:r>
              <a:rPr lang="en-US" sz="1400" dirty="0" smtClean="0">
                <a:latin typeface="Arial" panose="020B0604020202020204" pitchFamily="34" charset="0"/>
                <a:cs typeface="Arial" panose="020B0604020202020204" pitchFamily="34" charset="0"/>
              </a:rPr>
              <a:t>:  CHIA demanded prompt destruction of all copies </a:t>
            </a:r>
            <a:r>
              <a:rPr lang="en-US" sz="1400" dirty="0">
                <a:latin typeface="Arial" panose="020B0604020202020204" pitchFamily="34" charset="0"/>
                <a:cs typeface="Arial" panose="020B0604020202020204" pitchFamily="34" charset="0"/>
              </a:rPr>
              <a:t>of the data </a:t>
            </a:r>
            <a:r>
              <a:rPr lang="en-US" sz="1400" dirty="0" smtClean="0">
                <a:latin typeface="Arial" panose="020B0604020202020204" pitchFamily="34" charset="0"/>
                <a:cs typeface="Arial" panose="020B0604020202020204" pitchFamily="34" charset="0"/>
              </a:rPr>
              <a:t>released, a Certificate </a:t>
            </a:r>
            <a:r>
              <a:rPr lang="en-US" sz="1400" dirty="0">
                <a:latin typeface="Arial" panose="020B0604020202020204" pitchFamily="34" charset="0"/>
                <a:cs typeface="Arial" panose="020B0604020202020204" pitchFamily="34" charset="0"/>
              </a:rPr>
              <a:t>of </a:t>
            </a:r>
            <a:r>
              <a:rPr lang="en-US" sz="1400" dirty="0" smtClean="0">
                <a:latin typeface="Arial" panose="020B0604020202020204" pitchFamily="34" charset="0"/>
                <a:cs typeface="Arial" panose="020B0604020202020204" pitchFamily="34" charset="0"/>
              </a:rPr>
              <a:t>Destruction, and notice be given to the institution’s office of Sponsored Programs or Research Administration.</a:t>
            </a:r>
          </a:p>
        </p:txBody>
      </p:sp>
    </p:spTree>
    <p:extLst>
      <p:ext uri="{BB962C8B-B14F-4D97-AF65-F5344CB8AC3E}">
        <p14:creationId xmlns:p14="http://schemas.microsoft.com/office/powerpoint/2010/main" val="1852657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u="sng" dirty="0" smtClean="0">
                <a:latin typeface="Arial" panose="020B0604020202020204" pitchFamily="34" charset="0"/>
                <a:cs typeface="Arial" panose="020B0604020202020204" pitchFamily="34" charset="0"/>
              </a:rPr>
              <a:t>Inventory</a:t>
            </a:r>
            <a:endParaRPr lang="en-US" sz="3600" u="sng" dirty="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786353993"/>
              </p:ext>
            </p:extLst>
          </p:nvPr>
        </p:nvGraphicFramePr>
        <p:xfrm>
          <a:off x="533400" y="1295400"/>
          <a:ext cx="8088012" cy="4525965"/>
        </p:xfrm>
        <a:graphic>
          <a:graphicData uri="http://schemas.openxmlformats.org/drawingml/2006/table">
            <a:tbl>
              <a:tblPr>
                <a:tableStyleId>{5C22544A-7EE6-4342-B048-85BDC9FD1C3A}</a:tableStyleId>
              </a:tblPr>
              <a:tblGrid>
                <a:gridCol w="2612965"/>
                <a:gridCol w="564666"/>
                <a:gridCol w="620025"/>
                <a:gridCol w="788872"/>
                <a:gridCol w="2217145"/>
                <a:gridCol w="1284339"/>
              </a:tblGrid>
              <a:tr h="240978">
                <a:tc gridSpan="6">
                  <a:txBody>
                    <a:bodyPr/>
                    <a:lstStyle/>
                    <a:p>
                      <a:pPr algn="ctr" fontAlgn="ctr"/>
                      <a:r>
                        <a:rPr lang="en-US" sz="1200" u="none" strike="noStrike" dirty="0">
                          <a:effectLst/>
                        </a:rPr>
                        <a:t>Data Inventory</a:t>
                      </a:r>
                      <a:endParaRPr lang="en-US" sz="1200" b="1" i="0" u="none" strike="noStrike" dirty="0">
                        <a:solidFill>
                          <a:srgbClr val="000000"/>
                        </a:solidFill>
                        <a:effectLst/>
                        <a:latin typeface="Calibri"/>
                      </a:endParaRPr>
                    </a:p>
                  </a:txBody>
                  <a:tcPr marL="8310" marR="8310" marT="831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5195">
                <a:tc>
                  <a:txBody>
                    <a:bodyPr/>
                    <a:lstStyle/>
                    <a:p>
                      <a:pPr algn="ctr" fontAlgn="ctr"/>
                      <a:r>
                        <a:rPr lang="en-US" sz="1000" u="none" strike="noStrike">
                          <a:effectLst/>
                        </a:rPr>
                        <a:t>Data Type</a:t>
                      </a:r>
                      <a:endParaRPr lang="en-US" sz="1000" b="1" i="0" u="none" strike="noStrike">
                        <a:solidFill>
                          <a:srgbClr val="000000"/>
                        </a:solidFill>
                        <a:effectLst/>
                        <a:latin typeface="Calibri"/>
                      </a:endParaRPr>
                    </a:p>
                  </a:txBody>
                  <a:tcPr marL="8310" marR="8310" marT="8310" marB="0" anchor="ctr"/>
                </a:tc>
                <a:tc>
                  <a:txBody>
                    <a:bodyPr/>
                    <a:lstStyle/>
                    <a:p>
                      <a:pPr algn="ctr" fontAlgn="ctr"/>
                      <a:r>
                        <a:rPr lang="en-US" sz="1000" u="none" strike="noStrike">
                          <a:effectLst/>
                        </a:rPr>
                        <a:t>Received Date</a:t>
                      </a:r>
                      <a:endParaRPr lang="en-US" sz="1000" b="1" i="0" u="none" strike="noStrike">
                        <a:solidFill>
                          <a:srgbClr val="000000"/>
                        </a:solidFill>
                        <a:effectLst/>
                        <a:latin typeface="Calibri"/>
                      </a:endParaRPr>
                    </a:p>
                  </a:txBody>
                  <a:tcPr marL="8310" marR="8310" marT="8310" marB="0" anchor="ctr"/>
                </a:tc>
                <a:tc>
                  <a:txBody>
                    <a:bodyPr/>
                    <a:lstStyle/>
                    <a:p>
                      <a:pPr algn="ctr" fontAlgn="ctr"/>
                      <a:r>
                        <a:rPr lang="en-US" sz="1000" u="none" strike="noStrike">
                          <a:effectLst/>
                        </a:rPr>
                        <a:t>Destroyed Date</a:t>
                      </a:r>
                      <a:endParaRPr lang="en-US" sz="1000" b="1" i="0" u="none" strike="noStrike">
                        <a:solidFill>
                          <a:srgbClr val="000000"/>
                        </a:solidFill>
                        <a:effectLst/>
                        <a:latin typeface="Calibri"/>
                      </a:endParaRPr>
                    </a:p>
                  </a:txBody>
                  <a:tcPr marL="8310" marR="8310" marT="8310" marB="0" anchor="ctr"/>
                </a:tc>
                <a:tc>
                  <a:txBody>
                    <a:bodyPr/>
                    <a:lstStyle/>
                    <a:p>
                      <a:pPr algn="ctr" fontAlgn="ctr"/>
                      <a:r>
                        <a:rPr lang="en-US" sz="1000" u="none" strike="noStrike">
                          <a:effectLst/>
                        </a:rPr>
                        <a:t>Certificate Submission Date</a:t>
                      </a:r>
                      <a:endParaRPr lang="en-US" sz="1000" b="1" i="0" u="none" strike="noStrike">
                        <a:solidFill>
                          <a:srgbClr val="000000"/>
                        </a:solidFill>
                        <a:effectLst/>
                        <a:latin typeface="Calibri"/>
                      </a:endParaRPr>
                    </a:p>
                  </a:txBody>
                  <a:tcPr marL="8310" marR="8310" marT="8310" marB="0" anchor="ctr"/>
                </a:tc>
                <a:tc>
                  <a:txBody>
                    <a:bodyPr/>
                    <a:lstStyle/>
                    <a:p>
                      <a:pPr algn="ctr" fontAlgn="ctr"/>
                      <a:r>
                        <a:rPr lang="en-US" sz="1000" u="none" strike="noStrike">
                          <a:effectLst/>
                        </a:rPr>
                        <a:t>Study Name</a:t>
                      </a:r>
                      <a:endParaRPr lang="en-US" sz="1000" b="1" i="0" u="none" strike="noStrike">
                        <a:solidFill>
                          <a:srgbClr val="000000"/>
                        </a:solidFill>
                        <a:effectLst/>
                        <a:latin typeface="Calibri"/>
                      </a:endParaRPr>
                    </a:p>
                  </a:txBody>
                  <a:tcPr marL="8310" marR="8310" marT="8310" marB="0" anchor="ctr"/>
                </a:tc>
                <a:tc>
                  <a:txBody>
                    <a:bodyPr/>
                    <a:lstStyle/>
                    <a:p>
                      <a:pPr algn="ctr" fontAlgn="ctr"/>
                      <a:r>
                        <a:rPr lang="en-US" sz="1000" u="none" strike="noStrike">
                          <a:effectLst/>
                        </a:rPr>
                        <a:t>DUA Date</a:t>
                      </a:r>
                      <a:endParaRPr lang="en-US" sz="1000" b="1" i="0" u="none" strike="noStrike">
                        <a:solidFill>
                          <a:srgbClr val="000000"/>
                        </a:solidFill>
                        <a:effectLst/>
                        <a:latin typeface="Calibri"/>
                      </a:endParaRPr>
                    </a:p>
                  </a:txBody>
                  <a:tcPr marL="8310" marR="8310" marT="8310" marB="0" anchor="ctr"/>
                </a:tc>
              </a:tr>
              <a:tr h="276433">
                <a:tc>
                  <a:txBody>
                    <a:bodyPr/>
                    <a:lstStyle/>
                    <a:p>
                      <a:pPr algn="l" fontAlgn="ctr"/>
                      <a:r>
                        <a:rPr lang="en-US" sz="1000" u="none" strike="noStrike" dirty="0">
                          <a:effectLst/>
                        </a:rPr>
                        <a:t>Case Mix and Charge Data</a:t>
                      </a:r>
                      <a:endParaRPr lang="en-US" sz="1000" b="0" i="0" u="none" strike="noStrike" dirty="0">
                        <a:solidFill>
                          <a:srgbClr val="000000"/>
                        </a:solidFill>
                        <a:effectLst/>
                        <a:latin typeface="Calibri"/>
                      </a:endParaRPr>
                    </a:p>
                  </a:txBody>
                  <a:tcPr marL="8310" marR="8310" marT="8310" marB="0" anchor="ctr"/>
                </a:tc>
                <a:tc rowSpan="4">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c rowSpan="4">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c rowSpan="4">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c rowSpan="4">
                  <a:txBody>
                    <a:bodyPr/>
                    <a:lstStyle/>
                    <a:p>
                      <a:pPr algn="ctr" fontAlgn="ctr"/>
                      <a:r>
                        <a:rPr lang="en-US" sz="1000" u="none" strike="noStrike" dirty="0">
                          <a:effectLst/>
                        </a:rPr>
                        <a:t>CHIA DATA APPLICATION TITLE</a:t>
                      </a:r>
                      <a:endParaRPr lang="en-US" sz="1000" b="0" i="0" u="none" strike="noStrike" dirty="0">
                        <a:solidFill>
                          <a:srgbClr val="000000"/>
                        </a:solidFill>
                        <a:effectLst/>
                        <a:latin typeface="Calibri"/>
                      </a:endParaRPr>
                    </a:p>
                  </a:txBody>
                  <a:tcPr marL="8310" marR="8310" marT="8310" marB="0" anchor="ctr"/>
                </a:tc>
                <a:tc rowSpan="4">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r>
              <a:tr h="276433">
                <a:tc>
                  <a:txBody>
                    <a:bodyPr/>
                    <a:lstStyle/>
                    <a:p>
                      <a:pPr algn="ctr" fontAlgn="ctr"/>
                      <a:r>
                        <a:rPr lang="en-US" sz="1000" u="none" strike="noStrike" dirty="0">
                          <a:effectLst/>
                        </a:rPr>
                        <a:t>ED, 2004-2010</a:t>
                      </a:r>
                      <a:endParaRPr lang="en-US" sz="1000" b="0" i="0" u="none" strike="noStrike" dirty="0">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76433">
                <a:tc>
                  <a:txBody>
                    <a:bodyPr/>
                    <a:lstStyle/>
                    <a:p>
                      <a:pPr algn="ctr" fontAlgn="ctr"/>
                      <a:r>
                        <a:rPr lang="en-US" sz="1000" u="none" strike="noStrike" dirty="0">
                          <a:effectLst/>
                        </a:rPr>
                        <a:t>Observation, 2004-2010</a:t>
                      </a:r>
                      <a:endParaRPr lang="en-US" sz="1000" b="0" i="0" u="none" strike="noStrike" dirty="0">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76433">
                <a:tc>
                  <a:txBody>
                    <a:bodyPr/>
                    <a:lstStyle/>
                    <a:p>
                      <a:pPr algn="ctr" fontAlgn="ctr"/>
                      <a:r>
                        <a:rPr lang="en-US" sz="1000" u="none" strike="noStrike" dirty="0">
                          <a:effectLst/>
                        </a:rPr>
                        <a:t>Inpatient, 2004-2010</a:t>
                      </a:r>
                      <a:endParaRPr lang="en-US" sz="1000" b="0" i="0" u="none" strike="noStrike" dirty="0">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76433">
                <a:tc>
                  <a:txBody>
                    <a:bodyPr/>
                    <a:lstStyle/>
                    <a:p>
                      <a:pPr algn="l" fontAlgn="ctr"/>
                      <a:r>
                        <a:rPr lang="en-US" sz="1000" u="none" strike="noStrike" dirty="0">
                          <a:effectLst/>
                        </a:rPr>
                        <a:t>All Payer Claims Data Release 3.0 , 2010-2013</a:t>
                      </a:r>
                      <a:endParaRPr lang="en-US" sz="1000" b="0" i="0" u="none" strike="noStrike" dirty="0">
                        <a:solidFill>
                          <a:srgbClr val="000000"/>
                        </a:solidFill>
                        <a:effectLst/>
                        <a:latin typeface="Calibri"/>
                      </a:endParaRPr>
                    </a:p>
                  </a:txBody>
                  <a:tcPr marL="8310" marR="8310" marT="8310" marB="0" anchor="ctr"/>
                </a:tc>
                <a:tc rowSpan="6">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c rowSpan="6">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c rowSpan="6">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c rowSpan="6">
                  <a:txBody>
                    <a:bodyPr/>
                    <a:lstStyle/>
                    <a:p>
                      <a:pPr algn="ctr" fontAlgn="ctr"/>
                      <a:r>
                        <a:rPr lang="en-US" sz="1000" u="none" strike="noStrike">
                          <a:effectLst/>
                        </a:rPr>
                        <a:t>CHIA DATA APPLICATION TITLE</a:t>
                      </a:r>
                      <a:endParaRPr lang="en-US" sz="1000" b="0" i="0" u="none" strike="noStrike">
                        <a:solidFill>
                          <a:srgbClr val="000000"/>
                        </a:solidFill>
                        <a:effectLst/>
                        <a:latin typeface="Calibri"/>
                      </a:endParaRPr>
                    </a:p>
                  </a:txBody>
                  <a:tcPr marL="8310" marR="8310" marT="8310" marB="0" anchor="ctr"/>
                </a:tc>
                <a:tc rowSpan="6">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r>
              <a:tr h="276433">
                <a:tc>
                  <a:txBody>
                    <a:bodyPr/>
                    <a:lstStyle/>
                    <a:p>
                      <a:pPr algn="ctr" fontAlgn="ctr"/>
                      <a:r>
                        <a:rPr lang="en-US" sz="1000" u="none" strike="noStrike">
                          <a:effectLst/>
                        </a:rPr>
                        <a:t>Medical Claims</a:t>
                      </a:r>
                      <a:endParaRPr lang="en-US" sz="1000" b="0" i="0" u="none" strike="noStrike">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76433">
                <a:tc>
                  <a:txBody>
                    <a:bodyPr/>
                    <a:lstStyle/>
                    <a:p>
                      <a:pPr algn="ctr" fontAlgn="ctr"/>
                      <a:r>
                        <a:rPr lang="en-US" sz="1000" u="none" strike="noStrike">
                          <a:effectLst/>
                        </a:rPr>
                        <a:t>Pharmacy Claims</a:t>
                      </a:r>
                      <a:endParaRPr lang="en-US" sz="1000" b="0" i="0" u="none" strike="noStrike">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76433">
                <a:tc>
                  <a:txBody>
                    <a:bodyPr/>
                    <a:lstStyle/>
                    <a:p>
                      <a:pPr algn="ctr" fontAlgn="ctr"/>
                      <a:r>
                        <a:rPr lang="en-US" sz="1000" u="none" strike="noStrike">
                          <a:effectLst/>
                        </a:rPr>
                        <a:t>Member Eligibility</a:t>
                      </a:r>
                      <a:endParaRPr lang="en-US" sz="1000" b="0" i="0" u="none" strike="noStrike">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76433">
                <a:tc>
                  <a:txBody>
                    <a:bodyPr/>
                    <a:lstStyle/>
                    <a:p>
                      <a:pPr algn="ctr" fontAlgn="b"/>
                      <a:r>
                        <a:rPr lang="en-US" sz="1000" u="none" strike="noStrike">
                          <a:effectLst/>
                        </a:rPr>
                        <a:t>Provider</a:t>
                      </a:r>
                      <a:endParaRPr lang="en-US" sz="1000" b="0" i="0" u="none" strike="noStrike">
                        <a:solidFill>
                          <a:srgbClr val="000000"/>
                        </a:solidFill>
                        <a:effectLst/>
                        <a:latin typeface="Calibri"/>
                      </a:endParaRPr>
                    </a:p>
                  </a:txBody>
                  <a:tcPr marL="8310" marR="8310" marT="831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76433">
                <a:tc>
                  <a:txBody>
                    <a:bodyPr/>
                    <a:lstStyle/>
                    <a:p>
                      <a:pPr algn="ctr" fontAlgn="ctr"/>
                      <a:r>
                        <a:rPr lang="en-US" sz="1000" u="none" strike="noStrike">
                          <a:effectLst/>
                        </a:rPr>
                        <a:t>Medicaid</a:t>
                      </a:r>
                      <a:endParaRPr lang="en-US" sz="1000" b="0" i="0" u="none" strike="noStrike">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32384">
                <a:tc>
                  <a:txBody>
                    <a:bodyPr/>
                    <a:lstStyle/>
                    <a:p>
                      <a:pPr algn="l" fontAlgn="ctr"/>
                      <a:r>
                        <a:rPr lang="en-US" sz="1000" u="none" strike="noStrike">
                          <a:effectLst/>
                        </a:rPr>
                        <a:t>Case Mix and Charge Data</a:t>
                      </a:r>
                      <a:endParaRPr lang="en-US" sz="1000" b="0" i="0" u="none" strike="noStrike">
                        <a:solidFill>
                          <a:srgbClr val="000000"/>
                        </a:solidFill>
                        <a:effectLst/>
                        <a:latin typeface="Calibri"/>
                      </a:endParaRPr>
                    </a:p>
                  </a:txBody>
                  <a:tcPr marL="8310" marR="8310" marT="8310" marB="0" anchor="ctr"/>
                </a:tc>
                <a:tc rowSpan="4">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c rowSpan="4">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c rowSpan="4">
                  <a:txBody>
                    <a:bodyPr/>
                    <a:lstStyle/>
                    <a:p>
                      <a:pPr algn="ctr" fontAlgn="b"/>
                      <a:r>
                        <a:rPr lang="en-US" sz="1000" u="none" strike="noStrike">
                          <a:effectLst/>
                        </a:rPr>
                        <a:t> </a:t>
                      </a:r>
                      <a:endParaRPr lang="en-US" sz="1000" b="0" i="0" u="none" strike="noStrike">
                        <a:solidFill>
                          <a:srgbClr val="000000"/>
                        </a:solidFill>
                        <a:effectLst/>
                        <a:latin typeface="Calibri"/>
                      </a:endParaRPr>
                    </a:p>
                  </a:txBody>
                  <a:tcPr marL="8310" marR="8310" marT="8310" marB="0" anchor="b"/>
                </a:tc>
                <a:tc rowSpan="4">
                  <a:txBody>
                    <a:bodyPr/>
                    <a:lstStyle/>
                    <a:p>
                      <a:pPr algn="ctr" fontAlgn="ctr"/>
                      <a:r>
                        <a:rPr lang="en-US" sz="1000" u="none" strike="noStrike">
                          <a:effectLst/>
                        </a:rPr>
                        <a:t>CHIA DATA APPLICATION TITLE</a:t>
                      </a:r>
                      <a:endParaRPr lang="en-US" sz="1000" b="0" i="0" u="none" strike="noStrike">
                        <a:solidFill>
                          <a:srgbClr val="000000"/>
                        </a:solidFill>
                        <a:effectLst/>
                        <a:latin typeface="Calibri"/>
                      </a:endParaRPr>
                    </a:p>
                  </a:txBody>
                  <a:tcPr marL="8310" marR="8310" marT="8310" marB="0" anchor="ctr"/>
                </a:tc>
                <a:tc rowSpan="4">
                  <a:txBody>
                    <a:bodyPr/>
                    <a:lstStyle/>
                    <a:p>
                      <a:pPr algn="ctr" fontAlgn="ctr"/>
                      <a:r>
                        <a:rPr lang="en-US" sz="1000" u="none" strike="noStrike">
                          <a:effectLst/>
                        </a:rPr>
                        <a:t> </a:t>
                      </a:r>
                      <a:endParaRPr lang="en-US" sz="1000" b="0" i="0" u="none" strike="noStrike">
                        <a:solidFill>
                          <a:srgbClr val="000000"/>
                        </a:solidFill>
                        <a:effectLst/>
                        <a:latin typeface="Calibri"/>
                      </a:endParaRPr>
                    </a:p>
                  </a:txBody>
                  <a:tcPr marL="8310" marR="8310" marT="8310" marB="0" anchor="ctr"/>
                </a:tc>
              </a:tr>
              <a:tr h="332384">
                <a:tc>
                  <a:txBody>
                    <a:bodyPr/>
                    <a:lstStyle/>
                    <a:p>
                      <a:pPr algn="ctr" fontAlgn="ctr"/>
                      <a:r>
                        <a:rPr lang="en-US" sz="1000" u="none" strike="noStrike">
                          <a:effectLst/>
                        </a:rPr>
                        <a:t>Inpatient, 2010-2011</a:t>
                      </a:r>
                      <a:endParaRPr lang="en-US" sz="1000" b="0" i="0" u="none" strike="noStrike">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6192">
                <a:tc>
                  <a:txBody>
                    <a:bodyPr/>
                    <a:lstStyle/>
                    <a:p>
                      <a:pPr algn="ctr" fontAlgn="ctr"/>
                      <a:r>
                        <a:rPr lang="en-US" sz="1000" u="none" strike="noStrike">
                          <a:effectLst/>
                        </a:rPr>
                        <a:t>Observation, 2010-2011</a:t>
                      </a:r>
                      <a:endParaRPr lang="en-US" sz="1000" b="0" i="0" u="none" strike="noStrike">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74502">
                <a:tc>
                  <a:txBody>
                    <a:bodyPr/>
                    <a:lstStyle/>
                    <a:p>
                      <a:pPr algn="ctr" fontAlgn="ctr"/>
                      <a:r>
                        <a:rPr lang="en-US" sz="1000" u="none" strike="noStrike" dirty="0">
                          <a:effectLst/>
                        </a:rPr>
                        <a:t>ED, 2010-2011</a:t>
                      </a:r>
                      <a:endParaRPr lang="en-US" sz="1000" b="0" i="0" u="none" strike="noStrike" dirty="0">
                        <a:solidFill>
                          <a:srgbClr val="000000"/>
                        </a:solidFill>
                        <a:effectLst/>
                        <a:latin typeface="Calibri"/>
                      </a:endParaRPr>
                    </a:p>
                  </a:txBody>
                  <a:tcPr marL="8310" marR="8310" marT="831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3138170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u="sng" dirty="0" smtClean="0">
                <a:latin typeface="Arial" panose="020B0604020202020204" pitchFamily="34" charset="0"/>
                <a:cs typeface="Arial" panose="020B0604020202020204" pitchFamily="34" charset="0"/>
              </a:rPr>
              <a:t>Access</a:t>
            </a:r>
            <a:endParaRPr lang="en-US" sz="3600" u="sng"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05782525"/>
              </p:ext>
            </p:extLst>
          </p:nvPr>
        </p:nvGraphicFramePr>
        <p:xfrm>
          <a:off x="1143000" y="1219200"/>
          <a:ext cx="6753860" cy="376555"/>
        </p:xfrm>
        <a:graphic>
          <a:graphicData uri="http://schemas.openxmlformats.org/drawingml/2006/table">
            <a:tbl>
              <a:tblPr firstRow="1" firstCol="1" bandRow="1">
                <a:tableStyleId>{5C22544A-7EE6-4342-B048-85BDC9FD1C3A}</a:tableStyleId>
              </a:tblPr>
              <a:tblGrid>
                <a:gridCol w="3411855"/>
                <a:gridCol w="249555"/>
                <a:gridCol w="3092450"/>
              </a:tblGrid>
              <a:tr h="376555">
                <a:tc>
                  <a:txBody>
                    <a:bodyPr/>
                    <a:lstStyle/>
                    <a:p>
                      <a:pPr marL="0" marR="0">
                        <a:spcBef>
                          <a:spcPts val="0"/>
                        </a:spcBef>
                        <a:spcAft>
                          <a:spcPts val="0"/>
                        </a:spcAft>
                      </a:pPr>
                      <a:r>
                        <a:rPr lang="en-US" sz="1100" dirty="0">
                          <a:effectLst/>
                        </a:rPr>
                        <a:t>Anyone who </a:t>
                      </a:r>
                      <a:r>
                        <a:rPr lang="en-US" sz="1100" dirty="0" smtClean="0">
                          <a:effectLst/>
                        </a:rPr>
                        <a:t>uses </a:t>
                      </a:r>
                      <a:r>
                        <a:rPr lang="en-US" sz="1100" dirty="0">
                          <a:effectLst/>
                        </a:rPr>
                        <a:t>the data</a:t>
                      </a: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pPr>
                      <a:r>
                        <a:rPr lang="en-US" sz="900">
                          <a:effectLst/>
                          <a:sym typeface="Wingdings"/>
                        </a:rPr>
                        <a:t></a:t>
                      </a:r>
                      <a:endParaRPr lang="en-US" sz="12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100" dirty="0">
                          <a:effectLst/>
                        </a:rPr>
                        <a:t>Must be </a:t>
                      </a:r>
                      <a:r>
                        <a:rPr lang="en-US" sz="1100" dirty="0" smtClean="0">
                          <a:effectLst/>
                        </a:rPr>
                        <a:t>added </a:t>
                      </a:r>
                      <a:r>
                        <a:rPr lang="en-US" sz="1100" dirty="0">
                          <a:effectLst/>
                        </a:rPr>
                        <a:t>to Organization’s Access Log</a:t>
                      </a:r>
                      <a:endParaRPr lang="en-US" sz="1200" dirty="0">
                        <a:effectLst/>
                        <a:latin typeface="Times New Roman"/>
                        <a:ea typeface="Times New Roman"/>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69529596"/>
              </p:ext>
            </p:extLst>
          </p:nvPr>
        </p:nvGraphicFramePr>
        <p:xfrm>
          <a:off x="457200" y="1904999"/>
          <a:ext cx="8229601" cy="3429000"/>
        </p:xfrm>
        <a:graphic>
          <a:graphicData uri="http://schemas.openxmlformats.org/drawingml/2006/table">
            <a:tbl>
              <a:tblPr>
                <a:tableStyleId>{5C22544A-7EE6-4342-B048-85BDC9FD1C3A}</a:tableStyleId>
              </a:tblPr>
              <a:tblGrid>
                <a:gridCol w="689351"/>
                <a:gridCol w="1345223"/>
                <a:gridCol w="712177"/>
                <a:gridCol w="584350"/>
                <a:gridCol w="2130444"/>
                <a:gridCol w="707612"/>
                <a:gridCol w="707612"/>
                <a:gridCol w="707612"/>
                <a:gridCol w="645220"/>
              </a:tblGrid>
              <a:tr h="711148">
                <a:tc>
                  <a:txBody>
                    <a:bodyPr/>
                    <a:lstStyle/>
                    <a:p>
                      <a:pPr algn="ctr" fontAlgn="ctr"/>
                      <a:r>
                        <a:rPr lang="en-US" sz="700" u="none" strike="noStrike" dirty="0">
                          <a:effectLst/>
                        </a:rPr>
                        <a:t>Name</a:t>
                      </a:r>
                      <a:endParaRPr lang="en-US" sz="700" b="1" i="0" u="none" strike="noStrike" dirty="0">
                        <a:solidFill>
                          <a:srgbClr val="000000"/>
                        </a:solidFill>
                        <a:effectLst/>
                        <a:latin typeface="Calibri"/>
                      </a:endParaRPr>
                    </a:p>
                  </a:txBody>
                  <a:tcPr marL="4569" marR="4569" marT="4569" marB="0" anchor="ctr"/>
                </a:tc>
                <a:tc>
                  <a:txBody>
                    <a:bodyPr/>
                    <a:lstStyle/>
                    <a:p>
                      <a:pPr algn="ctr" fontAlgn="ctr"/>
                      <a:r>
                        <a:rPr lang="en-US" sz="700" u="none" strike="noStrike">
                          <a:effectLst/>
                        </a:rPr>
                        <a:t>Role on Project</a:t>
                      </a:r>
                      <a:endParaRPr lang="en-US" sz="700" b="1"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Status on Project (active/inactive/</a:t>
                      </a:r>
                      <a:br>
                        <a:rPr lang="en-US" sz="700" u="none" strike="noStrike">
                          <a:effectLst/>
                        </a:rPr>
                      </a:br>
                      <a:r>
                        <a:rPr lang="en-US" sz="700" u="none" strike="noStrike">
                          <a:effectLst/>
                        </a:rPr>
                        <a:t>terminated)</a:t>
                      </a:r>
                      <a:endParaRPr lang="en-US" sz="700" b="1"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Data Access Level</a:t>
                      </a:r>
                      <a:endParaRPr lang="en-US" sz="700" b="1"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Study Name</a:t>
                      </a:r>
                      <a:endParaRPr lang="en-US" sz="700" b="1"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Signed Confidentiality Agreement</a:t>
                      </a:r>
                      <a:br>
                        <a:rPr lang="en-US" sz="700" u="none" strike="noStrike">
                          <a:effectLst/>
                        </a:rPr>
                      </a:br>
                      <a:r>
                        <a:rPr lang="en-US" sz="700" u="none" strike="noStrike">
                          <a:effectLst/>
                        </a:rPr>
                        <a:t>Date</a:t>
                      </a:r>
                      <a:endParaRPr lang="en-US" sz="700" b="1"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Data Access Granted</a:t>
                      </a:r>
                      <a:endParaRPr lang="en-US" sz="700" b="1"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Data Access Terminated</a:t>
                      </a:r>
                      <a:endParaRPr lang="en-US" sz="700" b="1" i="0" u="none" strike="noStrike">
                        <a:solidFill>
                          <a:srgbClr val="000000"/>
                        </a:solidFill>
                        <a:effectLst/>
                        <a:latin typeface="Calibri"/>
                      </a:endParaRPr>
                    </a:p>
                  </a:txBody>
                  <a:tcPr marL="4569" marR="4569" marT="4569" marB="0" anchor="ctr"/>
                </a:tc>
                <a:tc>
                  <a:txBody>
                    <a:bodyPr/>
                    <a:lstStyle/>
                    <a:p>
                      <a:pPr algn="ctr" fontAlgn="ctr"/>
                      <a:r>
                        <a:rPr lang="en-US" sz="700" u="none" strike="noStrike" dirty="0">
                          <a:effectLst/>
                        </a:rPr>
                        <a:t>Action</a:t>
                      </a:r>
                      <a:endParaRPr lang="en-US" sz="700" b="1" i="0" u="none" strike="noStrike" dirty="0">
                        <a:solidFill>
                          <a:srgbClr val="000000"/>
                        </a:solidFill>
                        <a:effectLst/>
                        <a:latin typeface="Calibri"/>
                      </a:endParaRPr>
                    </a:p>
                  </a:txBody>
                  <a:tcPr marL="4569" marR="4569" marT="4569" marB="0" anchor="ctr"/>
                </a:tc>
              </a:tr>
              <a:tr h="605532">
                <a:tc>
                  <a:txBody>
                    <a:bodyPr/>
                    <a:lstStyle/>
                    <a:p>
                      <a:pPr algn="l" fontAlgn="ctr"/>
                      <a:r>
                        <a:rPr lang="en-US" sz="700" u="none" strike="noStrike">
                          <a:effectLst/>
                        </a:rPr>
                        <a:t>NAME</a:t>
                      </a:r>
                      <a:endParaRPr lang="en-US" sz="700" b="0" i="0" u="none" strike="noStrike">
                        <a:solidFill>
                          <a:srgbClr val="000000"/>
                        </a:solidFill>
                        <a:effectLst/>
                        <a:latin typeface="Calibri"/>
                      </a:endParaRPr>
                    </a:p>
                  </a:txBody>
                  <a:tcPr marL="4569" marR="4569" marT="4569" marB="0" anchor="ctr"/>
                </a:tc>
                <a:tc>
                  <a:txBody>
                    <a:bodyPr/>
                    <a:lstStyle/>
                    <a:p>
                      <a:pPr algn="l" fontAlgn="ctr"/>
                      <a:r>
                        <a:rPr lang="en-US" sz="700" u="none" strike="noStrike">
                          <a:effectLst/>
                        </a:rPr>
                        <a:t>Requestor/Director Sponsored Programs</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active</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no data access</a:t>
                      </a:r>
                      <a:endParaRPr lang="en-US" sz="700" b="1" i="0" u="none" strike="noStrike">
                        <a:solidFill>
                          <a:srgbClr val="000000"/>
                        </a:solidFill>
                        <a:effectLst/>
                        <a:latin typeface="Calibri"/>
                      </a:endParaRPr>
                    </a:p>
                  </a:txBody>
                  <a:tcPr marL="4569" marR="4569" marT="4569" marB="0" anchor="ctr"/>
                </a:tc>
                <a:tc>
                  <a:txBody>
                    <a:bodyPr/>
                    <a:lstStyle/>
                    <a:p>
                      <a:pPr algn="l" fontAlgn="ctr"/>
                      <a:r>
                        <a:rPr lang="it-IT" sz="700" u="none" strike="noStrike">
                          <a:effectLst/>
                        </a:rPr>
                        <a:t>1.  CHIA DATA APPLICATION TITLE</a:t>
                      </a:r>
                      <a:br>
                        <a:rPr lang="it-IT" sz="700" u="none" strike="noStrike">
                          <a:effectLst/>
                        </a:rPr>
                      </a:br>
                      <a:r>
                        <a:rPr lang="it-IT" sz="700" u="none" strike="noStrike">
                          <a:effectLst/>
                        </a:rPr>
                        <a:t>2.  CHIA DATA APPLICATION TITLE</a:t>
                      </a:r>
                      <a:br>
                        <a:rPr lang="it-IT" sz="700" u="none" strike="noStrike">
                          <a:effectLst/>
                        </a:rPr>
                      </a:br>
                      <a:endParaRPr lang="it-IT"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b"/>
                      <a:r>
                        <a:rPr lang="en-US" sz="700" u="none" strike="noStrike" dirty="0">
                          <a:effectLst/>
                        </a:rPr>
                        <a:t> </a:t>
                      </a:r>
                      <a:endParaRPr lang="en-US" sz="700" b="0" i="0" u="none" strike="noStrike" dirty="0">
                        <a:solidFill>
                          <a:srgbClr val="000000"/>
                        </a:solidFill>
                        <a:effectLst/>
                        <a:latin typeface="Calibri"/>
                      </a:endParaRPr>
                    </a:p>
                  </a:txBody>
                  <a:tcPr marL="4569" marR="4569" marT="4569" marB="0" anchor="b"/>
                </a:tc>
              </a:tr>
              <a:tr h="528080">
                <a:tc>
                  <a:txBody>
                    <a:bodyPr/>
                    <a:lstStyle/>
                    <a:p>
                      <a:pPr algn="l" fontAlgn="ctr"/>
                      <a:r>
                        <a:rPr lang="en-US" sz="700" u="none" strike="noStrike">
                          <a:effectLst/>
                        </a:rPr>
                        <a:t>NAME</a:t>
                      </a:r>
                      <a:endParaRPr lang="en-US" sz="700" b="0" i="0" u="none" strike="noStrike">
                        <a:solidFill>
                          <a:srgbClr val="000000"/>
                        </a:solidFill>
                        <a:effectLst/>
                        <a:latin typeface="Calibri"/>
                      </a:endParaRPr>
                    </a:p>
                  </a:txBody>
                  <a:tcPr marL="4569" marR="4569" marT="4569" marB="0" anchor="ctr"/>
                </a:tc>
                <a:tc>
                  <a:txBody>
                    <a:bodyPr/>
                    <a:lstStyle/>
                    <a:p>
                      <a:pPr algn="l" fontAlgn="ctr"/>
                      <a:r>
                        <a:rPr lang="en-US" sz="700" u="none" strike="noStrike">
                          <a:effectLst/>
                        </a:rPr>
                        <a:t>Receipient/Data Custodian/Associate Professor/PI</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active</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full data access</a:t>
                      </a:r>
                      <a:endParaRPr lang="en-US" sz="700" b="1" i="0" u="none" strike="noStrike">
                        <a:solidFill>
                          <a:srgbClr val="000000"/>
                        </a:solidFill>
                        <a:effectLst/>
                        <a:latin typeface="Calibri"/>
                      </a:endParaRPr>
                    </a:p>
                  </a:txBody>
                  <a:tcPr marL="4569" marR="4569" marT="4569" marB="0" anchor="ctr"/>
                </a:tc>
                <a:tc>
                  <a:txBody>
                    <a:bodyPr/>
                    <a:lstStyle/>
                    <a:p>
                      <a:pPr algn="l" fontAlgn="ctr"/>
                      <a:r>
                        <a:rPr lang="it-IT" sz="700" u="none" strike="noStrike">
                          <a:effectLst/>
                        </a:rPr>
                        <a:t>1.  CHIA DATA APPLICATION TITLE</a:t>
                      </a:r>
                      <a:br>
                        <a:rPr lang="it-IT" sz="700" u="none" strike="noStrike">
                          <a:effectLst/>
                        </a:rPr>
                      </a:br>
                      <a:r>
                        <a:rPr lang="it-IT" sz="700" u="none" strike="noStrike">
                          <a:effectLst/>
                        </a:rPr>
                        <a:t>2.  CHIA DATA APPLICATION TITLE</a:t>
                      </a:r>
                      <a:br>
                        <a:rPr lang="it-IT" sz="700" u="none" strike="noStrike">
                          <a:effectLst/>
                        </a:rPr>
                      </a:br>
                      <a:endParaRPr lang="it-IT"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b"/>
                      <a:r>
                        <a:rPr lang="en-US" sz="700" u="none" strike="noStrike" dirty="0">
                          <a:effectLst/>
                        </a:rPr>
                        <a:t> </a:t>
                      </a:r>
                      <a:endParaRPr lang="en-US" sz="700" b="0" i="0" u="none" strike="noStrike" dirty="0">
                        <a:solidFill>
                          <a:srgbClr val="000000"/>
                        </a:solidFill>
                        <a:effectLst/>
                        <a:latin typeface="Calibri"/>
                      </a:endParaRPr>
                    </a:p>
                  </a:txBody>
                  <a:tcPr marL="4569" marR="4569" marT="4569" marB="0" anchor="b"/>
                </a:tc>
              </a:tr>
              <a:tr h="528080">
                <a:tc>
                  <a:txBody>
                    <a:bodyPr/>
                    <a:lstStyle/>
                    <a:p>
                      <a:pPr algn="l" fontAlgn="ctr"/>
                      <a:r>
                        <a:rPr lang="en-US" sz="700" u="none" strike="noStrike">
                          <a:effectLst/>
                        </a:rPr>
                        <a:t>NAME</a:t>
                      </a:r>
                      <a:endParaRPr lang="en-US" sz="700" b="0" i="0" u="none" strike="noStrike">
                        <a:solidFill>
                          <a:srgbClr val="000000"/>
                        </a:solidFill>
                        <a:effectLst/>
                        <a:latin typeface="Calibri"/>
                      </a:endParaRPr>
                    </a:p>
                  </a:txBody>
                  <a:tcPr marL="4569" marR="4569" marT="4569" marB="0" anchor="ctr"/>
                </a:tc>
                <a:tc>
                  <a:txBody>
                    <a:bodyPr/>
                    <a:lstStyle/>
                    <a:p>
                      <a:pPr algn="l" fontAlgn="ctr"/>
                      <a:r>
                        <a:rPr lang="en-US" sz="700" u="none" strike="noStrike">
                          <a:effectLst/>
                        </a:rPr>
                        <a:t>Contact/Research Project Manager</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active</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full data access</a:t>
                      </a:r>
                      <a:endParaRPr lang="en-US" sz="700" b="1" i="0" u="none" strike="noStrike">
                        <a:solidFill>
                          <a:srgbClr val="000000"/>
                        </a:solidFill>
                        <a:effectLst/>
                        <a:latin typeface="Calibri"/>
                      </a:endParaRPr>
                    </a:p>
                  </a:txBody>
                  <a:tcPr marL="4569" marR="4569" marT="4569" marB="0" anchor="ctr"/>
                </a:tc>
                <a:tc>
                  <a:txBody>
                    <a:bodyPr/>
                    <a:lstStyle/>
                    <a:p>
                      <a:pPr algn="l" fontAlgn="ctr"/>
                      <a:r>
                        <a:rPr lang="it-IT" sz="700" u="none" strike="noStrike">
                          <a:effectLst/>
                        </a:rPr>
                        <a:t>1.  CHIA DATA APPLICATION TITLE</a:t>
                      </a:r>
                      <a:br>
                        <a:rPr lang="it-IT" sz="700" u="none" strike="noStrike">
                          <a:effectLst/>
                        </a:rPr>
                      </a:br>
                      <a:r>
                        <a:rPr lang="it-IT" sz="700" u="none" strike="noStrike">
                          <a:effectLst/>
                        </a:rPr>
                        <a:t>2.  CHIA DATA APPLICATION TITLE</a:t>
                      </a:r>
                      <a:br>
                        <a:rPr lang="it-IT" sz="700" u="none" strike="noStrike">
                          <a:effectLst/>
                        </a:rPr>
                      </a:br>
                      <a:endParaRPr lang="it-IT"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b"/>
                      <a:r>
                        <a:rPr lang="en-US" sz="700" u="none" strike="noStrike" dirty="0">
                          <a:effectLst/>
                        </a:rPr>
                        <a:t> </a:t>
                      </a:r>
                      <a:endParaRPr lang="en-US" sz="700" b="0" i="0" u="none" strike="noStrike" dirty="0">
                        <a:solidFill>
                          <a:srgbClr val="000000"/>
                        </a:solidFill>
                        <a:effectLst/>
                        <a:latin typeface="Calibri"/>
                      </a:endParaRPr>
                    </a:p>
                  </a:txBody>
                  <a:tcPr marL="4569" marR="4569" marT="4569" marB="0" anchor="b"/>
                </a:tc>
              </a:tr>
              <a:tr h="528080">
                <a:tc>
                  <a:txBody>
                    <a:bodyPr/>
                    <a:lstStyle/>
                    <a:p>
                      <a:pPr algn="l" fontAlgn="ctr"/>
                      <a:r>
                        <a:rPr lang="en-US" sz="700" u="none" strike="noStrike">
                          <a:effectLst/>
                        </a:rPr>
                        <a:t>NAME</a:t>
                      </a:r>
                      <a:endParaRPr lang="en-US" sz="700" b="0" i="0" u="none" strike="noStrike">
                        <a:solidFill>
                          <a:srgbClr val="000000"/>
                        </a:solidFill>
                        <a:effectLst/>
                        <a:latin typeface="Calibri"/>
                      </a:endParaRPr>
                    </a:p>
                  </a:txBody>
                  <a:tcPr marL="4569" marR="4569" marT="4569" marB="0" anchor="ctr"/>
                </a:tc>
                <a:tc>
                  <a:txBody>
                    <a:bodyPr/>
                    <a:lstStyle/>
                    <a:p>
                      <a:pPr algn="l" fontAlgn="ctr"/>
                      <a:r>
                        <a:rPr lang="en-US" sz="700" u="none" strike="noStrike">
                          <a:effectLst/>
                        </a:rPr>
                        <a:t>Primary Investigator/Professor</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active</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no data access</a:t>
                      </a:r>
                      <a:endParaRPr lang="en-US" sz="700" b="1" i="0" u="none" strike="noStrike">
                        <a:solidFill>
                          <a:srgbClr val="000000"/>
                        </a:solidFill>
                        <a:effectLst/>
                        <a:latin typeface="Calibri"/>
                      </a:endParaRPr>
                    </a:p>
                  </a:txBody>
                  <a:tcPr marL="4569" marR="4569" marT="4569" marB="0" anchor="ctr"/>
                </a:tc>
                <a:tc>
                  <a:txBody>
                    <a:bodyPr/>
                    <a:lstStyle/>
                    <a:p>
                      <a:pPr algn="l" fontAlgn="ctr"/>
                      <a:r>
                        <a:rPr lang="it-IT" sz="700" u="none" strike="noStrike">
                          <a:effectLst/>
                        </a:rPr>
                        <a:t>1.  CHIA DATA APPLICATION TITLE</a:t>
                      </a:r>
                      <a:br>
                        <a:rPr lang="it-IT" sz="700" u="none" strike="noStrike">
                          <a:effectLst/>
                        </a:rPr>
                      </a:br>
                      <a:r>
                        <a:rPr lang="it-IT" sz="700" u="none" strike="noStrike">
                          <a:effectLst/>
                        </a:rPr>
                        <a:t>2.  CHIA DATA APPLICATION TITLE</a:t>
                      </a:r>
                      <a:br>
                        <a:rPr lang="it-IT" sz="700" u="none" strike="noStrike">
                          <a:effectLst/>
                        </a:rPr>
                      </a:br>
                      <a:endParaRPr lang="it-IT"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l" fontAlgn="b"/>
                      <a:r>
                        <a:rPr lang="en-US" sz="700" u="none" strike="noStrike" dirty="0">
                          <a:effectLst/>
                        </a:rPr>
                        <a:t> </a:t>
                      </a:r>
                      <a:endParaRPr lang="en-US" sz="700" b="0" i="0" u="none" strike="noStrike" dirty="0">
                        <a:solidFill>
                          <a:srgbClr val="000000"/>
                        </a:solidFill>
                        <a:effectLst/>
                        <a:latin typeface="Calibri"/>
                      </a:endParaRPr>
                    </a:p>
                  </a:txBody>
                  <a:tcPr marL="4569" marR="4569" marT="4569" marB="0" anchor="b"/>
                </a:tc>
              </a:tr>
              <a:tr h="528080">
                <a:tc>
                  <a:txBody>
                    <a:bodyPr/>
                    <a:lstStyle/>
                    <a:p>
                      <a:pPr algn="l" fontAlgn="ctr"/>
                      <a:r>
                        <a:rPr lang="en-US" sz="700" u="none" strike="noStrike">
                          <a:effectLst/>
                        </a:rPr>
                        <a:t>NAME</a:t>
                      </a:r>
                      <a:endParaRPr lang="en-US" sz="700" b="0" i="0" u="none" strike="noStrike">
                        <a:solidFill>
                          <a:srgbClr val="000000"/>
                        </a:solidFill>
                        <a:effectLst/>
                        <a:latin typeface="Calibri"/>
                      </a:endParaRPr>
                    </a:p>
                  </a:txBody>
                  <a:tcPr marL="4569" marR="4569" marT="4569" marB="0" anchor="ctr"/>
                </a:tc>
                <a:tc>
                  <a:txBody>
                    <a:bodyPr/>
                    <a:lstStyle/>
                    <a:p>
                      <a:pPr algn="l" fontAlgn="ctr"/>
                      <a:r>
                        <a:rPr lang="en-US" sz="700" u="none" strike="noStrike">
                          <a:effectLst/>
                        </a:rPr>
                        <a:t>Co-Investigator/Professor</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active</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no data access</a:t>
                      </a:r>
                      <a:endParaRPr lang="en-US" sz="700" b="1" i="0" u="none" strike="noStrike">
                        <a:solidFill>
                          <a:srgbClr val="000000"/>
                        </a:solidFill>
                        <a:effectLst/>
                        <a:latin typeface="Calibri"/>
                      </a:endParaRPr>
                    </a:p>
                  </a:txBody>
                  <a:tcPr marL="4569" marR="4569" marT="4569" marB="0" anchor="ctr"/>
                </a:tc>
                <a:tc>
                  <a:txBody>
                    <a:bodyPr/>
                    <a:lstStyle/>
                    <a:p>
                      <a:pPr algn="l" fontAlgn="ctr"/>
                      <a:r>
                        <a:rPr lang="it-IT" sz="700" u="none" strike="noStrike">
                          <a:effectLst/>
                        </a:rPr>
                        <a:t>1.  CHIA DATA APPLICATION TITLE</a:t>
                      </a:r>
                      <a:br>
                        <a:rPr lang="it-IT" sz="700" u="none" strike="noStrike">
                          <a:effectLst/>
                        </a:rPr>
                      </a:br>
                      <a:r>
                        <a:rPr lang="it-IT" sz="700" u="none" strike="noStrike">
                          <a:effectLst/>
                        </a:rPr>
                        <a:t>2.  CHIA DATA APPLICATION TITLE</a:t>
                      </a:r>
                      <a:br>
                        <a:rPr lang="it-IT" sz="700" u="none" strike="noStrike">
                          <a:effectLst/>
                        </a:rPr>
                      </a:br>
                      <a:endParaRPr lang="it-IT"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4569" marR="4569" marT="4569" marB="0" anchor="ctr"/>
                </a:tc>
                <a:tc>
                  <a:txBody>
                    <a:bodyPr/>
                    <a:lstStyle/>
                    <a:p>
                      <a:pPr algn="ctr" fontAlgn="ctr"/>
                      <a:r>
                        <a:rPr lang="en-US" sz="700" u="none" strike="noStrike" dirty="0">
                          <a:effectLst/>
                        </a:rPr>
                        <a:t> </a:t>
                      </a:r>
                      <a:endParaRPr lang="en-US" sz="700" b="0" i="0" u="none" strike="noStrike" dirty="0">
                        <a:solidFill>
                          <a:srgbClr val="000000"/>
                        </a:solidFill>
                        <a:effectLst/>
                        <a:latin typeface="Calibri"/>
                      </a:endParaRPr>
                    </a:p>
                  </a:txBody>
                  <a:tcPr marL="4569" marR="4569" marT="4569" marB="0" anchor="ctr"/>
                </a:tc>
              </a:tr>
            </a:tbl>
          </a:graphicData>
        </a:graphic>
      </p:graphicFrame>
    </p:spTree>
    <p:extLst>
      <p:ext uri="{BB962C8B-B14F-4D97-AF65-F5344CB8AC3E}">
        <p14:creationId xmlns:p14="http://schemas.microsoft.com/office/powerpoint/2010/main" val="2527346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panose="020B0604020202020204" pitchFamily="34" charset="0"/>
                <a:cs typeface="Arial" panose="020B0604020202020204" pitchFamily="34" charset="0"/>
              </a:rPr>
              <a:t>What Happens If Our Organization Fails an Audit?</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5412"/>
            <a:ext cx="8229600" cy="4525963"/>
          </a:xfrm>
        </p:spPr>
        <p:txBody>
          <a:bodyPr>
            <a:normAutofit/>
          </a:bodyPr>
          <a:lstStyle/>
          <a:p>
            <a:r>
              <a:rPr lang="en-US" sz="1800" b="1" dirty="0">
                <a:latin typeface="Arial" panose="020B0604020202020204" pitchFamily="34" charset="0"/>
                <a:cs typeface="Arial" panose="020B0604020202020204" pitchFamily="34" charset="0"/>
              </a:rPr>
              <a:t>Depending on the severity of the DUA violation that was uncovered in the audit process, data </a:t>
            </a:r>
            <a:r>
              <a:rPr lang="en-US" sz="1800" b="1" dirty="0" smtClean="0">
                <a:latin typeface="Arial" panose="020B0604020202020204" pitchFamily="34" charset="0"/>
                <a:cs typeface="Arial" panose="020B0604020202020204" pitchFamily="34" charset="0"/>
              </a:rPr>
              <a:t>Recipients </a:t>
            </a:r>
            <a:r>
              <a:rPr lang="en-US" sz="1800" b="1" dirty="0">
                <a:latin typeface="Arial" panose="020B0604020202020204" pitchFamily="34" charset="0"/>
                <a:cs typeface="Arial" panose="020B0604020202020204" pitchFamily="34" charset="0"/>
              </a:rPr>
              <a:t>may be instructed</a:t>
            </a:r>
            <a:r>
              <a:rPr lang="en-US" sz="1800" b="1" dirty="0" smtClean="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a:p>
            <a:pPr lvl="1"/>
            <a:r>
              <a:rPr lang="en-US" sz="1600" b="1" dirty="0">
                <a:latin typeface="Arial" panose="020B0604020202020204" pitchFamily="34" charset="0"/>
                <a:cs typeface="Arial" panose="020B0604020202020204" pitchFamily="34" charset="0"/>
              </a:rPr>
              <a:t>To explain deficiencies and informally amend </a:t>
            </a:r>
            <a:r>
              <a:rPr lang="en-US" sz="1600" b="1" dirty="0" smtClean="0">
                <a:latin typeface="Arial" panose="020B0604020202020204" pitchFamily="34" charset="0"/>
                <a:cs typeface="Arial" panose="020B0604020202020204" pitchFamily="34" charset="0"/>
              </a:rPr>
              <a:t>documentation, </a:t>
            </a:r>
            <a:r>
              <a:rPr lang="en-US" sz="1600" b="1" dirty="0">
                <a:latin typeface="Arial" panose="020B0604020202020204" pitchFamily="34" charset="0"/>
                <a:cs typeface="Arial" panose="020B0604020202020204" pitchFamily="34" charset="0"/>
              </a:rPr>
              <a:t>practices and/or oversight</a:t>
            </a:r>
          </a:p>
          <a:p>
            <a:pPr lvl="1"/>
            <a:r>
              <a:rPr lang="en-US" sz="1600" b="1" dirty="0">
                <a:latin typeface="Arial" panose="020B0604020202020204" pitchFamily="34" charset="0"/>
                <a:cs typeface="Arial" panose="020B0604020202020204" pitchFamily="34" charset="0"/>
              </a:rPr>
              <a:t>To formally conduct a Root Cause Analysis and submit a responsive Corrective Action Plan</a:t>
            </a:r>
          </a:p>
          <a:p>
            <a:pPr lvl="1"/>
            <a:r>
              <a:rPr lang="en-US" sz="1600" b="1" dirty="0">
                <a:latin typeface="Arial" panose="020B0604020202020204" pitchFamily="34" charset="0"/>
                <a:cs typeface="Arial" panose="020B0604020202020204" pitchFamily="34" charset="0"/>
              </a:rPr>
              <a:t>To remove or replace individual violators</a:t>
            </a:r>
          </a:p>
          <a:p>
            <a:pPr lvl="1"/>
            <a:r>
              <a:rPr lang="en-US" sz="1600" b="1" dirty="0">
                <a:latin typeface="Arial" panose="020B0604020202020204" pitchFamily="34" charset="0"/>
                <a:cs typeface="Arial" panose="020B0604020202020204" pitchFamily="34" charset="0"/>
              </a:rPr>
              <a:t>To return and/or destroy all CHIA Data and any copies thereof, and to certify the data </a:t>
            </a:r>
            <a:r>
              <a:rPr lang="en-US" sz="1600" b="1" dirty="0" smtClean="0">
                <a:latin typeface="Arial" panose="020B0604020202020204" pitchFamily="34" charset="0"/>
                <a:cs typeface="Arial" panose="020B0604020202020204" pitchFamily="34" charset="0"/>
              </a:rPr>
              <a:t>destruction</a:t>
            </a:r>
            <a:r>
              <a:rPr lang="en-US" sz="1800" b="1" dirty="0" smtClean="0">
                <a:latin typeface="Arial" panose="020B0604020202020204" pitchFamily="34" charset="0"/>
                <a:cs typeface="Arial" panose="020B0604020202020204" pitchFamily="34" charset="0"/>
              </a:rPr>
              <a:t/>
            </a:r>
            <a:br>
              <a:rPr lang="en-US" sz="1800" b="1" dirty="0" smtClean="0">
                <a:latin typeface="Arial" panose="020B0604020202020204" pitchFamily="34" charset="0"/>
                <a:cs typeface="Arial" panose="020B0604020202020204" pitchFamily="34" charset="0"/>
              </a:rPr>
            </a:br>
            <a:endParaRPr lang="en-US" sz="1800" b="1" dirty="0" smtClean="0">
              <a:latin typeface="Arial" panose="020B0604020202020204" pitchFamily="34" charset="0"/>
              <a:cs typeface="Arial" panose="020B0604020202020204" pitchFamily="34" charset="0"/>
            </a:endParaRPr>
          </a:p>
          <a:p>
            <a:r>
              <a:rPr lang="en-US" sz="1800" b="1" dirty="0" smtClean="0">
                <a:latin typeface="Arial" panose="020B0604020202020204" pitchFamily="34" charset="0"/>
                <a:cs typeface="Arial" panose="020B0604020202020204" pitchFamily="34" charset="0"/>
              </a:rPr>
              <a:t>In the case of clear misconduct or misuse of CHIA Data, CHIA will consider suspension of data release to the individual researcher, as well as their host institution. </a:t>
            </a:r>
            <a:endParaRPr lang="en-US" sz="18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1379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Questions submitted by users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9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1800" y="0"/>
            <a:ext cx="2481442" cy="1077218"/>
          </a:xfrm>
          <a:prstGeom prst="rect">
            <a:avLst/>
          </a:prstGeom>
          <a:solidFill>
            <a:schemeClr val="accent4">
              <a:lumMod val="20000"/>
              <a:lumOff val="80000"/>
            </a:schemeClr>
          </a:solidFill>
          <a:effectLst>
            <a:softEdge rad="317500"/>
          </a:effectLst>
        </p:spPr>
        <p:txBody>
          <a:bodyPr wrap="square" lIns="91440" tIns="45720" rIns="91440" bIns="45720">
            <a:spAutoFit/>
          </a:bodyPr>
          <a:lstStyle/>
          <a:p>
            <a:pPr algn="ctr" defTabSz="914400"/>
            <a:r>
              <a:rPr lang="en-US"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Anxiety &amp; Depression</a:t>
            </a:r>
            <a:endParaRPr lang="en-US"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5" name="TextBox 4"/>
          <p:cNvSpPr txBox="1"/>
          <p:nvPr/>
        </p:nvSpPr>
        <p:spPr>
          <a:xfrm>
            <a:off x="0" y="28669"/>
            <a:ext cx="7162800" cy="1323439"/>
          </a:xfrm>
          <a:prstGeom prst="rect">
            <a:avLst/>
          </a:prstGeom>
          <a:noFill/>
        </p:spPr>
        <p:txBody>
          <a:bodyPr wrap="square" rtlCol="0">
            <a:spAutoFit/>
          </a:bodyPr>
          <a:lstStyle/>
          <a:p>
            <a:pPr defTabSz="914400">
              <a:spcBef>
                <a:spcPct val="0"/>
              </a:spcBef>
            </a:pPr>
            <a:r>
              <a:rPr lang="en-US" sz="2000" b="1" u="sng" dirty="0">
                <a:solidFill>
                  <a:srgbClr val="1F497D"/>
                </a:solidFill>
              </a:rPr>
              <a:t>Question</a:t>
            </a:r>
            <a:r>
              <a:rPr lang="en-US" sz="2000" dirty="0">
                <a:solidFill>
                  <a:srgbClr val="1F497D"/>
                </a:solidFill>
              </a:rPr>
              <a:t>:  I </a:t>
            </a:r>
            <a:r>
              <a:rPr lang="en-US" sz="2000" dirty="0" smtClean="0">
                <a:solidFill>
                  <a:srgbClr val="1F497D"/>
                </a:solidFill>
              </a:rPr>
              <a:t>am discussing with my thesis </a:t>
            </a:r>
            <a:r>
              <a:rPr lang="en-US" sz="2000" dirty="0">
                <a:solidFill>
                  <a:srgbClr val="1F497D"/>
                </a:solidFill>
              </a:rPr>
              <a:t>c</a:t>
            </a:r>
            <a:r>
              <a:rPr lang="en-US" sz="2000" dirty="0" smtClean="0">
                <a:solidFill>
                  <a:srgbClr val="1F497D"/>
                </a:solidFill>
              </a:rPr>
              <a:t>ommittee the possibility of using Case </a:t>
            </a:r>
            <a:r>
              <a:rPr lang="en-US" sz="2000" dirty="0">
                <a:solidFill>
                  <a:srgbClr val="1F497D"/>
                </a:solidFill>
              </a:rPr>
              <a:t>M</a:t>
            </a:r>
            <a:r>
              <a:rPr lang="en-US" sz="2000" dirty="0" smtClean="0">
                <a:solidFill>
                  <a:srgbClr val="1F497D"/>
                </a:solidFill>
              </a:rPr>
              <a:t>ix data and the MA APCD to study </a:t>
            </a:r>
            <a:r>
              <a:rPr lang="en-US" sz="2000" dirty="0">
                <a:solidFill>
                  <a:srgbClr val="1F497D"/>
                </a:solidFill>
              </a:rPr>
              <a:t>anxiety and </a:t>
            </a:r>
            <a:r>
              <a:rPr lang="en-US" sz="2000" dirty="0" smtClean="0">
                <a:solidFill>
                  <a:srgbClr val="1F497D"/>
                </a:solidFill>
              </a:rPr>
              <a:t>depression. To what extent can pharmaceuticals </a:t>
            </a:r>
            <a:r>
              <a:rPr lang="en-US" sz="2000" dirty="0">
                <a:solidFill>
                  <a:srgbClr val="1F497D"/>
                </a:solidFill>
              </a:rPr>
              <a:t>administered </a:t>
            </a:r>
            <a:r>
              <a:rPr lang="en-US" sz="2000" dirty="0" smtClean="0">
                <a:solidFill>
                  <a:srgbClr val="1F497D"/>
                </a:solidFill>
              </a:rPr>
              <a:t>for mood disorders be identified in </a:t>
            </a:r>
            <a:r>
              <a:rPr lang="en-US" sz="2000" dirty="0">
                <a:solidFill>
                  <a:srgbClr val="1F497D"/>
                </a:solidFill>
              </a:rPr>
              <a:t>the </a:t>
            </a:r>
            <a:r>
              <a:rPr lang="en-US" sz="2000" dirty="0" smtClean="0">
                <a:solidFill>
                  <a:srgbClr val="1F497D"/>
                </a:solidFill>
              </a:rPr>
              <a:t>Case </a:t>
            </a:r>
            <a:r>
              <a:rPr lang="en-US" sz="2000" dirty="0">
                <a:solidFill>
                  <a:srgbClr val="1F497D"/>
                </a:solidFill>
              </a:rPr>
              <a:t>M</a:t>
            </a:r>
            <a:r>
              <a:rPr lang="en-US" sz="2000" dirty="0" smtClean="0">
                <a:solidFill>
                  <a:srgbClr val="1F497D"/>
                </a:solidFill>
              </a:rPr>
              <a:t>ix </a:t>
            </a:r>
            <a:r>
              <a:rPr lang="en-US" sz="2000" dirty="0">
                <a:solidFill>
                  <a:srgbClr val="1F497D"/>
                </a:solidFill>
              </a:rPr>
              <a:t>data?</a:t>
            </a:r>
          </a:p>
        </p:txBody>
      </p:sp>
      <p:sp>
        <p:nvSpPr>
          <p:cNvPr id="6" name="TextBox 5"/>
          <p:cNvSpPr txBox="1"/>
          <p:nvPr/>
        </p:nvSpPr>
        <p:spPr>
          <a:xfrm>
            <a:off x="-18854" y="1371600"/>
            <a:ext cx="9162854" cy="5370701"/>
          </a:xfrm>
          <a:prstGeom prst="rect">
            <a:avLst/>
          </a:prstGeom>
          <a:noFill/>
        </p:spPr>
        <p:txBody>
          <a:bodyPr wrap="square" rtlCol="0">
            <a:spAutoFit/>
          </a:bodyPr>
          <a:lstStyle/>
          <a:p>
            <a:pPr defTabSz="914400"/>
            <a:r>
              <a:rPr lang="en-US" sz="1700" b="1" u="sng" dirty="0" smtClean="0">
                <a:solidFill>
                  <a:prstClr val="black"/>
                </a:solidFill>
              </a:rPr>
              <a:t>Answer</a:t>
            </a:r>
            <a:r>
              <a:rPr lang="en-US" sz="1700" dirty="0" smtClean="0">
                <a:solidFill>
                  <a:prstClr val="black"/>
                </a:solidFill>
              </a:rPr>
              <a:t>:  Mood disorder drugs administered in the </a:t>
            </a:r>
            <a:r>
              <a:rPr lang="en-US" sz="1700" b="1" dirty="0" smtClean="0">
                <a:solidFill>
                  <a:prstClr val="black"/>
                </a:solidFill>
              </a:rPr>
              <a:t>Outpatient </a:t>
            </a:r>
            <a:r>
              <a:rPr lang="en-US" sz="1700" b="1" dirty="0">
                <a:solidFill>
                  <a:prstClr val="black"/>
                </a:solidFill>
              </a:rPr>
              <a:t>E</a:t>
            </a:r>
            <a:r>
              <a:rPr lang="en-US" sz="1700" b="1" dirty="0" smtClean="0">
                <a:solidFill>
                  <a:prstClr val="black"/>
                </a:solidFill>
              </a:rPr>
              <a:t>mergency </a:t>
            </a:r>
            <a:r>
              <a:rPr lang="en-US" sz="1700" b="1" dirty="0">
                <a:solidFill>
                  <a:prstClr val="black"/>
                </a:solidFill>
              </a:rPr>
              <a:t>D</a:t>
            </a:r>
            <a:r>
              <a:rPr lang="en-US" sz="1700" b="1" dirty="0" smtClean="0">
                <a:solidFill>
                  <a:prstClr val="black"/>
                </a:solidFill>
              </a:rPr>
              <a:t>epartment visit (ED) </a:t>
            </a:r>
            <a:r>
              <a:rPr lang="en-US" sz="1700" dirty="0" smtClean="0">
                <a:solidFill>
                  <a:prstClr val="black"/>
                </a:solidFill>
              </a:rPr>
              <a:t>data can be determined by the alphanumeric HCPCS and numeric CPT codes reported in the </a:t>
            </a:r>
            <a:r>
              <a:rPr lang="en-US" sz="1700" b="1" u="sng" dirty="0" smtClean="0">
                <a:solidFill>
                  <a:prstClr val="black"/>
                </a:solidFill>
              </a:rPr>
              <a:t>ED services table</a:t>
            </a:r>
            <a:r>
              <a:rPr lang="en-US" sz="1700" dirty="0" smtClean="0">
                <a:solidFill>
                  <a:prstClr val="black"/>
                </a:solidFill>
              </a:rPr>
              <a:t>. While HCPCS alphanumeric codes provide greater detail on the drug name, specific dosage information and route of delivery (</a:t>
            </a:r>
            <a:r>
              <a:rPr lang="en-US" sz="1700" i="1" dirty="0" smtClean="0">
                <a:solidFill>
                  <a:prstClr val="black"/>
                </a:solidFill>
              </a:rPr>
              <a:t>see tables 1 and 2 below</a:t>
            </a:r>
            <a:r>
              <a:rPr lang="en-US" sz="1700" dirty="0" smtClean="0">
                <a:solidFill>
                  <a:prstClr val="black"/>
                </a:solidFill>
              </a:rPr>
              <a:t>), the use of alphanumeric HCPCS codes </a:t>
            </a:r>
            <a:r>
              <a:rPr lang="en-US" sz="1700" i="1" dirty="0" smtClean="0">
                <a:solidFill>
                  <a:prstClr val="black"/>
                </a:solidFill>
              </a:rPr>
              <a:t>versus</a:t>
            </a:r>
            <a:r>
              <a:rPr lang="en-US" sz="1700" dirty="0" smtClean="0">
                <a:solidFill>
                  <a:prstClr val="black"/>
                </a:solidFill>
              </a:rPr>
              <a:t> numeric CPT is based on payer requirements and the appropriateness of the code description. </a:t>
            </a:r>
          </a:p>
          <a:p>
            <a:pPr defTabSz="914400"/>
            <a:endParaRPr lang="en-US" sz="1000" dirty="0" smtClean="0">
              <a:solidFill>
                <a:prstClr val="black"/>
              </a:solidFill>
            </a:endParaRPr>
          </a:p>
          <a:p>
            <a:pPr defTabSz="914400"/>
            <a:endParaRPr lang="en-US" sz="1700" dirty="0">
              <a:solidFill>
                <a:prstClr val="black"/>
              </a:solidFill>
            </a:endParaRPr>
          </a:p>
          <a:p>
            <a:pPr defTabSz="914400"/>
            <a:endParaRPr lang="en-US" sz="1700" dirty="0" smtClean="0">
              <a:solidFill>
                <a:prstClr val="black"/>
              </a:solidFill>
            </a:endParaRPr>
          </a:p>
          <a:p>
            <a:pPr defTabSz="914400"/>
            <a:endParaRPr lang="en-US" sz="1700" dirty="0" smtClean="0">
              <a:solidFill>
                <a:prstClr val="black"/>
              </a:solidFill>
            </a:endParaRPr>
          </a:p>
          <a:p>
            <a:pPr defTabSz="914400"/>
            <a:endParaRPr lang="en-US" sz="1700" dirty="0">
              <a:solidFill>
                <a:prstClr val="black"/>
              </a:solidFill>
            </a:endParaRPr>
          </a:p>
          <a:p>
            <a:pPr defTabSz="914400"/>
            <a:endParaRPr lang="en-US" sz="1700" dirty="0">
              <a:solidFill>
                <a:prstClr val="black"/>
              </a:solidFill>
            </a:endParaRPr>
          </a:p>
          <a:p>
            <a:pPr defTabSz="914400"/>
            <a:endParaRPr lang="en-US" sz="1700" dirty="0" smtClean="0">
              <a:solidFill>
                <a:prstClr val="black"/>
              </a:solidFill>
            </a:endParaRPr>
          </a:p>
          <a:p>
            <a:pPr defTabSz="914400"/>
            <a:endParaRPr lang="en-US" sz="1700" dirty="0" smtClean="0">
              <a:solidFill>
                <a:prstClr val="black"/>
              </a:solidFill>
            </a:endParaRPr>
          </a:p>
          <a:p>
            <a:pPr defTabSz="914400"/>
            <a:endParaRPr lang="en-US" sz="1700" dirty="0" smtClean="0">
              <a:solidFill>
                <a:prstClr val="black"/>
              </a:solidFill>
            </a:endParaRPr>
          </a:p>
          <a:p>
            <a:pPr defTabSz="914400"/>
            <a:r>
              <a:rPr lang="en-US" sz="1700" dirty="0" smtClean="0">
                <a:solidFill>
                  <a:prstClr val="black"/>
                </a:solidFill>
              </a:rPr>
              <a:t>In the </a:t>
            </a:r>
            <a:r>
              <a:rPr lang="en-US" sz="1700" b="1" dirty="0">
                <a:solidFill>
                  <a:prstClr val="black"/>
                </a:solidFill>
              </a:rPr>
              <a:t>H</a:t>
            </a:r>
            <a:r>
              <a:rPr lang="en-US" sz="1700" b="1" dirty="0" smtClean="0">
                <a:solidFill>
                  <a:prstClr val="black"/>
                </a:solidFill>
              </a:rPr>
              <a:t>ospital </a:t>
            </a:r>
            <a:r>
              <a:rPr lang="en-US" sz="1700" b="1" dirty="0">
                <a:solidFill>
                  <a:prstClr val="black"/>
                </a:solidFill>
              </a:rPr>
              <a:t>I</a:t>
            </a:r>
            <a:r>
              <a:rPr lang="en-US" sz="1700" b="1" dirty="0" smtClean="0">
                <a:solidFill>
                  <a:prstClr val="black"/>
                </a:solidFill>
              </a:rPr>
              <a:t>npatient </a:t>
            </a:r>
            <a:r>
              <a:rPr lang="en-US" sz="1700" b="1" dirty="0">
                <a:solidFill>
                  <a:prstClr val="black"/>
                </a:solidFill>
              </a:rPr>
              <a:t>D</a:t>
            </a:r>
            <a:r>
              <a:rPr lang="en-US" sz="1700" b="1" dirty="0" smtClean="0">
                <a:solidFill>
                  <a:prstClr val="black"/>
                </a:solidFill>
              </a:rPr>
              <a:t>ischarge </a:t>
            </a:r>
            <a:r>
              <a:rPr lang="en-US" sz="1700" b="1" dirty="0">
                <a:solidFill>
                  <a:prstClr val="black"/>
                </a:solidFill>
              </a:rPr>
              <a:t>D</a:t>
            </a:r>
            <a:r>
              <a:rPr lang="en-US" sz="1700" b="1" dirty="0" smtClean="0">
                <a:solidFill>
                  <a:prstClr val="black"/>
                </a:solidFill>
              </a:rPr>
              <a:t>ata</a:t>
            </a:r>
            <a:r>
              <a:rPr lang="en-US" sz="1700" dirty="0" smtClean="0">
                <a:solidFill>
                  <a:prstClr val="black"/>
                </a:solidFill>
              </a:rPr>
              <a:t>, pharmacy and drug services are reported using revenue codes 0250 through 0259 and revenue codes 0630 through 0637.  The revenue codes do not provide the specific name of the drugs and drug class that you would find in the HCPCS and CPT codes.</a:t>
            </a:r>
          </a:p>
          <a:p>
            <a:pPr defTabSz="914400"/>
            <a:endParaRPr lang="en-US" sz="1000" dirty="0" smtClean="0">
              <a:solidFill>
                <a:prstClr val="black"/>
              </a:solidFill>
            </a:endParaRPr>
          </a:p>
          <a:p>
            <a:pPr defTabSz="914400"/>
            <a:r>
              <a:rPr lang="en-US" sz="1700" dirty="0" smtClean="0">
                <a:solidFill>
                  <a:prstClr val="black"/>
                </a:solidFill>
              </a:rPr>
              <a:t>Even though the </a:t>
            </a:r>
            <a:r>
              <a:rPr lang="en-US" sz="1700" b="1" dirty="0">
                <a:solidFill>
                  <a:prstClr val="black"/>
                </a:solidFill>
              </a:rPr>
              <a:t>O</a:t>
            </a:r>
            <a:r>
              <a:rPr lang="en-US" sz="1700" b="1" dirty="0" smtClean="0">
                <a:solidFill>
                  <a:prstClr val="black"/>
                </a:solidFill>
              </a:rPr>
              <a:t>utpatient </a:t>
            </a:r>
            <a:r>
              <a:rPr lang="en-US" sz="1700" b="1" dirty="0">
                <a:solidFill>
                  <a:prstClr val="black"/>
                </a:solidFill>
              </a:rPr>
              <a:t>O</a:t>
            </a:r>
            <a:r>
              <a:rPr lang="en-US" sz="1700" b="1" dirty="0" smtClean="0">
                <a:solidFill>
                  <a:prstClr val="black"/>
                </a:solidFill>
              </a:rPr>
              <a:t>bservation </a:t>
            </a:r>
            <a:r>
              <a:rPr lang="en-US" sz="1700" b="1" dirty="0">
                <a:solidFill>
                  <a:prstClr val="black"/>
                </a:solidFill>
              </a:rPr>
              <a:t>S</a:t>
            </a:r>
            <a:r>
              <a:rPr lang="en-US" sz="1700" b="1" dirty="0" smtClean="0">
                <a:solidFill>
                  <a:prstClr val="black"/>
                </a:solidFill>
              </a:rPr>
              <a:t>tay data </a:t>
            </a:r>
            <a:r>
              <a:rPr lang="en-US" sz="1700" dirty="0" smtClean="0">
                <a:solidFill>
                  <a:prstClr val="black"/>
                </a:solidFill>
              </a:rPr>
              <a:t>contains CPT codes, you are less likely to find therapeutic drugs administered to mood disorder patients and more likely to find those patients receiving blood, urine and toxicology screening tests.</a:t>
            </a:r>
            <a:endParaRPr lang="en-US" sz="170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571736716"/>
              </p:ext>
            </p:extLst>
          </p:nvPr>
        </p:nvGraphicFramePr>
        <p:xfrm>
          <a:off x="457200" y="2743200"/>
          <a:ext cx="8229600" cy="2026939"/>
        </p:xfrm>
        <a:graphic>
          <a:graphicData uri="http://schemas.openxmlformats.org/drawingml/2006/table">
            <a:tbl>
              <a:tblPr/>
              <a:tblGrid>
                <a:gridCol w="510604"/>
                <a:gridCol w="3285624"/>
                <a:gridCol w="93240"/>
                <a:gridCol w="555004"/>
                <a:gridCol w="3785128"/>
              </a:tblGrid>
              <a:tr h="232600">
                <a:tc gridSpan="5">
                  <a:txBody>
                    <a:bodyPr/>
                    <a:lstStyle/>
                    <a:p>
                      <a:pPr algn="ctr" fontAlgn="b"/>
                      <a:r>
                        <a:rPr lang="en-US" sz="1400" b="1" i="0" u="sng" strike="noStrike" dirty="0">
                          <a:solidFill>
                            <a:srgbClr val="FF0000"/>
                          </a:solidFill>
                          <a:effectLst/>
                          <a:latin typeface="Calibri"/>
                        </a:rPr>
                        <a:t>TOP DRUGS ADMINISTERED IN THE ED FOR MOOD DISORDERS</a:t>
                      </a:r>
                    </a:p>
                  </a:txBody>
                  <a:tcPr marL="6646" marR="6646" marT="664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71">
                <a:tc gridSpan="2">
                  <a:txBody>
                    <a:bodyPr/>
                    <a:lstStyle/>
                    <a:p>
                      <a:pPr algn="ctr" fontAlgn="b"/>
                      <a:r>
                        <a:rPr lang="en-US" sz="1200" b="1" i="0" u="none" strike="noStrike">
                          <a:solidFill>
                            <a:srgbClr val="000000"/>
                          </a:solidFill>
                          <a:effectLst/>
                          <a:latin typeface="Calibri"/>
                        </a:rPr>
                        <a:t>TABLE 1. Examples of Drugs recorded using HCPCS Codes</a:t>
                      </a:r>
                    </a:p>
                  </a:txBody>
                  <a:tcPr marL="6646" marR="6646" marT="664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200" b="1" i="0" u="none" strike="noStrike">
                        <a:solidFill>
                          <a:srgbClr val="000000"/>
                        </a:solidFill>
                        <a:effectLst/>
                        <a:latin typeface="Calibri"/>
                      </a:endParaRPr>
                    </a:p>
                  </a:txBody>
                  <a:tcPr marL="6646" marR="6646" marT="6646" marB="0" anchor="b">
                    <a:lnL>
                      <a:noFill/>
                    </a:lnL>
                    <a:lnR>
                      <a:noFill/>
                    </a:lnR>
                    <a:lnT>
                      <a:noFill/>
                    </a:lnT>
                    <a:lnB>
                      <a:noFill/>
                    </a:lnB>
                  </a:tcPr>
                </a:tc>
                <a:tc gridSpan="2">
                  <a:txBody>
                    <a:bodyPr/>
                    <a:lstStyle/>
                    <a:p>
                      <a:pPr algn="ctr" fontAlgn="b"/>
                      <a:r>
                        <a:rPr lang="en-US" sz="1200" b="1" i="0" u="none" strike="noStrike" dirty="0">
                          <a:solidFill>
                            <a:srgbClr val="000000"/>
                          </a:solidFill>
                          <a:effectLst/>
                          <a:latin typeface="Calibri"/>
                        </a:rPr>
                        <a:t>TABLE 2. Examples of Drugs recorded using CPT Codes</a:t>
                      </a:r>
                    </a:p>
                  </a:txBody>
                  <a:tcPr marL="6646" marR="6646" marT="664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199371">
                <a:tc>
                  <a:txBody>
                    <a:bodyPr/>
                    <a:lstStyle/>
                    <a:p>
                      <a:pPr algn="ctr" fontAlgn="b"/>
                      <a:r>
                        <a:rPr lang="en-US" sz="1200" b="0" i="0" u="none" strike="noStrike">
                          <a:solidFill>
                            <a:srgbClr val="000000"/>
                          </a:solidFill>
                          <a:effectLst/>
                          <a:latin typeface="Calibri"/>
                        </a:rPr>
                        <a:t>HCPCS</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effectLst/>
                          <a:latin typeface="Calibri"/>
                        </a:rPr>
                        <a:t>Description</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endParaRPr lang="en-US" sz="1200" b="0" i="0" u="none" strike="noStrike">
                        <a:solidFill>
                          <a:srgbClr val="000000"/>
                        </a:solidFill>
                        <a:effectLst/>
                        <a:latin typeface="Calibri"/>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a:rPr>
                        <a:t>CPT</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0" i="0" u="none" strike="noStrike">
                          <a:solidFill>
                            <a:srgbClr val="000000"/>
                          </a:solidFill>
                          <a:effectLst/>
                          <a:latin typeface="Calibri"/>
                        </a:rPr>
                        <a:t>Description</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99371">
                <a:tc>
                  <a:txBody>
                    <a:bodyPr/>
                    <a:lstStyle/>
                    <a:p>
                      <a:pPr algn="ctr" fontAlgn="b"/>
                      <a:r>
                        <a:rPr lang="en-US" sz="1200" b="0" i="0" u="none" strike="noStrike">
                          <a:solidFill>
                            <a:srgbClr val="000000"/>
                          </a:solidFill>
                          <a:effectLst/>
                          <a:latin typeface="Calibri"/>
                        </a:rPr>
                        <a:t>J2060</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Injection, lorazepam, 2 mg</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a:rPr>
                        <a:t>80178</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Lithium</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71">
                <a:tc>
                  <a:txBody>
                    <a:bodyPr/>
                    <a:lstStyle/>
                    <a:p>
                      <a:pPr algn="ctr" fontAlgn="b"/>
                      <a:r>
                        <a:rPr lang="en-US" sz="1200" b="0" i="0" u="none" strike="noStrike">
                          <a:solidFill>
                            <a:srgbClr val="000000"/>
                          </a:solidFill>
                          <a:effectLst/>
                          <a:latin typeface="Calibri"/>
                        </a:rPr>
                        <a:t>J1630</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Injection, haloperidol, up to 5 mg</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a:rPr>
                        <a:t>80346</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Benzodiazepines; 1-12</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71">
                <a:tc>
                  <a:txBody>
                    <a:bodyPr/>
                    <a:lstStyle/>
                    <a:p>
                      <a:pPr algn="ctr" fontAlgn="b"/>
                      <a:r>
                        <a:rPr lang="en-US" sz="1200" b="0" i="0" u="none" strike="noStrike">
                          <a:solidFill>
                            <a:srgbClr val="000000"/>
                          </a:solidFill>
                          <a:effectLst/>
                          <a:latin typeface="Calibri"/>
                        </a:rPr>
                        <a:t>J3360</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Injection, diazepam, up to 5 mg</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a:rPr>
                        <a:t>80345</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Barbiturates</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71">
                <a:tc>
                  <a:txBody>
                    <a:bodyPr/>
                    <a:lstStyle/>
                    <a:p>
                      <a:pPr algn="ctr" fontAlgn="b"/>
                      <a:r>
                        <a:rPr lang="en-US" sz="1200" b="0" i="0" u="none" strike="noStrike">
                          <a:solidFill>
                            <a:srgbClr val="000000"/>
                          </a:solidFill>
                          <a:effectLst/>
                          <a:latin typeface="Calibri"/>
                        </a:rPr>
                        <a:t>J3486</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Injection, ziprasidone mesylate, 10 mg</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a:rPr>
                        <a:t>80335</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Antidepressants, tricyclic and other cyclicals; 1 or 2</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71">
                <a:tc>
                  <a:txBody>
                    <a:bodyPr/>
                    <a:lstStyle/>
                    <a:p>
                      <a:pPr algn="ctr" fontAlgn="b"/>
                      <a:r>
                        <a:rPr lang="en-US" sz="1200" b="0" i="0" u="none" strike="noStrike">
                          <a:solidFill>
                            <a:srgbClr val="000000"/>
                          </a:solidFill>
                          <a:effectLst/>
                          <a:latin typeface="Calibri"/>
                        </a:rPr>
                        <a:t>J2358</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Injection, olanzapine, long-acting, 1 mg</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a:rPr>
                        <a:t>80175</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Lamotrigine</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71">
                <a:tc>
                  <a:txBody>
                    <a:bodyPr/>
                    <a:lstStyle/>
                    <a:p>
                      <a:pPr algn="ctr" fontAlgn="b"/>
                      <a:r>
                        <a:rPr lang="en-US" sz="1200" b="0" i="0" u="none" strike="noStrike">
                          <a:solidFill>
                            <a:srgbClr val="000000"/>
                          </a:solidFill>
                          <a:effectLst/>
                          <a:latin typeface="Calibri"/>
                        </a:rPr>
                        <a:t>J0780</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Injection, prochlorperazine, up to 10 mg</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a:rPr>
                        <a:t>80159</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Clozapine</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371">
                <a:tc>
                  <a:txBody>
                    <a:bodyPr/>
                    <a:lstStyle/>
                    <a:p>
                      <a:pPr algn="ctr" fontAlgn="b"/>
                      <a:r>
                        <a:rPr lang="en-US" sz="1200" b="0" i="0" u="none" strike="noStrike">
                          <a:solidFill>
                            <a:srgbClr val="000000"/>
                          </a:solidFill>
                          <a:effectLst/>
                          <a:latin typeface="Calibri"/>
                        </a:rPr>
                        <a:t>J2560</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Injection, phenobarbital sodium, up to 120 mg</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solidFill>
                            <a:srgbClr val="000000"/>
                          </a:solidFill>
                          <a:effectLst/>
                          <a:latin typeface="Calibri"/>
                        </a:rPr>
                        <a:t>80337</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Antidepressants, tricyclic and other cyclicals; 6 or more</a:t>
                      </a:r>
                    </a:p>
                  </a:txBody>
                  <a:tcPr marL="6646" marR="6646" marT="66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55205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887" r="4330" b="1897"/>
          <a:stretch/>
        </p:blipFill>
        <p:spPr>
          <a:xfrm>
            <a:off x="6822649" y="7070"/>
            <a:ext cx="2297784" cy="1530205"/>
          </a:xfrm>
          <a:prstGeom prst="rect">
            <a:avLst/>
          </a:prstGeom>
        </p:spPr>
      </p:pic>
      <p:sp>
        <p:nvSpPr>
          <p:cNvPr id="5" name="Rectangle 4"/>
          <p:cNvSpPr/>
          <p:nvPr/>
        </p:nvSpPr>
        <p:spPr>
          <a:xfrm>
            <a:off x="76200" y="76200"/>
            <a:ext cx="6858000" cy="1477328"/>
          </a:xfrm>
          <a:prstGeom prst="rect">
            <a:avLst/>
          </a:prstGeom>
        </p:spPr>
        <p:txBody>
          <a:bodyPr wrap="square">
            <a:spAutoFit/>
          </a:bodyPr>
          <a:lstStyle/>
          <a:p>
            <a:pPr defTabSz="914400">
              <a:spcBef>
                <a:spcPct val="0"/>
              </a:spcBef>
            </a:pPr>
            <a:r>
              <a:rPr lang="en-US" b="1" u="sng" dirty="0">
                <a:solidFill>
                  <a:srgbClr val="1F497D"/>
                </a:solidFill>
              </a:rPr>
              <a:t>Question</a:t>
            </a:r>
            <a:r>
              <a:rPr lang="en-US" dirty="0">
                <a:solidFill>
                  <a:srgbClr val="1F497D"/>
                </a:solidFill>
              </a:rPr>
              <a:t>:  I </a:t>
            </a:r>
            <a:r>
              <a:rPr lang="en-US" dirty="0" smtClean="0">
                <a:solidFill>
                  <a:srgbClr val="1F497D"/>
                </a:solidFill>
              </a:rPr>
              <a:t>would like to use the case mix data to study the health status of Hispanics in Massachusetts and stratify risk factors by ethnic groupings such as Puerto Rican, Mexican and Guatemalan. How reliable is the Hispanic indicator field and to what extent is information on Hispanic ethnic groups populated?</a:t>
            </a:r>
            <a:endParaRPr lang="en-US" dirty="0">
              <a:solidFill>
                <a:srgbClr val="1F497D"/>
              </a:solidFill>
            </a:endParaRPr>
          </a:p>
        </p:txBody>
      </p:sp>
      <p:grpSp>
        <p:nvGrpSpPr>
          <p:cNvPr id="23" name="Group 22"/>
          <p:cNvGrpSpPr/>
          <p:nvPr/>
        </p:nvGrpSpPr>
        <p:grpSpPr>
          <a:xfrm>
            <a:off x="304800" y="3581400"/>
            <a:ext cx="8686800" cy="2286000"/>
            <a:chOff x="228600" y="2971800"/>
            <a:chExt cx="8686800" cy="2286000"/>
          </a:xfrm>
        </p:grpSpPr>
        <p:grpSp>
          <p:nvGrpSpPr>
            <p:cNvPr id="20" name="Group 19"/>
            <p:cNvGrpSpPr/>
            <p:nvPr/>
          </p:nvGrpSpPr>
          <p:grpSpPr>
            <a:xfrm>
              <a:off x="228600" y="3276600"/>
              <a:ext cx="8686800" cy="1981200"/>
              <a:chOff x="228600" y="2743200"/>
              <a:chExt cx="8686800" cy="1981200"/>
            </a:xfrm>
          </p:grpSpPr>
          <p:grpSp>
            <p:nvGrpSpPr>
              <p:cNvPr id="19" name="Group 18"/>
              <p:cNvGrpSpPr/>
              <p:nvPr/>
            </p:nvGrpSpPr>
            <p:grpSpPr>
              <a:xfrm>
                <a:off x="228600" y="2971800"/>
                <a:ext cx="8686800" cy="1752600"/>
                <a:chOff x="228600" y="2971800"/>
                <a:chExt cx="8686800" cy="1752600"/>
              </a:xfrm>
            </p:grpSpPr>
            <p:graphicFrame>
              <p:nvGraphicFramePr>
                <p:cNvPr id="7" name="Chart 6"/>
                <p:cNvGraphicFramePr/>
                <p:nvPr>
                  <p:extLst>
                    <p:ext uri="{D42A27DB-BD31-4B8C-83A1-F6EECF244321}">
                      <p14:modId xmlns:p14="http://schemas.microsoft.com/office/powerpoint/2010/main" val="1893893255"/>
                    </p:ext>
                  </p:extLst>
                </p:nvPr>
              </p:nvGraphicFramePr>
              <p:xfrm>
                <a:off x="228600" y="2971800"/>
                <a:ext cx="2590800" cy="175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1542171516"/>
                    </p:ext>
                  </p:extLst>
                </p:nvPr>
              </p:nvGraphicFramePr>
              <p:xfrm>
                <a:off x="3276600" y="2971800"/>
                <a:ext cx="2590800" cy="1752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3134214859"/>
                    </p:ext>
                  </p:extLst>
                </p:nvPr>
              </p:nvGraphicFramePr>
              <p:xfrm>
                <a:off x="6324600" y="2971800"/>
                <a:ext cx="2590800" cy="175260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18" name="Group 17"/>
              <p:cNvGrpSpPr/>
              <p:nvPr/>
            </p:nvGrpSpPr>
            <p:grpSpPr>
              <a:xfrm>
                <a:off x="228600" y="2743200"/>
                <a:ext cx="8616356" cy="261610"/>
                <a:chOff x="228600" y="2743200"/>
                <a:chExt cx="8616356" cy="261610"/>
              </a:xfrm>
            </p:grpSpPr>
            <p:sp>
              <p:nvSpPr>
                <p:cNvPr id="15" name="TextBox 14"/>
                <p:cNvSpPr txBox="1"/>
                <p:nvPr/>
              </p:nvSpPr>
              <p:spPr>
                <a:xfrm>
                  <a:off x="228600" y="2743200"/>
                  <a:ext cx="2672526" cy="261610"/>
                </a:xfrm>
                <a:prstGeom prst="rect">
                  <a:avLst/>
                </a:prstGeom>
                <a:noFill/>
              </p:spPr>
              <p:txBody>
                <a:bodyPr wrap="none" rtlCol="0">
                  <a:spAutoFit/>
                </a:bodyPr>
                <a:lstStyle/>
                <a:p>
                  <a:pPr defTabSz="914400"/>
                  <a:r>
                    <a:rPr lang="en-US" sz="1100" b="1" dirty="0" smtClean="0">
                      <a:solidFill>
                        <a:prstClr val="black"/>
                      </a:solidFill>
                    </a:rPr>
                    <a:t>Fig 1. Census American Community Survey</a:t>
                  </a:r>
                  <a:endParaRPr lang="en-US" sz="1100" b="1" dirty="0">
                    <a:solidFill>
                      <a:prstClr val="black"/>
                    </a:solidFill>
                  </a:endParaRPr>
                </a:p>
              </p:txBody>
            </p:sp>
            <p:sp>
              <p:nvSpPr>
                <p:cNvPr id="16" name="TextBox 15"/>
                <p:cNvSpPr txBox="1"/>
                <p:nvPr/>
              </p:nvSpPr>
              <p:spPr>
                <a:xfrm>
                  <a:off x="3124200" y="2743200"/>
                  <a:ext cx="3038011" cy="261610"/>
                </a:xfrm>
                <a:prstGeom prst="rect">
                  <a:avLst/>
                </a:prstGeom>
                <a:noFill/>
              </p:spPr>
              <p:txBody>
                <a:bodyPr wrap="none" rtlCol="0">
                  <a:spAutoFit/>
                </a:bodyPr>
                <a:lstStyle/>
                <a:p>
                  <a:pPr defTabSz="914400"/>
                  <a:r>
                    <a:rPr lang="en-US" sz="1100" b="1" dirty="0">
                      <a:solidFill>
                        <a:prstClr val="black"/>
                      </a:solidFill>
                    </a:rPr>
                    <a:t> </a:t>
                  </a:r>
                  <a:r>
                    <a:rPr lang="en-US" sz="1100" b="1" dirty="0" smtClean="0">
                      <a:solidFill>
                        <a:prstClr val="black"/>
                      </a:solidFill>
                    </a:rPr>
                    <a:t>  Fig 2. Outpatient Emergency Department Visits</a:t>
                  </a:r>
                  <a:endParaRPr lang="en-US" sz="1100" b="1" dirty="0">
                    <a:solidFill>
                      <a:prstClr val="black"/>
                    </a:solidFill>
                  </a:endParaRPr>
                </a:p>
              </p:txBody>
            </p:sp>
            <p:sp>
              <p:nvSpPr>
                <p:cNvPr id="17" name="TextBox 16"/>
                <p:cNvSpPr txBox="1"/>
                <p:nvPr/>
              </p:nvSpPr>
              <p:spPr>
                <a:xfrm>
                  <a:off x="6477000" y="2743200"/>
                  <a:ext cx="2367956" cy="261610"/>
                </a:xfrm>
                <a:prstGeom prst="rect">
                  <a:avLst/>
                </a:prstGeom>
                <a:noFill/>
              </p:spPr>
              <p:txBody>
                <a:bodyPr wrap="none" rtlCol="0">
                  <a:spAutoFit/>
                </a:bodyPr>
                <a:lstStyle/>
                <a:p>
                  <a:pPr defTabSz="914400"/>
                  <a:r>
                    <a:rPr lang="en-US" sz="1100" b="1" dirty="0">
                      <a:solidFill>
                        <a:prstClr val="black"/>
                      </a:solidFill>
                    </a:rPr>
                    <a:t> </a:t>
                  </a:r>
                  <a:r>
                    <a:rPr lang="en-US" sz="1100" b="1" dirty="0" smtClean="0">
                      <a:solidFill>
                        <a:prstClr val="black"/>
                      </a:solidFill>
                    </a:rPr>
                    <a:t>   Fig 3. Inpatient Hospital Discharges</a:t>
                  </a:r>
                  <a:endParaRPr lang="en-US" sz="1100" b="1" dirty="0">
                    <a:solidFill>
                      <a:prstClr val="black"/>
                    </a:solidFill>
                  </a:endParaRPr>
                </a:p>
              </p:txBody>
            </p:sp>
          </p:grpSp>
        </p:grpSp>
        <p:sp>
          <p:nvSpPr>
            <p:cNvPr id="21" name="TextBox 20"/>
            <p:cNvSpPr txBox="1"/>
            <p:nvPr/>
          </p:nvSpPr>
          <p:spPr>
            <a:xfrm>
              <a:off x="457200" y="2971800"/>
              <a:ext cx="7884723" cy="369332"/>
            </a:xfrm>
            <a:prstGeom prst="rect">
              <a:avLst/>
            </a:prstGeom>
            <a:noFill/>
          </p:spPr>
          <p:txBody>
            <a:bodyPr wrap="none" rtlCol="0">
              <a:spAutoFit/>
            </a:bodyPr>
            <a:lstStyle/>
            <a:p>
              <a:pPr defTabSz="914400"/>
              <a:r>
                <a:rPr lang="en-US" b="1" u="sng" dirty="0" smtClean="0">
                  <a:solidFill>
                    <a:srgbClr val="0070C0"/>
                  </a:solidFill>
                </a:rPr>
                <a:t>Comparison Massachusetts Census Hispanic Population Proportion to Case Mix</a:t>
              </a:r>
              <a:endParaRPr lang="en-US" b="1" u="sng" dirty="0">
                <a:solidFill>
                  <a:srgbClr val="0070C0"/>
                </a:solidFill>
              </a:endParaRPr>
            </a:p>
          </p:txBody>
        </p:sp>
        <p:sp>
          <p:nvSpPr>
            <p:cNvPr id="22" name="TextBox 21"/>
            <p:cNvSpPr txBox="1"/>
            <p:nvPr/>
          </p:nvSpPr>
          <p:spPr>
            <a:xfrm>
              <a:off x="6477000" y="5029200"/>
              <a:ext cx="1842171" cy="215444"/>
            </a:xfrm>
            <a:prstGeom prst="rect">
              <a:avLst/>
            </a:prstGeom>
            <a:noFill/>
          </p:spPr>
          <p:txBody>
            <a:bodyPr wrap="none" rtlCol="0">
              <a:spAutoFit/>
            </a:bodyPr>
            <a:lstStyle/>
            <a:p>
              <a:pPr defTabSz="914400"/>
              <a:r>
                <a:rPr lang="en-US" sz="800" i="1" dirty="0" smtClean="0">
                  <a:solidFill>
                    <a:srgbClr val="FF0000"/>
                  </a:solidFill>
                </a:rPr>
                <a:t>Note: 2015 and 2016 show &lt; 0.5% blank</a:t>
              </a:r>
              <a:endParaRPr lang="en-US" sz="800" i="1" dirty="0">
                <a:solidFill>
                  <a:srgbClr val="FF0000"/>
                </a:solidFill>
              </a:endParaRPr>
            </a:p>
          </p:txBody>
        </p:sp>
      </p:grpSp>
      <p:sp>
        <p:nvSpPr>
          <p:cNvPr id="24" name="TextBox 23"/>
          <p:cNvSpPr txBox="1"/>
          <p:nvPr/>
        </p:nvSpPr>
        <p:spPr>
          <a:xfrm>
            <a:off x="88271" y="1447800"/>
            <a:ext cx="9067800" cy="5693866"/>
          </a:xfrm>
          <a:prstGeom prst="rect">
            <a:avLst/>
          </a:prstGeom>
          <a:noFill/>
        </p:spPr>
        <p:txBody>
          <a:bodyPr wrap="square" rtlCol="0">
            <a:spAutoFit/>
          </a:bodyPr>
          <a:lstStyle/>
          <a:p>
            <a:pPr defTabSz="914400"/>
            <a:r>
              <a:rPr lang="en-US" sz="1700" b="1" u="sng" dirty="0" smtClean="0">
                <a:solidFill>
                  <a:prstClr val="black"/>
                </a:solidFill>
              </a:rPr>
              <a:t>Answer</a:t>
            </a:r>
            <a:r>
              <a:rPr lang="en-US" sz="1700" dirty="0" smtClean="0">
                <a:solidFill>
                  <a:prstClr val="black"/>
                </a:solidFill>
              </a:rPr>
              <a:t>: In comparing the U.S. census data on the Massachusetts Hispanic population to Case </a:t>
            </a:r>
            <a:r>
              <a:rPr lang="en-US" sz="1700" dirty="0">
                <a:solidFill>
                  <a:prstClr val="black"/>
                </a:solidFill>
              </a:rPr>
              <a:t>M</a:t>
            </a:r>
            <a:r>
              <a:rPr lang="en-US" sz="1700" dirty="0" smtClean="0">
                <a:solidFill>
                  <a:prstClr val="black"/>
                </a:solidFill>
              </a:rPr>
              <a:t>ix patients with a Hispanic indicator, the increase in the proportion of Massachusetts Hispanics seen in the census data is reflected in the Outpatient </a:t>
            </a:r>
            <a:r>
              <a:rPr lang="en-US" sz="1700" dirty="0">
                <a:solidFill>
                  <a:prstClr val="black"/>
                </a:solidFill>
              </a:rPr>
              <a:t>E</a:t>
            </a:r>
            <a:r>
              <a:rPr lang="en-US" sz="1700" dirty="0" smtClean="0">
                <a:solidFill>
                  <a:prstClr val="black"/>
                </a:solidFill>
              </a:rPr>
              <a:t>mergency </a:t>
            </a:r>
            <a:r>
              <a:rPr lang="en-US" sz="1700" dirty="0">
                <a:solidFill>
                  <a:prstClr val="black"/>
                </a:solidFill>
              </a:rPr>
              <a:t>D</a:t>
            </a:r>
            <a:r>
              <a:rPr lang="en-US" sz="1700" dirty="0" smtClean="0">
                <a:solidFill>
                  <a:prstClr val="black"/>
                </a:solidFill>
              </a:rPr>
              <a:t>epartment data (ED). See Figures 1 and 2 below.  In any given year, approximately 17% of the Massachusetts census population utilize the ED.  Therefore, the ED data can provide a meaningful benchmark for the population.  Even though inpatient hospitalizations, occurring in approximately 6% of the population, are a rare event in comparison to ED visits, there have been no wild variations in proportions of Hispanics and non-Hispanics over an 8-year period in the inpatient discharge data.  See Figure 3 below.</a:t>
            </a:r>
          </a:p>
          <a:p>
            <a:pPr defTabSz="914400"/>
            <a:endParaRPr lang="en-US" sz="1600" dirty="0">
              <a:solidFill>
                <a:prstClr val="black"/>
              </a:solidFill>
            </a:endParaRPr>
          </a:p>
          <a:p>
            <a:pPr defTabSz="914400"/>
            <a:endParaRPr lang="en-US" sz="1600" dirty="0" smtClean="0">
              <a:solidFill>
                <a:prstClr val="black"/>
              </a:solidFill>
            </a:endParaRPr>
          </a:p>
          <a:p>
            <a:pPr defTabSz="914400"/>
            <a:endParaRPr lang="en-US" sz="1600" dirty="0">
              <a:solidFill>
                <a:prstClr val="black"/>
              </a:solidFill>
            </a:endParaRPr>
          </a:p>
          <a:p>
            <a:pPr defTabSz="914400"/>
            <a:endParaRPr lang="en-US" sz="1600" dirty="0" smtClean="0">
              <a:solidFill>
                <a:prstClr val="black"/>
              </a:solidFill>
            </a:endParaRPr>
          </a:p>
          <a:p>
            <a:pPr defTabSz="914400"/>
            <a:endParaRPr lang="en-US" sz="1600" dirty="0">
              <a:solidFill>
                <a:prstClr val="black"/>
              </a:solidFill>
            </a:endParaRPr>
          </a:p>
          <a:p>
            <a:pPr defTabSz="914400"/>
            <a:endParaRPr lang="en-US" sz="1600" dirty="0" smtClean="0">
              <a:solidFill>
                <a:prstClr val="black"/>
              </a:solidFill>
            </a:endParaRPr>
          </a:p>
          <a:p>
            <a:pPr defTabSz="914400"/>
            <a:endParaRPr lang="en-US" sz="1600" dirty="0">
              <a:solidFill>
                <a:prstClr val="black"/>
              </a:solidFill>
            </a:endParaRPr>
          </a:p>
          <a:p>
            <a:pPr defTabSz="914400"/>
            <a:endParaRPr lang="en-US" sz="1600" dirty="0" smtClean="0">
              <a:solidFill>
                <a:prstClr val="black"/>
              </a:solidFill>
            </a:endParaRPr>
          </a:p>
          <a:p>
            <a:pPr defTabSz="914400"/>
            <a:endParaRPr lang="en-US" sz="1600" dirty="0" smtClean="0">
              <a:solidFill>
                <a:prstClr val="black"/>
              </a:solidFill>
            </a:endParaRPr>
          </a:p>
          <a:p>
            <a:pPr defTabSz="914400"/>
            <a:endParaRPr lang="en-US" sz="1700" dirty="0" smtClean="0">
              <a:solidFill>
                <a:prstClr val="black"/>
              </a:solidFill>
            </a:endParaRPr>
          </a:p>
          <a:p>
            <a:pPr defTabSz="914400"/>
            <a:r>
              <a:rPr lang="en-US" sz="1700" dirty="0" smtClean="0">
                <a:solidFill>
                  <a:prstClr val="black"/>
                </a:solidFill>
              </a:rPr>
              <a:t>In the most recent FY2017 ED data, for the 399,302 ED visit with Hispanic indicator, 87% of the visits recorded a primary ethnicity reflecting 57 different ethnicities. Thirty-six percent of Hispanics utilizing the ED in FY2017 identified themselves as Puerto Rican, followed by 14% Dominican.</a:t>
            </a:r>
          </a:p>
          <a:p>
            <a:pPr defTabSz="914400"/>
            <a:endParaRPr lang="en-US" sz="1600" dirty="0">
              <a:solidFill>
                <a:prstClr val="black"/>
              </a:solidFill>
            </a:endParaRPr>
          </a:p>
        </p:txBody>
      </p:sp>
    </p:spTree>
    <p:extLst>
      <p:ext uri="{BB962C8B-B14F-4D97-AF65-F5344CB8AC3E}">
        <p14:creationId xmlns:p14="http://schemas.microsoft.com/office/powerpoint/2010/main" val="507298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24600" y="-22634"/>
            <a:ext cx="3011077" cy="1754326"/>
          </a:xfrm>
          <a:prstGeom prst="rect">
            <a:avLst/>
          </a:prstGeom>
          <a:noFill/>
        </p:spPr>
        <p:txBody>
          <a:bodyPr wrap="square" lIns="91440" tIns="45720" rIns="91440" bIns="45720">
            <a:spAutoFit/>
          </a:bodyPr>
          <a:lstStyle/>
          <a:p>
            <a:pPr algn="ctr" defTabSz="914400"/>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Gunshot Wound (GSW) Trauma</a:t>
            </a:r>
            <a:endParaRPr lang="en-US"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Rectangle 4"/>
          <p:cNvSpPr/>
          <p:nvPr/>
        </p:nvSpPr>
        <p:spPr>
          <a:xfrm>
            <a:off x="0" y="76200"/>
            <a:ext cx="6781800" cy="2092881"/>
          </a:xfrm>
          <a:prstGeom prst="rect">
            <a:avLst/>
          </a:prstGeom>
        </p:spPr>
        <p:txBody>
          <a:bodyPr wrap="square">
            <a:spAutoFit/>
          </a:bodyPr>
          <a:lstStyle/>
          <a:p>
            <a:pPr defTabSz="914400">
              <a:spcBef>
                <a:spcPct val="0"/>
              </a:spcBef>
            </a:pPr>
            <a:r>
              <a:rPr lang="en-US" sz="2600" b="1" u="sng" dirty="0" smtClean="0">
                <a:solidFill>
                  <a:srgbClr val="1F497D"/>
                </a:solidFill>
              </a:rPr>
              <a:t>Question</a:t>
            </a:r>
            <a:r>
              <a:rPr lang="en-US" sz="2600" dirty="0" smtClean="0">
                <a:solidFill>
                  <a:srgbClr val="1F497D"/>
                </a:solidFill>
              </a:rPr>
              <a:t>:  We are using the Case </a:t>
            </a:r>
            <a:r>
              <a:rPr lang="en-US" sz="2600" dirty="0">
                <a:solidFill>
                  <a:srgbClr val="1F497D"/>
                </a:solidFill>
              </a:rPr>
              <a:t>M</a:t>
            </a:r>
            <a:r>
              <a:rPr lang="en-US" sz="2600" dirty="0" smtClean="0">
                <a:solidFill>
                  <a:srgbClr val="1F497D"/>
                </a:solidFill>
              </a:rPr>
              <a:t>ix data to analyze gunshot wound (GSW) injuries in Massachusetts. In 2016, there were GSWs in Observation </a:t>
            </a:r>
            <a:r>
              <a:rPr lang="en-US" sz="2600" dirty="0">
                <a:solidFill>
                  <a:srgbClr val="1F497D"/>
                </a:solidFill>
              </a:rPr>
              <a:t>S</a:t>
            </a:r>
            <a:r>
              <a:rPr lang="en-US" sz="2600" dirty="0" smtClean="0">
                <a:solidFill>
                  <a:srgbClr val="1F497D"/>
                </a:solidFill>
              </a:rPr>
              <a:t>tay data. Why are there no GSWs in 2017 Observation </a:t>
            </a:r>
            <a:r>
              <a:rPr lang="en-US" sz="2600" dirty="0">
                <a:solidFill>
                  <a:srgbClr val="1F497D"/>
                </a:solidFill>
              </a:rPr>
              <a:t>S</a:t>
            </a:r>
            <a:r>
              <a:rPr lang="en-US" sz="2600" dirty="0" smtClean="0">
                <a:solidFill>
                  <a:srgbClr val="1F497D"/>
                </a:solidFill>
              </a:rPr>
              <a:t>tay? </a:t>
            </a:r>
            <a:endParaRPr lang="en-US" sz="2600" dirty="0">
              <a:solidFill>
                <a:srgbClr val="1F497D"/>
              </a:solidFill>
            </a:endParaRP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676400"/>
            <a:ext cx="1741249" cy="76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4626" y="2667000"/>
            <a:ext cx="8763000" cy="3170099"/>
          </a:xfrm>
          <a:prstGeom prst="rect">
            <a:avLst/>
          </a:prstGeom>
        </p:spPr>
        <p:txBody>
          <a:bodyPr wrap="square">
            <a:spAutoFit/>
          </a:bodyPr>
          <a:lstStyle/>
          <a:p>
            <a:pPr defTabSz="914400"/>
            <a:r>
              <a:rPr lang="en-US" sz="2000" b="1" u="sng" dirty="0" smtClean="0">
                <a:solidFill>
                  <a:prstClr val="black"/>
                </a:solidFill>
              </a:rPr>
              <a:t>Answer</a:t>
            </a:r>
            <a:r>
              <a:rPr lang="en-US" sz="2000" dirty="0" smtClean="0">
                <a:solidFill>
                  <a:prstClr val="black"/>
                </a:solidFill>
              </a:rPr>
              <a:t>:   The lack of FY2017 observation stays for gunshot wounds was paralleled by a 19% decrease in FY2017 inpatient care for gunshot wounds in the entire state and a decrease from FY2016 to FY2017 for ED dead on arrivals due to gunshot wounds and a decrease in ED deaths due to gunshot wounds.  </a:t>
            </a:r>
          </a:p>
          <a:p>
            <a:pPr defTabSz="914400"/>
            <a:endParaRPr lang="en-US" sz="2000" dirty="0">
              <a:solidFill>
                <a:prstClr val="black"/>
              </a:solidFill>
            </a:endParaRPr>
          </a:p>
          <a:p>
            <a:pPr defTabSz="914400"/>
            <a:r>
              <a:rPr lang="en-US" sz="2000" dirty="0" smtClean="0">
                <a:solidFill>
                  <a:prstClr val="black"/>
                </a:solidFill>
              </a:rPr>
              <a:t>While there was a slight decrease in overall observation stay volume from FY2016 to FY2017, the use of observation stays for gunshot wounds have been on the decline and occurred mainly at one trauma center.  For all other medical conditions, this same trauma center actually had an increase observation stays in FY2017. </a:t>
            </a:r>
            <a:endParaRPr lang="en-US" sz="2000" dirty="0">
              <a:solidFill>
                <a:prstClr val="black"/>
              </a:solidFill>
            </a:endParaRPr>
          </a:p>
        </p:txBody>
      </p:sp>
    </p:spTree>
    <p:extLst>
      <p:ext uri="{BB962C8B-B14F-4D97-AF65-F5344CB8AC3E}">
        <p14:creationId xmlns:p14="http://schemas.microsoft.com/office/powerpoint/2010/main" val="1287812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7600" y="0"/>
            <a:ext cx="1736314" cy="954107"/>
          </a:xfrm>
          <a:prstGeom prst="rect">
            <a:avLst/>
          </a:prstGeom>
          <a:noFill/>
        </p:spPr>
        <p:txBody>
          <a:bodyPr wrap="square" lIns="91440" tIns="45720" rIns="91440" bIns="45720">
            <a:spAutoFit/>
          </a:bodyPr>
          <a:lstStyle/>
          <a:p>
            <a:pPr algn="ctr" defTabSz="914400"/>
            <a:r>
              <a:rPr lang="en-US"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Veteran</a:t>
            </a:r>
          </a:p>
          <a:p>
            <a:pPr algn="ctr" defTabSz="914400"/>
            <a:r>
              <a:rPr lang="en-US"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status</a:t>
            </a:r>
            <a:endParaRPr lang="en-US"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5" name="TextBox 4"/>
          <p:cNvSpPr txBox="1"/>
          <p:nvPr/>
        </p:nvSpPr>
        <p:spPr>
          <a:xfrm>
            <a:off x="0" y="0"/>
            <a:ext cx="8229600" cy="1015663"/>
          </a:xfrm>
          <a:prstGeom prst="rect">
            <a:avLst/>
          </a:prstGeom>
          <a:noFill/>
        </p:spPr>
        <p:txBody>
          <a:bodyPr wrap="square" rtlCol="0">
            <a:spAutoFit/>
          </a:bodyPr>
          <a:lstStyle/>
          <a:p>
            <a:pPr defTabSz="914400"/>
            <a:r>
              <a:rPr lang="en-US" sz="2000" b="1" u="sng" dirty="0" smtClean="0">
                <a:solidFill>
                  <a:srgbClr val="1F497D"/>
                </a:solidFill>
              </a:rPr>
              <a:t>Question</a:t>
            </a:r>
            <a:r>
              <a:rPr lang="en-US" sz="2000" i="1" dirty="0" smtClean="0">
                <a:solidFill>
                  <a:srgbClr val="1F497D"/>
                </a:solidFill>
              </a:rPr>
              <a:t>:  </a:t>
            </a:r>
            <a:r>
              <a:rPr lang="en-US" sz="2000" dirty="0" smtClean="0">
                <a:solidFill>
                  <a:srgbClr val="1F497D"/>
                </a:solidFill>
              </a:rPr>
              <a:t>The Inpatient </a:t>
            </a:r>
            <a:r>
              <a:rPr lang="en-US" sz="2000" dirty="0">
                <a:solidFill>
                  <a:srgbClr val="1F497D"/>
                </a:solidFill>
              </a:rPr>
              <a:t>H</a:t>
            </a:r>
            <a:r>
              <a:rPr lang="en-US" sz="2000" dirty="0" smtClean="0">
                <a:solidFill>
                  <a:srgbClr val="1F497D"/>
                </a:solidFill>
              </a:rPr>
              <a:t>ospital </a:t>
            </a:r>
            <a:r>
              <a:rPr lang="en-US" sz="2000" dirty="0">
                <a:solidFill>
                  <a:srgbClr val="1F497D"/>
                </a:solidFill>
              </a:rPr>
              <a:t>D</a:t>
            </a:r>
            <a:r>
              <a:rPr lang="en-US" sz="2000" dirty="0" smtClean="0">
                <a:solidFill>
                  <a:srgbClr val="1F497D"/>
                </a:solidFill>
              </a:rPr>
              <a:t>ischarge data contains a field called “veteran status” to indicate the patient’s status as a U.S. military veteran. How reliable is that indicator?</a:t>
            </a:r>
            <a:endParaRPr lang="en-US" sz="2000" dirty="0">
              <a:solidFill>
                <a:srgbClr val="1F497D"/>
              </a:solidFill>
            </a:endParaRPr>
          </a:p>
        </p:txBody>
      </p:sp>
      <p:sp>
        <p:nvSpPr>
          <p:cNvPr id="6" name="TextBox 5"/>
          <p:cNvSpPr txBox="1"/>
          <p:nvPr/>
        </p:nvSpPr>
        <p:spPr>
          <a:xfrm>
            <a:off x="21125" y="914400"/>
            <a:ext cx="9122875" cy="6848029"/>
          </a:xfrm>
          <a:prstGeom prst="rect">
            <a:avLst/>
          </a:prstGeom>
          <a:noFill/>
        </p:spPr>
        <p:txBody>
          <a:bodyPr wrap="square" rtlCol="0">
            <a:spAutoFit/>
          </a:bodyPr>
          <a:lstStyle/>
          <a:p>
            <a:pPr defTabSz="914400"/>
            <a:r>
              <a:rPr lang="en-US" sz="1300" b="1" u="sng" dirty="0" smtClean="0">
                <a:solidFill>
                  <a:prstClr val="black"/>
                </a:solidFill>
              </a:rPr>
              <a:t>Answer</a:t>
            </a:r>
            <a:r>
              <a:rPr lang="en-US" sz="1300" b="1" dirty="0" smtClean="0">
                <a:solidFill>
                  <a:prstClr val="black"/>
                </a:solidFill>
              </a:rPr>
              <a:t>:   </a:t>
            </a:r>
            <a:r>
              <a:rPr lang="en-US" sz="1300" dirty="0" smtClean="0">
                <a:solidFill>
                  <a:prstClr val="black"/>
                </a:solidFill>
              </a:rPr>
              <a:t>Over the past 5 years,  on average 7.6 % of inpatient hospital discharges are coded as “veterans”.  In Table 1 below, you will see that the largest proportion of discharges are coded as ‘</a:t>
            </a:r>
            <a:r>
              <a:rPr lang="en-US" sz="1300" b="1" dirty="0" smtClean="0">
                <a:solidFill>
                  <a:prstClr val="black"/>
                </a:solidFill>
              </a:rPr>
              <a:t>No</a:t>
            </a:r>
            <a:r>
              <a:rPr lang="en-US" sz="1300" dirty="0" smtClean="0">
                <a:solidFill>
                  <a:prstClr val="black"/>
                </a:solidFill>
              </a:rPr>
              <a:t>’, followed by ‘</a:t>
            </a:r>
            <a:r>
              <a:rPr lang="en-US" sz="1300" b="1" dirty="0" smtClean="0">
                <a:solidFill>
                  <a:prstClr val="black"/>
                </a:solidFill>
              </a:rPr>
              <a:t>Not Determined</a:t>
            </a:r>
            <a:r>
              <a:rPr lang="en-US" sz="1300" dirty="0" smtClean="0">
                <a:solidFill>
                  <a:prstClr val="black"/>
                </a:solidFill>
              </a:rPr>
              <a:t>’, and ‘</a:t>
            </a:r>
            <a:r>
              <a:rPr lang="en-US" sz="1300" b="1" dirty="0" smtClean="0">
                <a:solidFill>
                  <a:prstClr val="black"/>
                </a:solidFill>
              </a:rPr>
              <a:t>Not Applicable</a:t>
            </a:r>
            <a:r>
              <a:rPr lang="en-US" sz="1300" dirty="0" smtClean="0">
                <a:solidFill>
                  <a:prstClr val="black"/>
                </a:solidFill>
              </a:rPr>
              <a:t>’. </a:t>
            </a:r>
            <a:endParaRPr lang="en-US" sz="1300" dirty="0">
              <a:solidFill>
                <a:prstClr val="black"/>
              </a:solidFill>
            </a:endParaRPr>
          </a:p>
          <a:p>
            <a:pPr defTabSz="914400"/>
            <a:r>
              <a:rPr lang="en-US" sz="1300" dirty="0" smtClean="0">
                <a:solidFill>
                  <a:prstClr val="black"/>
                </a:solidFill>
              </a:rPr>
              <a:t>In the U.S., the minimum age one can voluntarily enlist in the military without parental consent is 18 years old.  Therefore, in Table 2 you will see that the age range for those coded as ‘</a:t>
            </a:r>
            <a:r>
              <a:rPr lang="en-US" sz="1300" b="1" dirty="0" smtClean="0">
                <a:solidFill>
                  <a:prstClr val="black"/>
                </a:solidFill>
              </a:rPr>
              <a:t>Not Applicable</a:t>
            </a:r>
            <a:r>
              <a:rPr lang="en-US" sz="1300" dirty="0" smtClean="0">
                <a:solidFill>
                  <a:prstClr val="black"/>
                </a:solidFill>
              </a:rPr>
              <a:t>’ is largely the pediatric population younger than 18 years old.  However,  an FY2016 decrease in the overall percent of veterans (see Table 1)  paralleled by  a decrease in the pediatric population coded as ‘Not Applicable’ (see Table 2). </a:t>
            </a:r>
          </a:p>
          <a:p>
            <a:pPr defTabSz="914400"/>
            <a:endParaRPr lang="en-US" sz="1400" dirty="0">
              <a:solidFill>
                <a:prstClr val="black"/>
              </a:solidFill>
            </a:endParaRPr>
          </a:p>
          <a:p>
            <a:pPr defTabSz="914400"/>
            <a:endParaRPr lang="en-US" sz="1400" dirty="0" smtClean="0">
              <a:solidFill>
                <a:prstClr val="black"/>
              </a:solidFill>
            </a:endParaRPr>
          </a:p>
          <a:p>
            <a:pPr defTabSz="914400"/>
            <a:endParaRPr lang="en-US" sz="1400" dirty="0">
              <a:solidFill>
                <a:prstClr val="black"/>
              </a:solidFill>
            </a:endParaRPr>
          </a:p>
          <a:p>
            <a:pPr defTabSz="914400"/>
            <a:endParaRPr lang="en-US" sz="1400" dirty="0" smtClean="0">
              <a:solidFill>
                <a:prstClr val="black"/>
              </a:solidFill>
            </a:endParaRPr>
          </a:p>
          <a:p>
            <a:pPr defTabSz="914400"/>
            <a:endParaRPr lang="en-US" sz="1400" dirty="0">
              <a:solidFill>
                <a:prstClr val="black"/>
              </a:solidFill>
            </a:endParaRPr>
          </a:p>
          <a:p>
            <a:pPr defTabSz="914400"/>
            <a:endParaRPr lang="en-US" sz="1400" dirty="0" smtClean="0">
              <a:solidFill>
                <a:prstClr val="black"/>
              </a:solidFill>
            </a:endParaRPr>
          </a:p>
          <a:p>
            <a:pPr defTabSz="914400"/>
            <a:endParaRPr lang="en-US" sz="1400" dirty="0">
              <a:solidFill>
                <a:prstClr val="black"/>
              </a:solidFill>
            </a:endParaRPr>
          </a:p>
          <a:p>
            <a:pPr defTabSz="914400"/>
            <a:endParaRPr lang="en-US" sz="1400" dirty="0" smtClean="0">
              <a:solidFill>
                <a:prstClr val="black"/>
              </a:solidFill>
            </a:endParaRPr>
          </a:p>
          <a:p>
            <a:pPr defTabSz="914400"/>
            <a:endParaRPr lang="en-US" sz="1400" dirty="0">
              <a:solidFill>
                <a:prstClr val="black"/>
              </a:solidFill>
            </a:endParaRPr>
          </a:p>
          <a:p>
            <a:pPr defTabSz="914400"/>
            <a:endParaRPr lang="en-US" sz="1400" dirty="0" smtClean="0">
              <a:solidFill>
                <a:prstClr val="black"/>
              </a:solidFill>
            </a:endParaRPr>
          </a:p>
          <a:p>
            <a:pPr defTabSz="914400"/>
            <a:endParaRPr lang="en-US" sz="900" dirty="0">
              <a:solidFill>
                <a:prstClr val="black"/>
              </a:solidFill>
            </a:endParaRPr>
          </a:p>
          <a:p>
            <a:pPr defTabSz="914400"/>
            <a:r>
              <a:rPr lang="en-US" sz="1300" dirty="0" smtClean="0">
                <a:solidFill>
                  <a:prstClr val="black"/>
                </a:solidFill>
              </a:rPr>
              <a:t>Overall for most years,  when comparing the race and gender of Massachusetts residents classified as veterans in the Census American Community Survey to the race and gender of veterans utilizing inpatient care, the inpatient demographic profile of veterans is close to that of the Census. See Table 3 below. </a:t>
            </a:r>
            <a:endParaRPr lang="en-US" sz="1400" dirty="0">
              <a:solidFill>
                <a:prstClr val="black"/>
              </a:solidFill>
            </a:endParaRPr>
          </a:p>
          <a:p>
            <a:pPr defTabSz="914400"/>
            <a:endParaRPr lang="en-US" sz="1400" dirty="0" smtClean="0">
              <a:solidFill>
                <a:prstClr val="black"/>
              </a:solidFill>
            </a:endParaRPr>
          </a:p>
          <a:p>
            <a:pPr defTabSz="914400"/>
            <a:endParaRPr lang="en-US" sz="1400" dirty="0">
              <a:solidFill>
                <a:prstClr val="black"/>
              </a:solidFill>
            </a:endParaRPr>
          </a:p>
          <a:p>
            <a:pPr defTabSz="914400"/>
            <a:endParaRPr lang="en-US" sz="1400" dirty="0" smtClean="0">
              <a:solidFill>
                <a:prstClr val="black"/>
              </a:solidFill>
            </a:endParaRPr>
          </a:p>
          <a:p>
            <a:pPr defTabSz="914400"/>
            <a:endParaRPr lang="en-US" sz="1400" dirty="0">
              <a:solidFill>
                <a:prstClr val="black"/>
              </a:solidFill>
            </a:endParaRPr>
          </a:p>
          <a:p>
            <a:pPr defTabSz="914400"/>
            <a:endParaRPr lang="en-US" sz="1400" dirty="0" smtClean="0">
              <a:solidFill>
                <a:prstClr val="black"/>
              </a:solidFill>
            </a:endParaRPr>
          </a:p>
          <a:p>
            <a:pPr defTabSz="914400"/>
            <a:endParaRPr lang="en-US" sz="1400" dirty="0">
              <a:solidFill>
                <a:prstClr val="black"/>
              </a:solidFill>
            </a:endParaRPr>
          </a:p>
          <a:p>
            <a:pPr defTabSz="914400"/>
            <a:endParaRPr lang="en-US" sz="1400" dirty="0" smtClean="0">
              <a:solidFill>
                <a:prstClr val="black"/>
              </a:solidFill>
            </a:endParaRPr>
          </a:p>
          <a:p>
            <a:pPr defTabSz="914400"/>
            <a:endParaRPr lang="en-US" sz="1400" dirty="0">
              <a:solidFill>
                <a:prstClr val="black"/>
              </a:solidFill>
            </a:endParaRPr>
          </a:p>
          <a:p>
            <a:pPr defTabSz="914400"/>
            <a:endParaRPr lang="en-US" sz="1400" dirty="0" smtClean="0">
              <a:solidFill>
                <a:prstClr val="black"/>
              </a:solidFill>
            </a:endParaRPr>
          </a:p>
          <a:p>
            <a:pPr defTabSz="914400"/>
            <a:endParaRPr lang="en-US" sz="1400" dirty="0">
              <a:solidFill>
                <a:prstClr val="black"/>
              </a:solidFill>
            </a:endParaRPr>
          </a:p>
          <a:p>
            <a:pPr defTabSz="914400"/>
            <a:endParaRPr lang="en-US" sz="1400" dirty="0" smtClean="0">
              <a:solidFill>
                <a:prstClr val="black"/>
              </a:solidFill>
            </a:endParaRPr>
          </a:p>
          <a:p>
            <a:pPr defTabSz="914400"/>
            <a:endParaRPr lang="en-US" sz="140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250606797"/>
              </p:ext>
            </p:extLst>
          </p:nvPr>
        </p:nvGraphicFramePr>
        <p:xfrm>
          <a:off x="1630835" y="2432113"/>
          <a:ext cx="6146277" cy="1156716"/>
        </p:xfrm>
        <a:graphic>
          <a:graphicData uri="http://schemas.openxmlformats.org/drawingml/2006/table">
            <a:tbl>
              <a:tblPr firstRow="1" firstCol="1" bandRow="1">
                <a:tableStyleId>{BC89EF96-8CEA-46FF-86C4-4CE0E7609802}</a:tableStyleId>
              </a:tblPr>
              <a:tblGrid>
                <a:gridCol w="846161"/>
                <a:gridCol w="1162306"/>
                <a:gridCol w="912541"/>
                <a:gridCol w="803277"/>
                <a:gridCol w="803277"/>
                <a:gridCol w="817882"/>
                <a:gridCol w="800833"/>
              </a:tblGrid>
              <a:tr h="320370">
                <a:tc>
                  <a:txBody>
                    <a:bodyPr/>
                    <a:lstStyle/>
                    <a:p>
                      <a:pPr marL="0" marR="0" algn="ctr">
                        <a:lnSpc>
                          <a:spcPct val="115000"/>
                        </a:lnSpc>
                        <a:spcBef>
                          <a:spcPts val="0"/>
                        </a:spcBef>
                        <a:spcAft>
                          <a:spcPts val="0"/>
                        </a:spcAft>
                      </a:pPr>
                      <a:r>
                        <a:rPr lang="en-US" sz="1100" dirty="0">
                          <a:effectLst/>
                        </a:rPr>
                        <a:t>Veterans Status Code</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Veterans Status Definition</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FY 2013 Frequency</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FY 2014 Frequency</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FY 2015 Frequency</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FY 2016 Frequency</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FY 2017 Frequency</a:t>
                      </a:r>
                      <a:endParaRPr lang="en-US" sz="1100" dirty="0">
                        <a:effectLst/>
                        <a:latin typeface="Calibri"/>
                        <a:ea typeface="Calibri"/>
                        <a:cs typeface="Times New Roman"/>
                      </a:endParaRPr>
                    </a:p>
                  </a:txBody>
                  <a:tcPr marL="68580" marR="68580" marT="0" marB="0" anchor="b"/>
                </a:tc>
              </a:tr>
              <a:tr h="182880">
                <a:tc>
                  <a:txBody>
                    <a:bodyPr/>
                    <a:lstStyle/>
                    <a:p>
                      <a:pPr marL="0" marR="0" algn="ctr">
                        <a:lnSpc>
                          <a:spcPct val="115000"/>
                        </a:lnSpc>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effectLst/>
                        </a:rPr>
                        <a:t>Yes</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8.1%</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7.8%</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7.9%</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7.3%</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7.3%</a:t>
                      </a:r>
                      <a:endParaRPr lang="en-US" sz="1100">
                        <a:effectLst/>
                        <a:latin typeface="Calibri"/>
                        <a:ea typeface="Calibri"/>
                        <a:cs typeface="Times New Roman"/>
                      </a:endParaRPr>
                    </a:p>
                  </a:txBody>
                  <a:tcPr marL="68580" marR="68580" marT="0" marB="0" anchor="b"/>
                </a:tc>
              </a:tr>
              <a:tr h="182880">
                <a:tc>
                  <a:txBody>
                    <a:bodyPr/>
                    <a:lstStyle/>
                    <a:p>
                      <a:pPr marL="0" marR="0" algn="ctr">
                        <a:lnSpc>
                          <a:spcPct val="115000"/>
                        </a:lnSpc>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effectLst/>
                        </a:rPr>
                        <a:t>No</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60.9%</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60.6%</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61.6%</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60.0%</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57.3%</a:t>
                      </a:r>
                      <a:endParaRPr lang="en-US" sz="1100">
                        <a:effectLst/>
                        <a:latin typeface="Calibri"/>
                        <a:ea typeface="Calibri"/>
                        <a:cs typeface="Times New Roman"/>
                      </a:endParaRPr>
                    </a:p>
                  </a:txBody>
                  <a:tcPr marL="68580" marR="68580" marT="0" marB="0" anchor="b"/>
                </a:tc>
              </a:tr>
              <a:tr h="182880">
                <a:tc>
                  <a:txBody>
                    <a:bodyPr/>
                    <a:lstStyle/>
                    <a:p>
                      <a:pPr marL="0" marR="0" algn="ctr">
                        <a:lnSpc>
                          <a:spcPct val="115000"/>
                        </a:lnSpc>
                        <a:spcBef>
                          <a:spcPts val="0"/>
                        </a:spcBef>
                        <a:spcAft>
                          <a:spcPts val="0"/>
                        </a:spcAft>
                      </a:pPr>
                      <a:r>
                        <a:rPr lang="en-US" sz="1100" dirty="0">
                          <a:effectLst/>
                        </a:rPr>
                        <a:t>3</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a:effectLst/>
                        </a:rPr>
                        <a:t>Not Applicable</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10.3%</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10.4%</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13.2%</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13.5%</a:t>
                      </a:r>
                      <a:endParaRPr lang="en-US" sz="1100" dirty="0">
                        <a:effectLst/>
                        <a:latin typeface="Calibri"/>
                        <a:ea typeface="Calibri"/>
                        <a:cs typeface="Times New Roman"/>
                      </a:endParaRPr>
                    </a:p>
                  </a:txBody>
                  <a:tcPr marL="68580" marR="68580" marT="0" marB="0" anchor="b"/>
                </a:tc>
              </a:tr>
              <a:tr h="182880">
                <a:tc>
                  <a:txBody>
                    <a:bodyPr/>
                    <a:lstStyle/>
                    <a:p>
                      <a:pPr marL="0" marR="0" algn="ctr">
                        <a:lnSpc>
                          <a:spcPct val="115000"/>
                        </a:lnSpc>
                        <a:spcBef>
                          <a:spcPts val="0"/>
                        </a:spcBef>
                        <a:spcAft>
                          <a:spcPts val="0"/>
                        </a:spcAft>
                      </a:pPr>
                      <a:r>
                        <a:rPr lang="en-US" sz="1100" dirty="0">
                          <a:effectLst/>
                        </a:rPr>
                        <a:t>4</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Not Determined</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21.0%</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21.3%</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20.1%</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19.5%</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21.8%</a:t>
                      </a:r>
                      <a:endParaRPr lang="en-US" sz="1100" dirty="0">
                        <a:effectLst/>
                        <a:latin typeface="Calibri"/>
                        <a:ea typeface="Calibri"/>
                        <a:cs typeface="Times New Roman"/>
                      </a:endParaRPr>
                    </a:p>
                  </a:txBody>
                  <a:tcPr marL="68580" marR="68580" marT="0" marB="0" anchor="b"/>
                </a:tc>
              </a:tr>
            </a:tbl>
          </a:graphicData>
        </a:graphic>
      </p:graphicFrame>
      <p:sp>
        <p:nvSpPr>
          <p:cNvPr id="9" name="TextBox 8"/>
          <p:cNvSpPr txBox="1"/>
          <p:nvPr/>
        </p:nvSpPr>
        <p:spPr>
          <a:xfrm>
            <a:off x="1649690" y="2166593"/>
            <a:ext cx="6247479" cy="292388"/>
          </a:xfrm>
          <a:prstGeom prst="rect">
            <a:avLst/>
          </a:prstGeom>
          <a:noFill/>
        </p:spPr>
        <p:txBody>
          <a:bodyPr wrap="none" rtlCol="0">
            <a:spAutoFit/>
          </a:bodyPr>
          <a:lstStyle/>
          <a:p>
            <a:pPr defTabSz="914400"/>
            <a:r>
              <a:rPr lang="en-US" sz="1300" b="1" dirty="0" smtClean="0">
                <a:solidFill>
                  <a:srgbClr val="7030A0"/>
                </a:solidFill>
              </a:rPr>
              <a:t>Table 1.  FY2013 to FY2017 Inpatient Hospital Discharge Veteran Status Code  Frequency</a:t>
            </a:r>
            <a:endParaRPr lang="en-US" sz="1300" b="1" dirty="0">
              <a:solidFill>
                <a:srgbClr val="7030A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509317948"/>
              </p:ext>
            </p:extLst>
          </p:nvPr>
        </p:nvGraphicFramePr>
        <p:xfrm>
          <a:off x="1604912" y="3802928"/>
          <a:ext cx="6172200" cy="578358"/>
        </p:xfrm>
        <a:graphic>
          <a:graphicData uri="http://schemas.openxmlformats.org/drawingml/2006/table">
            <a:tbl>
              <a:tblPr firstRow="1" firstCol="1" bandRow="1">
                <a:tableStyleId>{BC89EF96-8CEA-46FF-86C4-4CE0E7609802}</a:tableStyleId>
              </a:tblPr>
              <a:tblGrid>
                <a:gridCol w="883764"/>
                <a:gridCol w="1131217"/>
                <a:gridCol w="946348"/>
                <a:gridCol w="814365"/>
                <a:gridCol w="814365"/>
                <a:gridCol w="829171"/>
                <a:gridCol w="752970"/>
              </a:tblGrid>
              <a:tr h="69469">
                <a:tc>
                  <a:txBody>
                    <a:bodyPr/>
                    <a:lstStyle/>
                    <a:p>
                      <a:pPr marL="0" marR="0" algn="ctr">
                        <a:lnSpc>
                          <a:spcPct val="115000"/>
                        </a:lnSpc>
                        <a:spcBef>
                          <a:spcPts val="0"/>
                        </a:spcBef>
                        <a:spcAft>
                          <a:spcPts val="0"/>
                        </a:spcAft>
                      </a:pPr>
                      <a:r>
                        <a:rPr lang="en-US" sz="1100" dirty="0">
                          <a:effectLst/>
                        </a:rPr>
                        <a:t>Veterans Status Code</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Veterans Status Definition</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FY 2013 Frequency</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FY 2014 Frequency</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FY 2015 Frequency</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FY 2016 Frequency</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FY 2017 Frequency</a:t>
                      </a:r>
                      <a:endParaRPr lang="en-US" sz="1100">
                        <a:effectLst/>
                        <a:latin typeface="Calibri"/>
                        <a:ea typeface="Calibri"/>
                        <a:cs typeface="Times New Roman"/>
                      </a:endParaRPr>
                    </a:p>
                  </a:txBody>
                  <a:tcPr marL="68580" marR="68580" marT="0" marB="0" anchor="b"/>
                </a:tc>
              </a:tr>
              <a:tr h="182880">
                <a:tc>
                  <a:txBody>
                    <a:bodyPr/>
                    <a:lstStyle/>
                    <a:p>
                      <a:pPr marL="0" marR="0" algn="ctr">
                        <a:lnSpc>
                          <a:spcPct val="115000"/>
                        </a:lnSpc>
                        <a:spcBef>
                          <a:spcPts val="0"/>
                        </a:spcBef>
                        <a:spcAft>
                          <a:spcPts val="0"/>
                        </a:spcAft>
                      </a:pPr>
                      <a:r>
                        <a:rPr lang="en-US" sz="1100" dirty="0">
                          <a:effectLst/>
                        </a:rPr>
                        <a:t>3</a:t>
                      </a:r>
                      <a:endParaRPr lang="en-US" sz="1100"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100" dirty="0">
                          <a:effectLst/>
                        </a:rPr>
                        <a:t>Not Applicable</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effectLst/>
                        </a:rPr>
                        <a:t>86.8%</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effectLst/>
                        </a:rPr>
                        <a:t>86.9%</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effectLst/>
                        </a:rPr>
                        <a:t>87.6%</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effectLst/>
                        </a:rPr>
                        <a:t>70.2%</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smtClean="0">
                          <a:effectLst/>
                        </a:rPr>
                        <a:t>63.5</a:t>
                      </a:r>
                      <a:r>
                        <a:rPr lang="en-US" sz="1100" dirty="0">
                          <a:effectLst/>
                        </a:rPr>
                        <a:t>%</a:t>
                      </a:r>
                      <a:endParaRPr lang="en-US" sz="1100" dirty="0">
                        <a:effectLst/>
                        <a:latin typeface="Calibri"/>
                        <a:ea typeface="Calibri"/>
                        <a:cs typeface="Times New Roman"/>
                      </a:endParaRPr>
                    </a:p>
                  </a:txBody>
                  <a:tcPr marL="68580" marR="68580" marT="0" marB="0" anchor="b"/>
                </a:tc>
              </a:tr>
            </a:tbl>
          </a:graphicData>
        </a:graphic>
      </p:graphicFrame>
      <p:sp>
        <p:nvSpPr>
          <p:cNvPr id="11" name="TextBox 10"/>
          <p:cNvSpPr txBox="1"/>
          <p:nvPr/>
        </p:nvSpPr>
        <p:spPr>
          <a:xfrm>
            <a:off x="1601771" y="3552334"/>
            <a:ext cx="6656109" cy="292388"/>
          </a:xfrm>
          <a:prstGeom prst="rect">
            <a:avLst/>
          </a:prstGeom>
          <a:noFill/>
        </p:spPr>
        <p:txBody>
          <a:bodyPr wrap="square" rtlCol="0">
            <a:spAutoFit/>
          </a:bodyPr>
          <a:lstStyle/>
          <a:p>
            <a:pPr defTabSz="914400"/>
            <a:r>
              <a:rPr lang="en-US" sz="1300" b="1" dirty="0">
                <a:solidFill>
                  <a:srgbClr val="7030A0"/>
                </a:solidFill>
              </a:rPr>
              <a:t>Table 2. </a:t>
            </a:r>
            <a:r>
              <a:rPr lang="en-US" sz="1300" b="1" dirty="0" smtClean="0">
                <a:solidFill>
                  <a:srgbClr val="7030A0"/>
                </a:solidFill>
              </a:rPr>
              <a:t> FY2013 </a:t>
            </a:r>
            <a:r>
              <a:rPr lang="en-US" sz="1300" b="1" dirty="0">
                <a:solidFill>
                  <a:srgbClr val="7030A0"/>
                </a:solidFill>
              </a:rPr>
              <a:t>to FY2017 Percent  Not Applicable </a:t>
            </a:r>
            <a:r>
              <a:rPr lang="en-US" sz="1300" b="1" dirty="0" smtClean="0">
                <a:solidFill>
                  <a:srgbClr val="7030A0"/>
                </a:solidFill>
              </a:rPr>
              <a:t>Veteran Status Less Than 18 </a:t>
            </a:r>
            <a:r>
              <a:rPr lang="en-US" sz="1300" b="1" dirty="0">
                <a:solidFill>
                  <a:srgbClr val="7030A0"/>
                </a:solidFill>
              </a:rPr>
              <a:t>Years Old</a:t>
            </a:r>
          </a:p>
        </p:txBody>
      </p:sp>
      <p:graphicFrame>
        <p:nvGraphicFramePr>
          <p:cNvPr id="12" name="Table 11"/>
          <p:cNvGraphicFramePr>
            <a:graphicFrameLocks noGrp="1"/>
          </p:cNvGraphicFramePr>
          <p:nvPr>
            <p:extLst>
              <p:ext uri="{D42A27DB-BD31-4B8C-83A1-F6EECF244321}">
                <p14:modId xmlns:p14="http://schemas.microsoft.com/office/powerpoint/2010/main" val="1227387665"/>
              </p:ext>
            </p:extLst>
          </p:nvPr>
        </p:nvGraphicFramePr>
        <p:xfrm>
          <a:off x="2941163" y="5430808"/>
          <a:ext cx="3592725" cy="1349502"/>
        </p:xfrm>
        <a:graphic>
          <a:graphicData uri="http://schemas.openxmlformats.org/drawingml/2006/table">
            <a:tbl>
              <a:tblPr firstRow="1" firstCol="1" bandRow="1">
                <a:tableStyleId>{69CF1AB2-1976-4502-BF36-3FF5EA218861}</a:tableStyleId>
              </a:tblPr>
              <a:tblGrid>
                <a:gridCol w="2221125"/>
                <a:gridCol w="711200"/>
                <a:gridCol w="660400"/>
              </a:tblGrid>
              <a:tr h="0">
                <a:tc>
                  <a:txBody>
                    <a:bodyPr/>
                    <a:lstStyle/>
                    <a:p>
                      <a:pPr marL="0" marR="0">
                        <a:lnSpc>
                          <a:spcPct val="115000"/>
                        </a:lnSpc>
                        <a:spcBef>
                          <a:spcPts val="0"/>
                        </a:spcBef>
                        <a:spcAft>
                          <a:spcPts val="0"/>
                        </a:spcAft>
                      </a:pPr>
                      <a:r>
                        <a:rPr lang="en-US" sz="1100" u="sng" dirty="0">
                          <a:effectLst/>
                        </a:rPr>
                        <a:t>SEX</a:t>
                      </a:r>
                      <a:endParaRPr lang="en-US" sz="1100" dirty="0">
                        <a:solidFill>
                          <a:schemeClr val="bg1"/>
                        </a:solidFill>
                        <a:effectLst/>
                        <a:latin typeface="Calibri"/>
                        <a:ea typeface="Calibri"/>
                        <a:cs typeface="Times New Roman"/>
                      </a:endParaRPr>
                    </a:p>
                  </a:txBody>
                  <a:tcPr marL="68580" marR="68580" marT="0" marB="0" anchor="b">
                    <a:solidFill>
                      <a:schemeClr val="bg1"/>
                    </a:solidFill>
                  </a:tcPr>
                </a:tc>
                <a:tc>
                  <a:txBody>
                    <a:bodyPr/>
                    <a:lstStyle/>
                    <a:p>
                      <a:pPr marL="0" marR="0" algn="ctr">
                        <a:lnSpc>
                          <a:spcPct val="115000"/>
                        </a:lnSpc>
                        <a:spcBef>
                          <a:spcPts val="0"/>
                        </a:spcBef>
                        <a:spcAft>
                          <a:spcPts val="0"/>
                        </a:spcAft>
                      </a:pPr>
                      <a:r>
                        <a:rPr lang="en-US" sz="1100" dirty="0">
                          <a:effectLst/>
                        </a:rPr>
                        <a:t>Census</a:t>
                      </a:r>
                      <a:endParaRPr lang="en-US" sz="1100" dirty="0">
                        <a:solidFill>
                          <a:schemeClr val="bg1"/>
                        </a:solidFill>
                        <a:effectLst/>
                        <a:latin typeface="Calibri"/>
                        <a:ea typeface="Calibri"/>
                        <a:cs typeface="Times New Roman"/>
                      </a:endParaRPr>
                    </a:p>
                  </a:txBody>
                  <a:tcPr marL="68580" marR="68580" marT="0" marB="0" anchor="b">
                    <a:solidFill>
                      <a:schemeClr val="bg1"/>
                    </a:solidFill>
                  </a:tcPr>
                </a:tc>
                <a:tc>
                  <a:txBody>
                    <a:bodyPr/>
                    <a:lstStyle/>
                    <a:p>
                      <a:pPr marL="0" marR="0" algn="ctr">
                        <a:lnSpc>
                          <a:spcPct val="115000"/>
                        </a:lnSpc>
                        <a:spcBef>
                          <a:spcPts val="0"/>
                        </a:spcBef>
                        <a:spcAft>
                          <a:spcPts val="0"/>
                        </a:spcAft>
                      </a:pPr>
                      <a:r>
                        <a:rPr lang="en-US" sz="1100" dirty="0">
                          <a:effectLst/>
                        </a:rPr>
                        <a:t>Case Mix</a:t>
                      </a:r>
                      <a:endParaRPr lang="en-US" sz="1100" dirty="0">
                        <a:solidFill>
                          <a:schemeClr val="bg1"/>
                        </a:solidFill>
                        <a:effectLst/>
                        <a:latin typeface="Calibri"/>
                        <a:ea typeface="Calibri"/>
                        <a:cs typeface="Times New Roman"/>
                      </a:endParaRPr>
                    </a:p>
                  </a:txBody>
                  <a:tcPr marL="68580" marR="68580" marT="0" marB="0" anchor="b">
                    <a:solidFill>
                      <a:schemeClr val="bg1"/>
                    </a:solidFill>
                  </a:tcPr>
                </a:tc>
              </a:tr>
              <a:tr h="182880">
                <a:tc>
                  <a:txBody>
                    <a:bodyPr/>
                    <a:lstStyle/>
                    <a:p>
                      <a:pPr marL="0" marR="0" algn="r">
                        <a:lnSpc>
                          <a:spcPct val="115000"/>
                        </a:lnSpc>
                        <a:spcBef>
                          <a:spcPts val="0"/>
                        </a:spcBef>
                        <a:spcAft>
                          <a:spcPts val="0"/>
                        </a:spcAft>
                      </a:pPr>
                      <a:r>
                        <a:rPr lang="en-US" sz="1100" dirty="0">
                          <a:effectLst/>
                        </a:rPr>
                        <a:t>Male</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94.2%</a:t>
                      </a:r>
                      <a:endParaRPr lang="en-US" sz="1100" dirty="0">
                        <a:effectLst/>
                        <a:latin typeface="Calibri"/>
                        <a:ea typeface="Calibri"/>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effectLst/>
                        </a:rPr>
                        <a:t>93.8%</a:t>
                      </a:r>
                      <a:endParaRPr lang="en-US" sz="1100" dirty="0">
                        <a:effectLst/>
                        <a:latin typeface="Calibri"/>
                        <a:ea typeface="Calibri"/>
                        <a:cs typeface="Times New Roman"/>
                      </a:endParaRPr>
                    </a:p>
                  </a:txBody>
                  <a:tcPr marL="68580" marR="68580" marT="0" marB="0" anchor="ctr"/>
                </a:tc>
              </a:tr>
              <a:tr h="182880">
                <a:tc>
                  <a:txBody>
                    <a:bodyPr/>
                    <a:lstStyle/>
                    <a:p>
                      <a:pPr marL="0" marR="0" algn="r">
                        <a:lnSpc>
                          <a:spcPct val="115000"/>
                        </a:lnSpc>
                        <a:spcBef>
                          <a:spcPts val="0"/>
                        </a:spcBef>
                        <a:spcAft>
                          <a:spcPts val="0"/>
                        </a:spcAft>
                      </a:pPr>
                      <a:r>
                        <a:rPr lang="en-US" sz="1100">
                          <a:effectLst/>
                        </a:rPr>
                        <a:t>Female</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5.8%</a:t>
                      </a:r>
                      <a:endParaRPr lang="en-US" sz="1100">
                        <a:effectLst/>
                        <a:latin typeface="Calibri"/>
                        <a:ea typeface="Calibri"/>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effectLst/>
                        </a:rPr>
                        <a:t>6.2%</a:t>
                      </a:r>
                      <a:endParaRPr lang="en-US" sz="1100">
                        <a:effectLst/>
                        <a:latin typeface="Calibri"/>
                        <a:ea typeface="Calibri"/>
                        <a:cs typeface="Times New Roman"/>
                      </a:endParaRPr>
                    </a:p>
                  </a:txBody>
                  <a:tcPr marL="68580" marR="68580" marT="0" marB="0" anchor="ctr"/>
                </a:tc>
              </a:tr>
              <a:tr h="182880">
                <a:tc>
                  <a:txBody>
                    <a:bodyPr/>
                    <a:lstStyle/>
                    <a:p>
                      <a:pPr marL="0" marR="0">
                        <a:lnSpc>
                          <a:spcPct val="115000"/>
                        </a:lnSpc>
                        <a:spcBef>
                          <a:spcPts val="0"/>
                        </a:spcBef>
                        <a:spcAft>
                          <a:spcPts val="0"/>
                        </a:spcAft>
                      </a:pPr>
                      <a:r>
                        <a:rPr lang="en-US" sz="1100" u="sng" dirty="0">
                          <a:effectLst/>
                        </a:rPr>
                        <a:t>RACE</a:t>
                      </a:r>
                      <a:endParaRPr lang="en-US" sz="1100" dirty="0">
                        <a:effectLst/>
                        <a:latin typeface="Calibri"/>
                        <a:ea typeface="Calibri"/>
                        <a:cs typeface="Times New Roman"/>
                      </a:endParaRPr>
                    </a:p>
                  </a:txBody>
                  <a:tcPr marL="68580" marR="68580" marT="0" marB="0" anchor="b">
                    <a:solidFill>
                      <a:schemeClr val="bg1"/>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solidFill>
                      <a:schemeClr val="bg1"/>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nchor="b">
                    <a:solidFill>
                      <a:schemeClr val="bg1"/>
                    </a:solidFill>
                  </a:tcPr>
                </a:tc>
              </a:tr>
              <a:tr h="182880">
                <a:tc>
                  <a:txBody>
                    <a:bodyPr/>
                    <a:lstStyle/>
                    <a:p>
                      <a:pPr marL="0" marR="0" algn="r">
                        <a:lnSpc>
                          <a:spcPct val="115000"/>
                        </a:lnSpc>
                        <a:spcBef>
                          <a:spcPts val="0"/>
                        </a:spcBef>
                        <a:spcAft>
                          <a:spcPts val="0"/>
                        </a:spcAft>
                      </a:pPr>
                      <a:r>
                        <a:rPr lang="en-US" sz="1100" dirty="0">
                          <a:effectLst/>
                        </a:rPr>
                        <a:t>White alone</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effectLst/>
                        </a:rPr>
                        <a:t>92.5%</a:t>
                      </a:r>
                      <a:endParaRPr lang="en-US" sz="1100" dirty="0">
                        <a:effectLst/>
                        <a:latin typeface="Calibri"/>
                        <a:ea typeface="Calibri"/>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effectLst/>
                        </a:rPr>
                        <a:t>94.7%</a:t>
                      </a:r>
                      <a:endParaRPr lang="en-US" sz="1100">
                        <a:effectLst/>
                        <a:latin typeface="Calibri"/>
                        <a:ea typeface="Calibri"/>
                        <a:cs typeface="Times New Roman"/>
                      </a:endParaRPr>
                    </a:p>
                  </a:txBody>
                  <a:tcPr marL="68580" marR="68580" marT="0" marB="0" anchor="ctr"/>
                </a:tc>
              </a:tr>
              <a:tr h="182880">
                <a:tc>
                  <a:txBody>
                    <a:bodyPr/>
                    <a:lstStyle/>
                    <a:p>
                      <a:pPr marL="0" marR="0" algn="r">
                        <a:lnSpc>
                          <a:spcPct val="115000"/>
                        </a:lnSpc>
                        <a:spcBef>
                          <a:spcPts val="0"/>
                        </a:spcBef>
                        <a:spcAft>
                          <a:spcPts val="0"/>
                        </a:spcAft>
                      </a:pPr>
                      <a:r>
                        <a:rPr lang="en-US" sz="1100">
                          <a:effectLst/>
                        </a:rPr>
                        <a:t>Black or African American alone</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3.9%</a:t>
                      </a:r>
                      <a:endParaRPr lang="en-US" sz="1100">
                        <a:effectLst/>
                        <a:latin typeface="Calibri"/>
                        <a:ea typeface="Calibri"/>
                        <a:cs typeface="Times New Roman"/>
                      </a:endParaRPr>
                    </a:p>
                  </a:txBody>
                  <a:tcPr marL="68580" marR="68580" marT="0" marB="0" anchor="ctr"/>
                </a:tc>
                <a:tc>
                  <a:txBody>
                    <a:bodyPr/>
                    <a:lstStyle/>
                    <a:p>
                      <a:pPr marL="0" marR="0" algn="r">
                        <a:lnSpc>
                          <a:spcPct val="115000"/>
                        </a:lnSpc>
                        <a:spcBef>
                          <a:spcPts val="0"/>
                        </a:spcBef>
                        <a:spcAft>
                          <a:spcPts val="0"/>
                        </a:spcAft>
                      </a:pPr>
                      <a:r>
                        <a:rPr lang="en-US" sz="1100">
                          <a:effectLst/>
                        </a:rPr>
                        <a:t>3.5%</a:t>
                      </a:r>
                      <a:endParaRPr lang="en-US" sz="1100">
                        <a:effectLst/>
                        <a:latin typeface="Calibri"/>
                        <a:ea typeface="Calibri"/>
                        <a:cs typeface="Times New Roman"/>
                      </a:endParaRPr>
                    </a:p>
                  </a:txBody>
                  <a:tcPr marL="68580" marR="68580" marT="0" marB="0" anchor="ctr"/>
                </a:tc>
              </a:tr>
              <a:tr h="182880">
                <a:tc>
                  <a:txBody>
                    <a:bodyPr/>
                    <a:lstStyle/>
                    <a:p>
                      <a:pPr marL="0" marR="0" algn="r">
                        <a:lnSpc>
                          <a:spcPct val="115000"/>
                        </a:lnSpc>
                        <a:spcBef>
                          <a:spcPts val="0"/>
                        </a:spcBef>
                        <a:spcAft>
                          <a:spcPts val="0"/>
                        </a:spcAft>
                      </a:pPr>
                      <a:r>
                        <a:rPr lang="en-US" sz="1100" dirty="0">
                          <a:effectLst/>
                        </a:rPr>
                        <a:t>All other races</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3.6%</a:t>
                      </a:r>
                      <a:endParaRPr lang="en-US" sz="1100">
                        <a:effectLst/>
                        <a:latin typeface="Calibri"/>
                        <a:ea typeface="Calibri"/>
                        <a:cs typeface="Times New Roman"/>
                      </a:endParaRPr>
                    </a:p>
                  </a:txBody>
                  <a:tcPr marL="68580" marR="68580" marT="0" marB="0" anchor="ctr"/>
                </a:tc>
                <a:tc>
                  <a:txBody>
                    <a:bodyPr/>
                    <a:lstStyle/>
                    <a:p>
                      <a:pPr marL="0" marR="0" algn="r">
                        <a:lnSpc>
                          <a:spcPct val="115000"/>
                        </a:lnSpc>
                        <a:spcBef>
                          <a:spcPts val="0"/>
                        </a:spcBef>
                        <a:spcAft>
                          <a:spcPts val="0"/>
                        </a:spcAft>
                      </a:pPr>
                      <a:r>
                        <a:rPr lang="en-US" sz="1100" dirty="0">
                          <a:effectLst/>
                        </a:rPr>
                        <a:t>1.8%</a:t>
                      </a:r>
                      <a:endParaRPr lang="en-US" sz="1100" dirty="0">
                        <a:effectLst/>
                        <a:latin typeface="Calibri"/>
                        <a:ea typeface="Calibri"/>
                        <a:cs typeface="Times New Roman"/>
                      </a:endParaRPr>
                    </a:p>
                  </a:txBody>
                  <a:tcPr marL="68580" marR="68580" marT="0" marB="0" anchor="ctr"/>
                </a:tc>
              </a:tr>
            </a:tbl>
          </a:graphicData>
        </a:graphic>
      </p:graphicFrame>
      <p:sp>
        <p:nvSpPr>
          <p:cNvPr id="13" name="TextBox 12"/>
          <p:cNvSpPr txBox="1"/>
          <p:nvPr/>
        </p:nvSpPr>
        <p:spPr>
          <a:xfrm>
            <a:off x="1641050" y="4958499"/>
            <a:ext cx="6656109" cy="492443"/>
          </a:xfrm>
          <a:prstGeom prst="rect">
            <a:avLst/>
          </a:prstGeom>
          <a:noFill/>
        </p:spPr>
        <p:txBody>
          <a:bodyPr wrap="square" rtlCol="0">
            <a:spAutoFit/>
          </a:bodyPr>
          <a:lstStyle/>
          <a:p>
            <a:pPr algn="ctr" defTabSz="914400"/>
            <a:r>
              <a:rPr lang="en-US" sz="1300" b="1" dirty="0">
                <a:solidFill>
                  <a:srgbClr val="7030A0"/>
                </a:solidFill>
              </a:rPr>
              <a:t>Table </a:t>
            </a:r>
            <a:r>
              <a:rPr lang="en-US" sz="1300" b="1" dirty="0" smtClean="0">
                <a:solidFill>
                  <a:srgbClr val="7030A0"/>
                </a:solidFill>
              </a:rPr>
              <a:t>3.  Comparison of FY2015 Massachusetts Veteran Census Demographic Profile to Massachusetts Veterans Seeking Inpatient Care</a:t>
            </a:r>
            <a:endParaRPr lang="en-US" sz="1300" b="1" dirty="0">
              <a:solidFill>
                <a:srgbClr val="7030A0"/>
              </a:solidFill>
            </a:endParaRPr>
          </a:p>
        </p:txBody>
      </p:sp>
    </p:spTree>
    <p:extLst>
      <p:ext uri="{BB962C8B-B14F-4D97-AF65-F5344CB8AC3E}">
        <p14:creationId xmlns:p14="http://schemas.microsoft.com/office/powerpoint/2010/main" val="3801833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539430"/>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*CURRENT* RELEASE TIMEFRAMES FOR EACH FILE</a:t>
            </a:r>
            <a:r>
              <a:rPr lang="en-US" sz="2200" dirty="0" smtClean="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pPr marL="742950" lvl="1" indent="-285750">
              <a:lnSpc>
                <a:spcPct val="150000"/>
              </a:lnSpc>
              <a:buClr>
                <a:schemeClr val="accent1"/>
              </a:buClr>
              <a:buFont typeface="Wingdings" charset="2"/>
              <a:buChar char="§"/>
            </a:pPr>
            <a:r>
              <a:rPr lang="en-US" sz="2000" dirty="0" smtClean="0">
                <a:latin typeface="Arial"/>
                <a:cs typeface="Arial"/>
              </a:rPr>
              <a:t>Inpatient (HIDD</a:t>
            </a:r>
            <a:r>
              <a:rPr lang="en-US" sz="2000" dirty="0">
                <a:latin typeface="Arial"/>
                <a:cs typeface="Arial"/>
              </a:rPr>
              <a:t>)</a:t>
            </a:r>
            <a:endParaRPr lang="en-US" sz="2000" dirty="0" smtClean="0">
              <a:latin typeface="Arial"/>
              <a:cs typeface="Arial"/>
            </a:endParaRP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June [Completed]</a:t>
            </a:r>
          </a:p>
          <a:p>
            <a:pPr marL="742950" lvl="1" indent="-285750">
              <a:lnSpc>
                <a:spcPct val="150000"/>
              </a:lnSpc>
              <a:buClr>
                <a:schemeClr val="accent1"/>
              </a:buClr>
              <a:buFont typeface="Wingdings" charset="2"/>
              <a:buChar char="§"/>
            </a:pPr>
            <a:r>
              <a:rPr lang="en-US" sz="2000" dirty="0" smtClean="0">
                <a:latin typeface="Arial"/>
                <a:cs typeface="Arial"/>
              </a:rPr>
              <a:t>Emergency Department (ED)</a:t>
            </a: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November [Completed]</a:t>
            </a:r>
          </a:p>
          <a:p>
            <a:pPr marL="742950" lvl="1" indent="-285750">
              <a:lnSpc>
                <a:spcPct val="150000"/>
              </a:lnSpc>
              <a:buClr>
                <a:schemeClr val="accent1"/>
              </a:buClr>
              <a:buFont typeface="Wingdings" charset="2"/>
              <a:buChar char="§"/>
            </a:pPr>
            <a:r>
              <a:rPr lang="en-US" sz="2000" dirty="0" smtClean="0">
                <a:latin typeface="Arial"/>
                <a:cs typeface="Arial"/>
              </a:rPr>
              <a:t>Outpatient Observation (OOD)</a:t>
            </a: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February</a:t>
            </a:r>
            <a:r>
              <a:rPr lang="en-US" b="1" dirty="0">
                <a:solidFill>
                  <a:srgbClr val="00B050"/>
                </a:solidFill>
                <a:latin typeface="Arial"/>
                <a:cs typeface="Arial"/>
              </a:rPr>
              <a:t> </a:t>
            </a:r>
            <a:r>
              <a:rPr lang="en-US" b="1" dirty="0" smtClean="0">
                <a:solidFill>
                  <a:srgbClr val="00B050"/>
                </a:solidFill>
                <a:latin typeface="Arial"/>
                <a:cs typeface="Arial"/>
              </a:rPr>
              <a:t>[Completed]</a:t>
            </a:r>
            <a:r>
              <a:rPr lang="en-US" sz="2000" b="1" dirty="0">
                <a:solidFill>
                  <a:srgbClr val="00B050"/>
                </a:solidFill>
                <a:latin typeface="Arial"/>
                <a:cs typeface="Arial"/>
              </a:rPr>
              <a:t>	</a:t>
            </a:r>
            <a:endParaRPr lang="en-US" sz="2000" b="1" dirty="0" smtClean="0">
              <a:solidFill>
                <a:srgbClr val="00B050"/>
              </a:solidFill>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FY17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Case Mix User Workgroup | CHIA User Support | 4/23/19</a:t>
            </a:r>
            <a:endParaRPr lang="en-US" dirty="0">
              <a:solidFill>
                <a:schemeClr val="accent4"/>
              </a:solidFill>
            </a:endParaRPr>
          </a:p>
        </p:txBody>
      </p:sp>
    </p:spTree>
    <p:extLst>
      <p:ext uri="{BB962C8B-B14F-4D97-AF65-F5344CB8AC3E}">
        <p14:creationId xmlns:p14="http://schemas.microsoft.com/office/powerpoint/2010/main" val="3779794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old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30</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Case Mix User Workgroup|  CHIA User Support |  </a:t>
            </a:r>
            <a:r>
              <a:rPr lang="en-US" dirty="0" smtClean="0">
                <a:solidFill>
                  <a:schemeClr val="accent4"/>
                </a:solidFill>
              </a:rPr>
              <a:t>4/23/19</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336" y="2255285"/>
            <a:ext cx="5325233" cy="228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247" y="4685084"/>
            <a:ext cx="2620593" cy="132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53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31</a:t>
            </a:fld>
            <a:endParaRPr lang="en-US" dirty="0"/>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Case Mix User Workgroup | CHIA User Support | 4/23/19</a:t>
            </a:r>
            <a:endParaRPr lang="en-US" dirty="0">
              <a:solidFill>
                <a:schemeClr val="accent4"/>
              </a:solidFill>
            </a:endParaRPr>
          </a:p>
        </p:txBody>
      </p:sp>
    </p:spTree>
    <p:extLst>
      <p:ext uri="{BB962C8B-B14F-4D97-AF65-F5344CB8AC3E}">
        <p14:creationId xmlns:p14="http://schemas.microsoft.com/office/powerpoint/2010/main" val="415288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893374"/>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2019, </a:t>
            </a:r>
            <a:r>
              <a:rPr lang="en-US" sz="2000" dirty="0">
                <a:latin typeface="Arial" panose="020B0604020202020204" pitchFamily="34" charset="0"/>
                <a:cs typeface="Arial" panose="020B0604020202020204" pitchFamily="34" charset="0"/>
              </a:rPr>
              <a:t>contact Adam Tapply [</a:t>
            </a:r>
            <a:r>
              <a:rPr lang="en-US" sz="2000" dirty="0" smtClean="0">
                <a:latin typeface="Arial" panose="020B0604020202020204" pitchFamily="34" charset="0"/>
                <a:cs typeface="Arial" panose="020B0604020202020204" pitchFamily="34" charset="0"/>
              </a:rPr>
              <a:t>adam.tapply@state.ma.us]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an MA APCD or Case Mix workgroup in </a:t>
            </a:r>
            <a:r>
              <a:rPr lang="en-US" sz="2000" dirty="0" smtClean="0">
                <a:latin typeface="Arial" panose="020B0604020202020204" pitchFamily="34" charset="0"/>
                <a:cs typeface="Arial" panose="020B0604020202020204" pitchFamily="34" charset="0"/>
              </a:rPr>
              <a:t>2019, </a:t>
            </a:r>
            <a:r>
              <a:rPr lang="en-US" sz="2000" dirty="0">
                <a:latin typeface="Arial" panose="020B0604020202020204" pitchFamily="34" charset="0"/>
                <a:cs typeface="Arial" panose="020B0604020202020204" pitchFamily="34" charset="0"/>
              </a:rPr>
              <a:t>contact Adam Tapply [adam.tapply@state.ma.us]</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CHIA.</a:t>
            </a: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32</a:t>
            </a:fld>
            <a:endParaRPr lang="en-US" dirty="0"/>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Case Mix User Workgroup | CHIA User Support | 4/23/19</a:t>
            </a:r>
            <a:endParaRPr lang="en-US" dirty="0">
              <a:solidFill>
                <a:schemeClr val="accent4"/>
              </a:solidFill>
            </a:endParaRPr>
          </a:p>
        </p:txBody>
      </p:sp>
    </p:spTree>
    <p:extLst>
      <p:ext uri="{BB962C8B-B14F-4D97-AF65-F5344CB8AC3E}">
        <p14:creationId xmlns:p14="http://schemas.microsoft.com/office/powerpoint/2010/main" val="1079612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539430"/>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*CURRENT* RELEASE TIMEFRAMES FOR EACH FILE</a:t>
            </a:r>
            <a:r>
              <a:rPr lang="en-US" sz="2200" dirty="0" smtClean="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pPr marL="742950" lvl="1" indent="-285750">
              <a:lnSpc>
                <a:spcPct val="150000"/>
              </a:lnSpc>
              <a:buClr>
                <a:schemeClr val="accent1"/>
              </a:buClr>
              <a:buFont typeface="Wingdings" charset="2"/>
              <a:buChar char="§"/>
            </a:pPr>
            <a:r>
              <a:rPr lang="en-US" sz="2000" dirty="0" smtClean="0">
                <a:latin typeface="Arial"/>
                <a:cs typeface="Arial"/>
              </a:rPr>
              <a:t>Inpatient (HIDD</a:t>
            </a:r>
            <a:r>
              <a:rPr lang="en-US" sz="2000" dirty="0">
                <a:latin typeface="Arial"/>
                <a:cs typeface="Arial"/>
              </a:rPr>
              <a:t>)</a:t>
            </a:r>
            <a:endParaRPr lang="en-US" sz="2000" dirty="0" smtClean="0">
              <a:latin typeface="Arial"/>
              <a:cs typeface="Arial"/>
            </a:endParaRP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June</a:t>
            </a:r>
          </a:p>
          <a:p>
            <a:pPr marL="742950" lvl="1" indent="-285750">
              <a:lnSpc>
                <a:spcPct val="150000"/>
              </a:lnSpc>
              <a:buClr>
                <a:schemeClr val="accent1"/>
              </a:buClr>
              <a:buFont typeface="Wingdings" charset="2"/>
              <a:buChar char="§"/>
            </a:pPr>
            <a:r>
              <a:rPr lang="en-US" sz="2000" dirty="0" smtClean="0">
                <a:latin typeface="Arial"/>
                <a:cs typeface="Arial"/>
              </a:rPr>
              <a:t>Emergency Department (ED)</a:t>
            </a: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August</a:t>
            </a:r>
          </a:p>
          <a:p>
            <a:pPr marL="742950" lvl="1" indent="-285750">
              <a:lnSpc>
                <a:spcPct val="150000"/>
              </a:lnSpc>
              <a:buClr>
                <a:schemeClr val="accent1"/>
              </a:buClr>
              <a:buFont typeface="Wingdings" charset="2"/>
              <a:buChar char="§"/>
            </a:pPr>
            <a:r>
              <a:rPr lang="en-US" sz="2000" dirty="0" smtClean="0">
                <a:latin typeface="Arial"/>
                <a:cs typeface="Arial"/>
              </a:rPr>
              <a:t>Outpatient Observation (OOD)</a:t>
            </a: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September</a:t>
            </a:r>
            <a:r>
              <a:rPr lang="en-US" sz="2000" dirty="0">
                <a:latin typeface="Arial"/>
                <a:cs typeface="Arial"/>
              </a:rPr>
              <a:t>	</a:t>
            </a:r>
            <a:endParaRPr lang="en-US" sz="2000" dirty="0" smtClean="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Case Mix User Workgroup | CHIA User Support | 4/23/19</a:t>
            </a:r>
            <a:endParaRPr lang="en-US" dirty="0">
              <a:solidFill>
                <a:schemeClr val="accent4"/>
              </a:solidFill>
            </a:endParaRPr>
          </a:p>
        </p:txBody>
      </p:sp>
    </p:spTree>
    <p:extLst>
      <p:ext uri="{BB962C8B-B14F-4D97-AF65-F5344CB8AC3E}">
        <p14:creationId xmlns:p14="http://schemas.microsoft.com/office/powerpoint/2010/main" val="1044753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4124206"/>
          </a:xfrm>
          <a:prstGeom prst="rect">
            <a:avLst/>
          </a:prstGeom>
          <a:noFill/>
        </p:spPr>
        <p:txBody>
          <a:bodyPr wrap="square" rtlCol="0">
            <a:spAutoFit/>
          </a:bodyPr>
          <a:lstStyle/>
          <a:p>
            <a:r>
              <a:rPr lang="en-US" sz="2200" u="sng" dirty="0" smtClean="0">
                <a:latin typeface="Arial" panose="020B0604020202020204" pitchFamily="34" charset="0"/>
                <a:cs typeface="Arial" panose="020B0604020202020204" pitchFamily="34" charset="0"/>
              </a:rPr>
              <a:t>REPEAT APPLICANTS:</a:t>
            </a:r>
            <a:endParaRPr lang="en-US" sz="2200" u="sng"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2000" dirty="0">
                <a:cs typeface="Arial"/>
              </a:rPr>
              <a:t>For those applicants with previously approved projects who indicated they would like to receive data annually, we began accepting Certificates of Continued Need and Compliance (Exhibit B of your DUA) starting on </a:t>
            </a:r>
            <a:r>
              <a:rPr lang="en-US" sz="2000" b="1" u="sng" dirty="0">
                <a:cs typeface="Arial"/>
              </a:rPr>
              <a:t>May 1st</a:t>
            </a:r>
            <a:r>
              <a:rPr lang="en-US" sz="2000" dirty="0" smtClean="0">
                <a:cs typeface="Arial"/>
              </a:rPr>
              <a:t>.</a:t>
            </a:r>
          </a:p>
          <a:p>
            <a:pPr marL="742950" lvl="1" indent="-285750">
              <a:buClr>
                <a:schemeClr val="accent1"/>
              </a:buClr>
              <a:buFont typeface="Wingdings" charset="2"/>
              <a:buChar char="§"/>
            </a:pPr>
            <a:r>
              <a:rPr lang="en-US" sz="2000" dirty="0">
                <a:cs typeface="Arial"/>
              </a:rPr>
              <a:t>After receiving this, we will send you an invoice for the </a:t>
            </a:r>
            <a:r>
              <a:rPr lang="en-US" sz="2000" dirty="0" smtClean="0">
                <a:cs typeface="Arial"/>
              </a:rPr>
              <a:t>FY18 </a:t>
            </a:r>
            <a:r>
              <a:rPr lang="en-US" sz="2000" dirty="0">
                <a:cs typeface="Arial"/>
              </a:rPr>
              <a:t>data and release data to you once payment is received and the data is </a:t>
            </a:r>
            <a:r>
              <a:rPr lang="en-US" sz="2000" dirty="0" smtClean="0">
                <a:cs typeface="Arial"/>
              </a:rPr>
              <a:t>ready.</a:t>
            </a:r>
          </a:p>
          <a:p>
            <a:pPr marL="742950" lvl="1" indent="-285750">
              <a:buClr>
                <a:schemeClr val="accent1"/>
              </a:buClr>
              <a:buFont typeface="Wingdings" charset="2"/>
              <a:buChar char="§"/>
            </a:pPr>
            <a:r>
              <a:rPr lang="en-US" sz="2000" dirty="0">
                <a:cs typeface="Arial"/>
              </a:rPr>
              <a:t>If you are making any changes to your project, you must go through the amendment process </a:t>
            </a:r>
            <a:r>
              <a:rPr lang="en-US" sz="2000" dirty="0" smtClean="0">
                <a:cs typeface="Arial"/>
              </a:rPr>
              <a:t>first.</a:t>
            </a:r>
          </a:p>
          <a:p>
            <a:pPr marL="742950" lvl="1" indent="-285750">
              <a:buClr>
                <a:schemeClr val="accent1"/>
              </a:buClr>
              <a:buFont typeface="Wingdings" charset="2"/>
              <a:buChar char="§"/>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dirty="0"/>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Case Mix User Workgroup | CHIA User Support | 4/23/19</a:t>
            </a:r>
            <a:endParaRPr lang="en-US" dirty="0">
              <a:solidFill>
                <a:schemeClr val="accent4"/>
              </a:solidFill>
            </a:endParaRPr>
          </a:p>
        </p:txBody>
      </p:sp>
    </p:spTree>
    <p:extLst>
      <p:ext uri="{BB962C8B-B14F-4D97-AF65-F5344CB8AC3E}">
        <p14:creationId xmlns:p14="http://schemas.microsoft.com/office/powerpoint/2010/main" val="3468171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2277547"/>
          </a:xfrm>
          <a:prstGeom prst="rect">
            <a:avLst/>
          </a:prstGeom>
          <a:noFill/>
        </p:spPr>
        <p:txBody>
          <a:bodyPr wrap="square" rtlCol="0">
            <a:spAutoFit/>
          </a:bodyPr>
          <a:lstStyle/>
          <a:p>
            <a:r>
              <a:rPr lang="en-US" sz="2200" u="sng" dirty="0" smtClean="0">
                <a:latin typeface="Arial" panose="020B0604020202020204" pitchFamily="34" charset="0"/>
                <a:cs typeface="Arial" panose="020B0604020202020204" pitchFamily="34" charset="0"/>
              </a:rPr>
              <a:t>NEW APPLICANTS / NEW PROJECTS:</a:t>
            </a:r>
            <a:endParaRPr lang="en-US" sz="2200" u="sng" dirty="0">
              <a:latin typeface="Arial" panose="020B0604020202020204" pitchFamily="34" charset="0"/>
              <a:cs typeface="Arial" panose="020B0604020202020204" pitchFamily="34" charset="0"/>
            </a:endParaRPr>
          </a:p>
          <a:p>
            <a:pPr marL="742950" lvl="1" indent="-285750">
              <a:buClr>
                <a:schemeClr val="accent1"/>
              </a:buClr>
              <a:buFont typeface="Wingdings" charset="2"/>
              <a:buChar char="§"/>
            </a:pPr>
            <a:r>
              <a:rPr lang="en-US" sz="2000" dirty="0">
                <a:cs typeface="Arial"/>
              </a:rPr>
              <a:t>We will continue to accept new applications on a rolling basis.</a:t>
            </a:r>
          </a:p>
          <a:p>
            <a:pPr marL="742950" lvl="1" indent="-285750">
              <a:buClr>
                <a:schemeClr val="accent1"/>
              </a:buClr>
              <a:buFont typeface="Wingdings" charset="2"/>
              <a:buChar char="§"/>
            </a:pPr>
            <a:r>
              <a:rPr lang="en-US" sz="2000" dirty="0">
                <a:cs typeface="Arial"/>
              </a:rPr>
              <a:t>If you are requesting </a:t>
            </a:r>
            <a:r>
              <a:rPr lang="en-US" sz="2000" dirty="0" smtClean="0">
                <a:cs typeface="Arial"/>
              </a:rPr>
              <a:t>FY18 </a:t>
            </a:r>
            <a:r>
              <a:rPr lang="en-US" sz="2000" dirty="0">
                <a:cs typeface="Arial"/>
              </a:rPr>
              <a:t>data, just click the box for “Subscription” on p. 3 of the application form:</a:t>
            </a:r>
          </a:p>
          <a:p>
            <a:pPr lvl="1">
              <a:buClr>
                <a:schemeClr val="accent1"/>
              </a:buClr>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6</a:t>
            </a:fld>
            <a:endParaRPr lang="en-US" dirty="0"/>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11" y="3198628"/>
            <a:ext cx="71818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Case Mix User Workgroup | CHIA User Support | 4/23/19</a:t>
            </a:r>
            <a:endParaRPr lang="en-US" dirty="0">
              <a:solidFill>
                <a:schemeClr val="accent4"/>
              </a:solidFill>
            </a:endParaRPr>
          </a:p>
        </p:txBody>
      </p:sp>
    </p:spTree>
    <p:extLst>
      <p:ext uri="{BB962C8B-B14F-4D97-AF65-F5344CB8AC3E}">
        <p14:creationId xmlns:p14="http://schemas.microsoft.com/office/powerpoint/2010/main" val="355024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4524315"/>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NOW</a:t>
            </a:r>
          </a:p>
          <a:p>
            <a:pPr marL="742950" lvl="1" indent="-285750">
              <a:buClr>
                <a:schemeClr val="accent1"/>
              </a:buClr>
              <a:buFont typeface="Wingdings" charset="2"/>
              <a:buChar char="§"/>
            </a:pPr>
            <a:r>
              <a:rPr lang="en-US" sz="2000" dirty="0">
                <a:cs typeface="Arial"/>
              </a:rPr>
              <a:t>Encompasses data from January 2013 – December 2017 with six months of claim runout (includes paid claims through 6/30/18)</a:t>
            </a:r>
          </a:p>
          <a:p>
            <a:pPr marL="742950" lvl="1" indent="-285750">
              <a:buClr>
                <a:schemeClr val="accent1"/>
              </a:buClr>
              <a:buFont typeface="Wingdings" charset="2"/>
              <a:buChar char="§"/>
            </a:pPr>
            <a:r>
              <a:rPr lang="en-US" sz="2000" dirty="0">
                <a:cs typeface="Arial"/>
              </a:rPr>
              <a:t>Release Documentation and Data Specifications have been posted to the website: </a:t>
            </a:r>
            <a:r>
              <a:rPr lang="en-US" sz="2000" dirty="0">
                <a:cs typeface="Arial"/>
                <a:hlinkClick r:id="rId2"/>
              </a:rPr>
              <a:t>http://www.chiamass.gov/ma-apcd</a:t>
            </a:r>
            <a:r>
              <a:rPr lang="en-US" sz="2000" dirty="0" smtClean="0">
                <a:cs typeface="Arial"/>
                <a:hlinkClick r:id="rId2"/>
              </a:rPr>
              <a:t>/</a:t>
            </a:r>
            <a:r>
              <a:rPr lang="en-US" sz="2000" dirty="0" smtClean="0">
                <a:cs typeface="Arial"/>
              </a:rPr>
              <a:t>  </a:t>
            </a:r>
            <a:endParaRPr lang="en-US" sz="2000" dirty="0">
              <a:cs typeface="Arial"/>
            </a:endParaRPr>
          </a:p>
          <a:p>
            <a:pPr marL="742950" lvl="1" indent="-285750">
              <a:buClr>
                <a:schemeClr val="accent1"/>
              </a:buClr>
              <a:buFont typeface="Wingdings" charset="2"/>
              <a:buChar char="§"/>
            </a:pPr>
            <a:r>
              <a:rPr lang="en-US" sz="2000" dirty="0">
                <a:cs typeface="Arial"/>
              </a:rPr>
              <a:t>Apply now by listing 2017 (and any other years you want from Release 7.0) in the “Years Requested” section of the current application form</a:t>
            </a:r>
          </a:p>
          <a:p>
            <a:pPr lvl="1">
              <a:buClr>
                <a:schemeClr val="accent1"/>
              </a:buClr>
            </a:pPr>
            <a:r>
              <a:rPr lang="en-US" sz="2000" dirty="0" smtClean="0">
                <a:cs typeface="Arial"/>
              </a:rPr>
              <a:t>Available </a:t>
            </a:r>
            <a:r>
              <a:rPr lang="en-US" sz="2000" dirty="0">
                <a:cs typeface="Arial"/>
              </a:rPr>
              <a:t>here: </a:t>
            </a:r>
            <a:r>
              <a:rPr lang="en-US" sz="2000" dirty="0">
                <a:cs typeface="Arial"/>
                <a:hlinkClick r:id="rId3"/>
              </a:rPr>
              <a:t>http://</a:t>
            </a:r>
            <a:r>
              <a:rPr lang="en-US" sz="2000" dirty="0" smtClean="0">
                <a:cs typeface="Arial"/>
                <a:hlinkClick r:id="rId3"/>
              </a:rPr>
              <a:t>www.chiamass.gov/application-documents</a:t>
            </a:r>
            <a:r>
              <a:rPr lang="en-US" sz="2000" dirty="0" smtClean="0">
                <a:cs typeface="Arial"/>
              </a:rPr>
              <a:t>  </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r>
              <a:rPr lang="en-US" sz="1600" dirty="0" smtClean="0">
                <a:cs typeface="Arial"/>
              </a:rPr>
              <a:t>Additional Release 7.0 details and highlights can be found in the January 2018 APCD User Workgroup </a:t>
            </a:r>
            <a:r>
              <a:rPr lang="en-US" sz="1600" dirty="0">
                <a:cs typeface="Arial"/>
              </a:rPr>
              <a:t>presentation available here: </a:t>
            </a:r>
            <a:r>
              <a:rPr lang="en-US" sz="1600" dirty="0">
                <a:cs typeface="Arial"/>
                <a:hlinkClick r:id="rId4"/>
              </a:rPr>
              <a:t>http://www.chiamass.gov/ma-apcd-and-case-mix-user-workgroup-information</a:t>
            </a:r>
            <a:r>
              <a:rPr lang="en-US" sz="1600" dirty="0" smtClean="0">
                <a:cs typeface="Arial"/>
                <a:hlinkClick r:id="rId4"/>
              </a:rPr>
              <a:t>/</a:t>
            </a:r>
            <a:r>
              <a:rPr lang="en-US" sz="1600" dirty="0" smtClean="0">
                <a:cs typeface="Arial"/>
              </a:rPr>
              <a:t> </a:t>
            </a: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7.0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7</a:t>
            </a:fld>
            <a:endParaRPr lang="en-US" dirty="0"/>
          </a:p>
        </p:txBody>
      </p:sp>
      <p:pic>
        <p:nvPicPr>
          <p:cNvPr id="10" name="Picture 9" descr="CHIAlogoSQ.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Case Mix User Workgroup | CHIA User Support | 4/23/19</a:t>
            </a:r>
            <a:endParaRPr lang="en-US" dirty="0">
              <a:solidFill>
                <a:schemeClr val="accent4"/>
              </a:solidFill>
            </a:endParaRPr>
          </a:p>
        </p:txBody>
      </p:sp>
    </p:spTree>
    <p:extLst>
      <p:ext uri="{BB962C8B-B14F-4D97-AF65-F5344CB8AC3E}">
        <p14:creationId xmlns:p14="http://schemas.microsoft.com/office/powerpoint/2010/main" val="2786613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DUA, compliance, and audit overview </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latin typeface="Arial" panose="020B0604020202020204" pitchFamily="34" charset="0"/>
                <a:cs typeface="Arial" panose="020B0604020202020204" pitchFamily="34" charset="0"/>
              </a:rPr>
              <a:t>Data Use Agreements</a:t>
            </a:r>
            <a:endParaRPr lang="en-US" u="sng"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457198" y="1600200"/>
            <a:ext cx="4516453" cy="4525963"/>
          </a:xfrm>
        </p:spPr>
        <p:txBody>
          <a:bodyPr>
            <a:noAutofit/>
          </a:bodyPr>
          <a:lstStyle/>
          <a:p>
            <a:r>
              <a:rPr lang="en-US" sz="1500" b="1" dirty="0" smtClean="0">
                <a:latin typeface="Arial" panose="020B0604020202020204" pitchFamily="34" charset="0"/>
                <a:cs typeface="Arial" panose="020B0604020202020204" pitchFamily="34" charset="0"/>
              </a:rPr>
              <a:t>Prior to the release of data,  Data Applicants must have a CHIA Data Use Agreement executed.</a:t>
            </a:r>
          </a:p>
          <a:p>
            <a:endParaRPr lang="en-US" sz="1500" b="1" dirty="0" smtClean="0">
              <a:latin typeface="Arial" panose="020B0604020202020204" pitchFamily="34" charset="0"/>
              <a:cs typeface="Arial" panose="020B0604020202020204" pitchFamily="34" charset="0"/>
            </a:endParaRPr>
          </a:p>
          <a:p>
            <a:r>
              <a:rPr lang="en-US" sz="1500" b="1" dirty="0" smtClean="0">
                <a:latin typeface="Arial" panose="020B0604020202020204" pitchFamily="34" charset="0"/>
                <a:cs typeface="Arial" panose="020B0604020202020204" pitchFamily="34" charset="0"/>
              </a:rPr>
              <a:t>CHIA does not accept revisions or comments to its Data Use Agreement.</a:t>
            </a:r>
          </a:p>
          <a:p>
            <a:endParaRPr lang="en-US" sz="1500" b="1" dirty="0" smtClean="0">
              <a:latin typeface="Arial" panose="020B0604020202020204" pitchFamily="34" charset="0"/>
              <a:cs typeface="Arial" panose="020B0604020202020204" pitchFamily="34" charset="0"/>
            </a:endParaRPr>
          </a:p>
          <a:p>
            <a:r>
              <a:rPr lang="en-US" sz="1500" b="1" dirty="0" smtClean="0">
                <a:latin typeface="Arial" panose="020B0604020202020204" pitchFamily="34" charset="0"/>
                <a:cs typeface="Arial" panose="020B0604020202020204" pitchFamily="34" charset="0"/>
              </a:rPr>
              <a:t>Data Applicants should consult their legal, compliance, Research Administration, or Sponsored Programs office about the terms and conditions of CHIA’s Data Use Agreement </a:t>
            </a:r>
            <a:r>
              <a:rPr lang="en-US" sz="1500" b="1" u="sng" dirty="0" smtClean="0">
                <a:latin typeface="Arial" panose="020B0604020202020204" pitchFamily="34" charset="0"/>
                <a:cs typeface="Arial" panose="020B0604020202020204" pitchFamily="34" charset="0"/>
              </a:rPr>
              <a:t>before</a:t>
            </a:r>
            <a:r>
              <a:rPr lang="en-US" sz="1500" b="1" dirty="0" smtClean="0">
                <a:latin typeface="Arial" panose="020B0604020202020204" pitchFamily="34" charset="0"/>
                <a:cs typeface="Arial" panose="020B0604020202020204" pitchFamily="34" charset="0"/>
              </a:rPr>
              <a:t> they submit a Data Application to CHIA for review.</a:t>
            </a:r>
          </a:p>
          <a:p>
            <a:endParaRPr lang="en-US" sz="1500" b="1" dirty="0">
              <a:latin typeface="Arial" panose="020B0604020202020204" pitchFamily="34" charset="0"/>
              <a:cs typeface="Arial" panose="020B0604020202020204" pitchFamily="34" charset="0"/>
            </a:endParaRPr>
          </a:p>
          <a:p>
            <a:r>
              <a:rPr lang="en-US" sz="1500" b="1" dirty="0" smtClean="0">
                <a:latin typeface="Arial" panose="020B0604020202020204" pitchFamily="34" charset="0"/>
                <a:cs typeface="Arial" panose="020B0604020202020204" pitchFamily="34" charset="0"/>
              </a:rPr>
              <a:t>Data Applicants should consult these offices to determine if its organization has a current Data Use Agreement with CHIA, </a:t>
            </a:r>
            <a:r>
              <a:rPr lang="en-US" sz="1500" b="1" u="sng" dirty="0" smtClean="0">
                <a:latin typeface="Arial" panose="020B0604020202020204" pitchFamily="34" charset="0"/>
                <a:cs typeface="Arial" panose="020B0604020202020204" pitchFamily="34" charset="0"/>
              </a:rPr>
              <a:t>prior</a:t>
            </a:r>
            <a:r>
              <a:rPr lang="en-US" sz="1500" b="1" dirty="0" smtClean="0">
                <a:latin typeface="Arial" panose="020B0604020202020204" pitchFamily="34" charset="0"/>
                <a:cs typeface="Arial" panose="020B0604020202020204" pitchFamily="34" charset="0"/>
              </a:rPr>
              <a:t> to submitting a Data Application to CHIA for review.</a:t>
            </a:r>
            <a:endParaRPr lang="en-US" sz="1500" b="1" dirty="0">
              <a:latin typeface="Arial" panose="020B0604020202020204" pitchFamily="34" charset="0"/>
              <a:cs typeface="Arial" panose="020B0604020202020204" pitchFamily="34" charset="0"/>
            </a:endParaRPr>
          </a:p>
        </p:txBody>
      </p:sp>
      <p:pic>
        <p:nvPicPr>
          <p:cNvPr id="1026" name="Picture 2" descr="C:\Users\scurley\AppData\Local\Microsoft\Windows\Temporary Internet Files\Content.IE5\EX3U9UTL\retainer[1].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74024" y="1981200"/>
            <a:ext cx="4038600" cy="376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678848"/>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2837</TotalTime>
  <Words>3647</Words>
  <Application>Microsoft Office PowerPoint</Application>
  <PresentationFormat>On-screen Show (4:3)</PresentationFormat>
  <Paragraphs>499</Paragraphs>
  <Slides>32</Slides>
  <Notes>10</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Use Agreements</vt:lpstr>
      <vt:lpstr>Compliance</vt:lpstr>
      <vt:lpstr>Compliance</vt:lpstr>
      <vt:lpstr>PowerPoint Presentation</vt:lpstr>
      <vt:lpstr>Compliance</vt:lpstr>
      <vt:lpstr>Compliance</vt:lpstr>
      <vt:lpstr>Compliance</vt:lpstr>
      <vt:lpstr>Compliance</vt:lpstr>
      <vt:lpstr>PowerPoint Presentation</vt:lpstr>
      <vt:lpstr>CHIA Data Use Agreement Audits</vt:lpstr>
      <vt:lpstr>General Areas of Non-Compliance</vt:lpstr>
      <vt:lpstr>General Areas of Non-Compliance:</vt:lpstr>
      <vt:lpstr>General Areas of Non-Compliance:</vt:lpstr>
      <vt:lpstr>Inventory</vt:lpstr>
      <vt:lpstr>Access</vt:lpstr>
      <vt:lpstr>What Happens If Our Organization Fails an Audit?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Vogel, Rick</cp:lastModifiedBy>
  <cp:revision>76</cp:revision>
  <cp:lastPrinted>2019-04-23T18:40:25Z</cp:lastPrinted>
  <dcterms:created xsi:type="dcterms:W3CDTF">2018-01-09T20:21:29Z</dcterms:created>
  <dcterms:modified xsi:type="dcterms:W3CDTF">2019-04-26T18:44:05Z</dcterms:modified>
</cp:coreProperties>
</file>