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handoutMasterIdLst>
    <p:handoutMasterId r:id="rId22"/>
  </p:handoutMasterIdLst>
  <p:sldIdLst>
    <p:sldId id="259" r:id="rId3"/>
    <p:sldId id="274" r:id="rId4"/>
    <p:sldId id="343" r:id="rId5"/>
    <p:sldId id="351" r:id="rId6"/>
    <p:sldId id="365" r:id="rId7"/>
    <p:sldId id="352" r:id="rId8"/>
    <p:sldId id="318" r:id="rId9"/>
    <p:sldId id="337" r:id="rId10"/>
    <p:sldId id="336" r:id="rId11"/>
    <p:sldId id="381" r:id="rId12"/>
    <p:sldId id="389" r:id="rId13"/>
    <p:sldId id="390" r:id="rId14"/>
    <p:sldId id="388" r:id="rId15"/>
    <p:sldId id="306" r:id="rId16"/>
    <p:sldId id="358" r:id="rId17"/>
    <p:sldId id="366" r:id="rId18"/>
    <p:sldId id="328" r:id="rId19"/>
    <p:sldId id="31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6327" autoAdjust="0"/>
  </p:normalViewPr>
  <p:slideViewPr>
    <p:cSldViewPr snapToGrid="0" snapToObjects="1" showGuides="1">
      <p:cViewPr varScale="1">
        <p:scale>
          <a:sx n="123" d="100"/>
          <a:sy n="123" d="100"/>
        </p:scale>
        <p:origin x="19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1FD03-27B1-4D4B-8AC7-90939B6F13B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0199B49D-59D2-4AA3-AA15-5AA9C38F56B4}">
      <dgm:prSet phldrT="[Text]" custT="1"/>
      <dgm:spPr/>
      <dgm:t>
        <a:bodyPr/>
        <a:lstStyle/>
        <a:p>
          <a:r>
            <a:rPr lang="en-US" sz="1000" u="sng" dirty="0"/>
            <a:t>Medical Claims</a:t>
          </a:r>
        </a:p>
        <a:p>
          <a:r>
            <a:rPr lang="en-US" sz="1000" dirty="0"/>
            <a:t>365 outpatient medical claim lines for 118 different patients</a:t>
          </a:r>
        </a:p>
      </dgm:t>
    </dgm:pt>
    <dgm:pt modelId="{86E080AE-653E-4A55-B3DD-737FA7485660}" type="parTrans" cxnId="{23FB344C-5D05-46EA-87BB-1B50ACD7CF3C}">
      <dgm:prSet/>
      <dgm:spPr/>
      <dgm:t>
        <a:bodyPr/>
        <a:lstStyle/>
        <a:p>
          <a:endParaRPr lang="en-US"/>
        </a:p>
      </dgm:t>
    </dgm:pt>
    <dgm:pt modelId="{263513B5-97A4-4EFE-8022-AFAE7DF86202}" type="sibTrans" cxnId="{23FB344C-5D05-46EA-87BB-1B50ACD7CF3C}">
      <dgm:prSet/>
      <dgm:spPr/>
      <dgm:t>
        <a:bodyPr/>
        <a:lstStyle/>
        <a:p>
          <a:endParaRPr lang="en-US"/>
        </a:p>
      </dgm:t>
    </dgm:pt>
    <dgm:pt modelId="{30AFF557-FFD3-416A-9B3D-375D2EB2D1F8}">
      <dgm:prSet phldrT="[Text]" custT="1"/>
      <dgm:spPr/>
      <dgm:t>
        <a:bodyPr/>
        <a:lstStyle/>
        <a:p>
          <a:r>
            <a:rPr lang="en-US" sz="1000" u="sng" dirty="0"/>
            <a:t>Medical Claims</a:t>
          </a:r>
        </a:p>
        <a:p>
          <a:r>
            <a:rPr lang="en-US" sz="1000" dirty="0"/>
            <a:t>Provider Entity (Person) with 64 different service provider names </a:t>
          </a:r>
        </a:p>
      </dgm:t>
    </dgm:pt>
    <dgm:pt modelId="{4A402B6D-2ECE-4C9F-9581-B4F1A2D163B0}" type="parTrans" cxnId="{95F0FCC6-6C00-4FA0-85E2-A62CEAEDF134}">
      <dgm:prSet/>
      <dgm:spPr/>
      <dgm:t>
        <a:bodyPr/>
        <a:lstStyle/>
        <a:p>
          <a:endParaRPr lang="en-US"/>
        </a:p>
      </dgm:t>
    </dgm:pt>
    <dgm:pt modelId="{B1EBAF16-1F51-4D68-8C39-C70CC5079BC0}" type="sibTrans" cxnId="{95F0FCC6-6C00-4FA0-85E2-A62CEAEDF134}">
      <dgm:prSet/>
      <dgm:spPr/>
      <dgm:t>
        <a:bodyPr/>
        <a:lstStyle/>
        <a:p>
          <a:endParaRPr lang="en-US"/>
        </a:p>
      </dgm:t>
    </dgm:pt>
    <dgm:pt modelId="{7A39458B-DC66-47DC-BE31-F77D5BE0313E}">
      <dgm:prSet phldrT="[Text]" custT="1"/>
      <dgm:spPr/>
      <dgm:t>
        <a:bodyPr/>
        <a:lstStyle/>
        <a:p>
          <a:r>
            <a:rPr lang="en-US" sz="1000" u="sng" dirty="0"/>
            <a:t>Medical Claims</a:t>
          </a:r>
        </a:p>
        <a:p>
          <a:r>
            <a:rPr lang="en-US" sz="1000" dirty="0"/>
            <a:t>An identical provider location, plan rendering, and service provider linkage ID for all  64 provider names and all medical claim lines</a:t>
          </a:r>
        </a:p>
      </dgm:t>
    </dgm:pt>
    <dgm:pt modelId="{E045ADC6-0A24-4A8B-A861-E52D971BE0DE}" type="parTrans" cxnId="{2F92A698-4E1F-4E6E-81F2-50B5CD013569}">
      <dgm:prSet/>
      <dgm:spPr/>
      <dgm:t>
        <a:bodyPr/>
        <a:lstStyle/>
        <a:p>
          <a:endParaRPr lang="en-US"/>
        </a:p>
      </dgm:t>
    </dgm:pt>
    <dgm:pt modelId="{EE706782-A776-4AD9-874F-4811EE0E5347}" type="sibTrans" cxnId="{2F92A698-4E1F-4E6E-81F2-50B5CD013569}">
      <dgm:prSet/>
      <dgm:spPr/>
      <dgm:t>
        <a:bodyPr/>
        <a:lstStyle/>
        <a:p>
          <a:endParaRPr lang="en-US"/>
        </a:p>
      </dgm:t>
    </dgm:pt>
    <dgm:pt modelId="{2E9A0529-B80E-45BF-886C-0285EE47DE65}">
      <dgm:prSet custT="1"/>
      <dgm:spPr/>
      <dgm:t>
        <a:bodyPr/>
        <a:lstStyle/>
        <a:p>
          <a:r>
            <a:rPr lang="en-US" sz="1000" u="sng" dirty="0"/>
            <a:t>Provider Table</a:t>
          </a:r>
        </a:p>
        <a:p>
          <a:r>
            <a:rPr lang="en-US" sz="1000" u="none" dirty="0"/>
            <a:t>Provider table  11,615 records with identical linkage ids and NPIs but 22 distinct ZIPs indistinguishable for the  64 providers</a:t>
          </a:r>
          <a:endParaRPr lang="en-US" sz="800" dirty="0"/>
        </a:p>
      </dgm:t>
    </dgm:pt>
    <dgm:pt modelId="{CAAEC924-5877-47DE-B3B7-CDDBDB401D9E}" type="parTrans" cxnId="{2D4D3869-4D91-43BA-86EF-F930B2E8ECBD}">
      <dgm:prSet/>
      <dgm:spPr/>
      <dgm:t>
        <a:bodyPr/>
        <a:lstStyle/>
        <a:p>
          <a:endParaRPr lang="en-US"/>
        </a:p>
      </dgm:t>
    </dgm:pt>
    <dgm:pt modelId="{4D83C6E0-4C35-4466-895B-7D2C41D9006F}" type="sibTrans" cxnId="{2D4D3869-4D91-43BA-86EF-F930B2E8ECBD}">
      <dgm:prSet/>
      <dgm:spPr/>
      <dgm:t>
        <a:bodyPr/>
        <a:lstStyle/>
        <a:p>
          <a:endParaRPr lang="en-US"/>
        </a:p>
      </dgm:t>
    </dgm:pt>
    <dgm:pt modelId="{CC4ADADE-D9E1-44F6-B6A9-28BE13C9DE84}" type="pres">
      <dgm:prSet presAssocID="{10D1FD03-27B1-4D4B-8AC7-90939B6F13BC}" presName="Name0" presStyleCnt="0">
        <dgm:presLayoutVars>
          <dgm:dir/>
          <dgm:animOne val="branch"/>
          <dgm:animLvl val="lvl"/>
        </dgm:presLayoutVars>
      </dgm:prSet>
      <dgm:spPr/>
    </dgm:pt>
    <dgm:pt modelId="{53F40DF9-0F44-4FC8-BFD9-4F8797776204}" type="pres">
      <dgm:prSet presAssocID="{0199B49D-59D2-4AA3-AA15-5AA9C38F56B4}" presName="chaos" presStyleCnt="0"/>
      <dgm:spPr/>
    </dgm:pt>
    <dgm:pt modelId="{DACB5E3D-7A37-403B-8924-8224AC85E7BD}" type="pres">
      <dgm:prSet presAssocID="{0199B49D-59D2-4AA3-AA15-5AA9C38F56B4}" presName="parTx1" presStyleLbl="revTx" presStyleIdx="0" presStyleCnt="3"/>
      <dgm:spPr/>
    </dgm:pt>
    <dgm:pt modelId="{55C2BCA0-C299-49E8-98EF-5BE35CF95EB2}" type="pres">
      <dgm:prSet presAssocID="{0199B49D-59D2-4AA3-AA15-5AA9C38F56B4}" presName="c1" presStyleLbl="node1" presStyleIdx="0" presStyleCnt="19"/>
      <dgm:spPr/>
    </dgm:pt>
    <dgm:pt modelId="{BA2154BC-441F-48DA-8C2C-88F328B578A7}" type="pres">
      <dgm:prSet presAssocID="{0199B49D-59D2-4AA3-AA15-5AA9C38F56B4}" presName="c2" presStyleLbl="node1" presStyleIdx="1" presStyleCnt="19"/>
      <dgm:spPr/>
    </dgm:pt>
    <dgm:pt modelId="{5EF4AF3A-E17A-41F0-B908-4C4174C3EEDD}" type="pres">
      <dgm:prSet presAssocID="{0199B49D-59D2-4AA3-AA15-5AA9C38F56B4}" presName="c3" presStyleLbl="node1" presStyleIdx="2" presStyleCnt="19"/>
      <dgm:spPr/>
    </dgm:pt>
    <dgm:pt modelId="{68CC9CF0-BE39-499C-A782-C2124AED6C3F}" type="pres">
      <dgm:prSet presAssocID="{0199B49D-59D2-4AA3-AA15-5AA9C38F56B4}" presName="c4" presStyleLbl="node1" presStyleIdx="3" presStyleCnt="19"/>
      <dgm:spPr/>
    </dgm:pt>
    <dgm:pt modelId="{E25EB184-B761-47C4-8032-1F0A1416A046}" type="pres">
      <dgm:prSet presAssocID="{0199B49D-59D2-4AA3-AA15-5AA9C38F56B4}" presName="c5" presStyleLbl="node1" presStyleIdx="4" presStyleCnt="19"/>
      <dgm:spPr/>
    </dgm:pt>
    <dgm:pt modelId="{E1814543-200C-4A3C-8EAC-223B3A4D3DFA}" type="pres">
      <dgm:prSet presAssocID="{0199B49D-59D2-4AA3-AA15-5AA9C38F56B4}" presName="c6" presStyleLbl="node1" presStyleIdx="5" presStyleCnt="19"/>
      <dgm:spPr/>
    </dgm:pt>
    <dgm:pt modelId="{4085B02B-F82A-4037-85A6-534062448298}" type="pres">
      <dgm:prSet presAssocID="{0199B49D-59D2-4AA3-AA15-5AA9C38F56B4}" presName="c7" presStyleLbl="node1" presStyleIdx="6" presStyleCnt="19"/>
      <dgm:spPr/>
    </dgm:pt>
    <dgm:pt modelId="{176013DB-8CED-48DC-8FB2-6028362FC25A}" type="pres">
      <dgm:prSet presAssocID="{0199B49D-59D2-4AA3-AA15-5AA9C38F56B4}" presName="c8" presStyleLbl="node1" presStyleIdx="7" presStyleCnt="19"/>
      <dgm:spPr/>
    </dgm:pt>
    <dgm:pt modelId="{BD22E476-E047-43CF-894F-28591842F387}" type="pres">
      <dgm:prSet presAssocID="{0199B49D-59D2-4AA3-AA15-5AA9C38F56B4}" presName="c9" presStyleLbl="node1" presStyleIdx="8" presStyleCnt="19"/>
      <dgm:spPr/>
    </dgm:pt>
    <dgm:pt modelId="{43EFFFB8-7D8F-4FAE-9DA8-5681E1CA66A3}" type="pres">
      <dgm:prSet presAssocID="{0199B49D-59D2-4AA3-AA15-5AA9C38F56B4}" presName="c10" presStyleLbl="node1" presStyleIdx="9" presStyleCnt="19"/>
      <dgm:spPr/>
    </dgm:pt>
    <dgm:pt modelId="{8B402CAF-5D01-432E-A218-B59B98774DC9}" type="pres">
      <dgm:prSet presAssocID="{0199B49D-59D2-4AA3-AA15-5AA9C38F56B4}" presName="c11" presStyleLbl="node1" presStyleIdx="10" presStyleCnt="19"/>
      <dgm:spPr/>
    </dgm:pt>
    <dgm:pt modelId="{C83F01A2-916E-4199-94F3-4B67E53BA088}" type="pres">
      <dgm:prSet presAssocID="{0199B49D-59D2-4AA3-AA15-5AA9C38F56B4}" presName="c12" presStyleLbl="node1" presStyleIdx="11" presStyleCnt="19"/>
      <dgm:spPr/>
    </dgm:pt>
    <dgm:pt modelId="{45FFA8F9-EF67-4C1D-913C-C46948465C75}" type="pres">
      <dgm:prSet presAssocID="{0199B49D-59D2-4AA3-AA15-5AA9C38F56B4}" presName="c13" presStyleLbl="node1" presStyleIdx="12" presStyleCnt="19"/>
      <dgm:spPr/>
    </dgm:pt>
    <dgm:pt modelId="{32CCBE19-1DE3-47A8-B024-20FA5EB63495}" type="pres">
      <dgm:prSet presAssocID="{0199B49D-59D2-4AA3-AA15-5AA9C38F56B4}" presName="c14" presStyleLbl="node1" presStyleIdx="13" presStyleCnt="19"/>
      <dgm:spPr/>
    </dgm:pt>
    <dgm:pt modelId="{767F0A44-A8C8-4ADE-8AB3-9AFFEC87A7B0}" type="pres">
      <dgm:prSet presAssocID="{0199B49D-59D2-4AA3-AA15-5AA9C38F56B4}" presName="c15" presStyleLbl="node1" presStyleIdx="14" presStyleCnt="19"/>
      <dgm:spPr/>
    </dgm:pt>
    <dgm:pt modelId="{42BC5194-BB80-4155-A181-28819130FE47}" type="pres">
      <dgm:prSet presAssocID="{0199B49D-59D2-4AA3-AA15-5AA9C38F56B4}" presName="c16" presStyleLbl="node1" presStyleIdx="15" presStyleCnt="19"/>
      <dgm:spPr/>
    </dgm:pt>
    <dgm:pt modelId="{1ABA2A50-8EC3-4F5B-B684-48F9F9925EF6}" type="pres">
      <dgm:prSet presAssocID="{0199B49D-59D2-4AA3-AA15-5AA9C38F56B4}" presName="c17" presStyleLbl="node1" presStyleIdx="16" presStyleCnt="19"/>
      <dgm:spPr/>
    </dgm:pt>
    <dgm:pt modelId="{7D06A846-9743-482B-8C83-DB37F96E0317}" type="pres">
      <dgm:prSet presAssocID="{0199B49D-59D2-4AA3-AA15-5AA9C38F56B4}" presName="c18" presStyleLbl="node1" presStyleIdx="17" presStyleCnt="19"/>
      <dgm:spPr/>
    </dgm:pt>
    <dgm:pt modelId="{F1A69A51-1FA0-4BCF-A840-35161072704E}" type="pres">
      <dgm:prSet presAssocID="{263513B5-97A4-4EFE-8022-AFAE7DF86202}" presName="chevronComposite1" presStyleCnt="0"/>
      <dgm:spPr/>
    </dgm:pt>
    <dgm:pt modelId="{F97B66C4-E72C-492D-98CA-362A00CC656A}" type="pres">
      <dgm:prSet presAssocID="{263513B5-97A4-4EFE-8022-AFAE7DF86202}" presName="chevron1" presStyleLbl="sibTrans2D1" presStyleIdx="0" presStyleCnt="3"/>
      <dgm:spPr/>
    </dgm:pt>
    <dgm:pt modelId="{182B4E64-EB4A-42F9-A225-647E5103DAE6}" type="pres">
      <dgm:prSet presAssocID="{263513B5-97A4-4EFE-8022-AFAE7DF86202}" presName="spChevron1" presStyleCnt="0"/>
      <dgm:spPr/>
    </dgm:pt>
    <dgm:pt modelId="{E93251F5-1D91-4E77-AA01-BFBB48AAE93C}" type="pres">
      <dgm:prSet presAssocID="{30AFF557-FFD3-416A-9B3D-375D2EB2D1F8}" presName="middle" presStyleCnt="0"/>
      <dgm:spPr/>
    </dgm:pt>
    <dgm:pt modelId="{80E99B3E-9F4E-49CC-A501-AC5FF49572DA}" type="pres">
      <dgm:prSet presAssocID="{30AFF557-FFD3-416A-9B3D-375D2EB2D1F8}" presName="parTxMid" presStyleLbl="revTx" presStyleIdx="1" presStyleCnt="3"/>
      <dgm:spPr/>
    </dgm:pt>
    <dgm:pt modelId="{7AA6DB49-BA0F-4E1D-8A06-1D20DCB13C21}" type="pres">
      <dgm:prSet presAssocID="{30AFF557-FFD3-416A-9B3D-375D2EB2D1F8}" presName="spMid" presStyleCnt="0"/>
      <dgm:spPr/>
    </dgm:pt>
    <dgm:pt modelId="{25142B9C-776A-4CF4-A1AB-EF1553F70C23}" type="pres">
      <dgm:prSet presAssocID="{B1EBAF16-1F51-4D68-8C39-C70CC5079BC0}" presName="chevronComposite1" presStyleCnt="0"/>
      <dgm:spPr/>
    </dgm:pt>
    <dgm:pt modelId="{18D0EEA3-81B4-4577-91FD-B628681ED562}" type="pres">
      <dgm:prSet presAssocID="{B1EBAF16-1F51-4D68-8C39-C70CC5079BC0}" presName="chevron1" presStyleLbl="sibTrans2D1" presStyleIdx="1" presStyleCnt="3"/>
      <dgm:spPr/>
    </dgm:pt>
    <dgm:pt modelId="{17730869-9B45-4C53-9D14-05BEF5C73E99}" type="pres">
      <dgm:prSet presAssocID="{B1EBAF16-1F51-4D68-8C39-C70CC5079BC0}" presName="spChevron1" presStyleCnt="0"/>
      <dgm:spPr/>
    </dgm:pt>
    <dgm:pt modelId="{DEBBC135-F8F4-4A68-AA08-1EB917BF4A4C}" type="pres">
      <dgm:prSet presAssocID="{7A39458B-DC66-47DC-BE31-F77D5BE0313E}" presName="middle" presStyleCnt="0"/>
      <dgm:spPr/>
    </dgm:pt>
    <dgm:pt modelId="{C4B8105E-6D92-423A-A1D2-21936AC8AE61}" type="pres">
      <dgm:prSet presAssocID="{7A39458B-DC66-47DC-BE31-F77D5BE0313E}" presName="parTxMid" presStyleLbl="revTx" presStyleIdx="2" presStyleCnt="3"/>
      <dgm:spPr/>
    </dgm:pt>
    <dgm:pt modelId="{0220ABB3-EA3E-44E0-858F-AF913B6D1A3C}" type="pres">
      <dgm:prSet presAssocID="{7A39458B-DC66-47DC-BE31-F77D5BE0313E}" presName="spMid" presStyleCnt="0"/>
      <dgm:spPr/>
    </dgm:pt>
    <dgm:pt modelId="{36347569-99A4-4496-BC1F-3364681A849C}" type="pres">
      <dgm:prSet presAssocID="{EE706782-A776-4AD9-874F-4811EE0E5347}" presName="chevronComposite1" presStyleCnt="0"/>
      <dgm:spPr/>
    </dgm:pt>
    <dgm:pt modelId="{278B4BCE-12EB-4E96-80B5-7340C61F7A93}" type="pres">
      <dgm:prSet presAssocID="{EE706782-A776-4AD9-874F-4811EE0E5347}" presName="chevron1" presStyleLbl="sibTrans2D1" presStyleIdx="2" presStyleCnt="3"/>
      <dgm:spPr/>
    </dgm:pt>
    <dgm:pt modelId="{0E1C1C71-9BE7-4662-A85B-4392BDAD4B4A}" type="pres">
      <dgm:prSet presAssocID="{EE706782-A776-4AD9-874F-4811EE0E5347}" presName="spChevron1" presStyleCnt="0"/>
      <dgm:spPr/>
    </dgm:pt>
    <dgm:pt modelId="{50DCAD53-4A8C-4F5E-A8ED-BDB7073BA84F}" type="pres">
      <dgm:prSet presAssocID="{2E9A0529-B80E-45BF-886C-0285EE47DE65}" presName="last" presStyleCnt="0"/>
      <dgm:spPr/>
    </dgm:pt>
    <dgm:pt modelId="{8CAF5231-084B-4E64-8DFA-D980C4C936C9}" type="pres">
      <dgm:prSet presAssocID="{2E9A0529-B80E-45BF-886C-0285EE47DE65}" presName="circleTx" presStyleLbl="node1" presStyleIdx="18" presStyleCnt="19" custScaleX="114005" custScaleY="110640"/>
      <dgm:spPr/>
    </dgm:pt>
    <dgm:pt modelId="{6C6DCC5F-6A1C-4CE5-8FCD-3F34B2B0FDA1}" type="pres">
      <dgm:prSet presAssocID="{2E9A0529-B80E-45BF-886C-0285EE47DE65}" presName="spN" presStyleCnt="0"/>
      <dgm:spPr/>
    </dgm:pt>
  </dgm:ptLst>
  <dgm:cxnLst>
    <dgm:cxn modelId="{36E81931-08E7-44C5-9CBD-F0004B434B9C}" type="presOf" srcId="{10D1FD03-27B1-4D4B-8AC7-90939B6F13BC}" destId="{CC4ADADE-D9E1-44F6-B6A9-28BE13C9DE84}" srcOrd="0" destOrd="0" presId="urn:microsoft.com/office/officeart/2009/3/layout/RandomtoResultProcess"/>
    <dgm:cxn modelId="{23FB344C-5D05-46EA-87BB-1B50ACD7CF3C}" srcId="{10D1FD03-27B1-4D4B-8AC7-90939B6F13BC}" destId="{0199B49D-59D2-4AA3-AA15-5AA9C38F56B4}" srcOrd="0" destOrd="0" parTransId="{86E080AE-653E-4A55-B3DD-737FA7485660}" sibTransId="{263513B5-97A4-4EFE-8022-AFAE7DF86202}"/>
    <dgm:cxn modelId="{D1BC5350-B9E9-4F5F-A776-5C23866B1BF4}" type="presOf" srcId="{2E9A0529-B80E-45BF-886C-0285EE47DE65}" destId="{8CAF5231-084B-4E64-8DFA-D980C4C936C9}" srcOrd="0" destOrd="0" presId="urn:microsoft.com/office/officeart/2009/3/layout/RandomtoResultProcess"/>
    <dgm:cxn modelId="{64B69F66-B77C-4CFA-B566-04630656D451}" type="presOf" srcId="{0199B49D-59D2-4AA3-AA15-5AA9C38F56B4}" destId="{DACB5E3D-7A37-403B-8924-8224AC85E7BD}" srcOrd="0" destOrd="0" presId="urn:microsoft.com/office/officeart/2009/3/layout/RandomtoResultProcess"/>
    <dgm:cxn modelId="{2D4D3869-4D91-43BA-86EF-F930B2E8ECBD}" srcId="{10D1FD03-27B1-4D4B-8AC7-90939B6F13BC}" destId="{2E9A0529-B80E-45BF-886C-0285EE47DE65}" srcOrd="3" destOrd="0" parTransId="{CAAEC924-5877-47DE-B3B7-CDDBDB401D9E}" sibTransId="{4D83C6E0-4C35-4466-895B-7D2C41D9006F}"/>
    <dgm:cxn modelId="{90AC126C-8116-48E0-9496-EFB52F198A90}" type="presOf" srcId="{30AFF557-FFD3-416A-9B3D-375D2EB2D1F8}" destId="{80E99B3E-9F4E-49CC-A501-AC5FF49572DA}" srcOrd="0" destOrd="0" presId="urn:microsoft.com/office/officeart/2009/3/layout/RandomtoResultProcess"/>
    <dgm:cxn modelId="{C6BAE171-3E7C-4024-9EDF-5FA8417785A6}" type="presOf" srcId="{7A39458B-DC66-47DC-BE31-F77D5BE0313E}" destId="{C4B8105E-6D92-423A-A1D2-21936AC8AE61}" srcOrd="0" destOrd="0" presId="urn:microsoft.com/office/officeart/2009/3/layout/RandomtoResultProcess"/>
    <dgm:cxn modelId="{2F92A698-4E1F-4E6E-81F2-50B5CD013569}" srcId="{10D1FD03-27B1-4D4B-8AC7-90939B6F13BC}" destId="{7A39458B-DC66-47DC-BE31-F77D5BE0313E}" srcOrd="2" destOrd="0" parTransId="{E045ADC6-0A24-4A8B-A861-E52D971BE0DE}" sibTransId="{EE706782-A776-4AD9-874F-4811EE0E5347}"/>
    <dgm:cxn modelId="{95F0FCC6-6C00-4FA0-85E2-A62CEAEDF134}" srcId="{10D1FD03-27B1-4D4B-8AC7-90939B6F13BC}" destId="{30AFF557-FFD3-416A-9B3D-375D2EB2D1F8}" srcOrd="1" destOrd="0" parTransId="{4A402B6D-2ECE-4C9F-9581-B4F1A2D163B0}" sibTransId="{B1EBAF16-1F51-4D68-8C39-C70CC5079BC0}"/>
    <dgm:cxn modelId="{E38D4155-E3FF-4081-8D33-DD73CE8F80BD}" type="presParOf" srcId="{CC4ADADE-D9E1-44F6-B6A9-28BE13C9DE84}" destId="{53F40DF9-0F44-4FC8-BFD9-4F8797776204}" srcOrd="0" destOrd="0" presId="urn:microsoft.com/office/officeart/2009/3/layout/RandomtoResultProcess"/>
    <dgm:cxn modelId="{C5EFED57-F757-49F5-B04A-41BE5FE7C74A}" type="presParOf" srcId="{53F40DF9-0F44-4FC8-BFD9-4F8797776204}" destId="{DACB5E3D-7A37-403B-8924-8224AC85E7BD}" srcOrd="0" destOrd="0" presId="urn:microsoft.com/office/officeart/2009/3/layout/RandomtoResultProcess"/>
    <dgm:cxn modelId="{CF432CA4-7F29-4A34-8552-B0278C6509DD}" type="presParOf" srcId="{53F40DF9-0F44-4FC8-BFD9-4F8797776204}" destId="{55C2BCA0-C299-49E8-98EF-5BE35CF95EB2}" srcOrd="1" destOrd="0" presId="urn:microsoft.com/office/officeart/2009/3/layout/RandomtoResultProcess"/>
    <dgm:cxn modelId="{E0FC8955-581F-4A51-BFB9-9179B37A2612}" type="presParOf" srcId="{53F40DF9-0F44-4FC8-BFD9-4F8797776204}" destId="{BA2154BC-441F-48DA-8C2C-88F328B578A7}" srcOrd="2" destOrd="0" presId="urn:microsoft.com/office/officeart/2009/3/layout/RandomtoResultProcess"/>
    <dgm:cxn modelId="{0CC06446-C8CE-4DA5-B4B0-373F8EDE8C13}" type="presParOf" srcId="{53F40DF9-0F44-4FC8-BFD9-4F8797776204}" destId="{5EF4AF3A-E17A-41F0-B908-4C4174C3EEDD}" srcOrd="3" destOrd="0" presId="urn:microsoft.com/office/officeart/2009/3/layout/RandomtoResultProcess"/>
    <dgm:cxn modelId="{70DEE56F-BBFE-4C0F-B0F4-FC661C0415C1}" type="presParOf" srcId="{53F40DF9-0F44-4FC8-BFD9-4F8797776204}" destId="{68CC9CF0-BE39-499C-A782-C2124AED6C3F}" srcOrd="4" destOrd="0" presId="urn:microsoft.com/office/officeart/2009/3/layout/RandomtoResultProcess"/>
    <dgm:cxn modelId="{E6F824AC-0A86-432C-B4EC-3E30B4F8A057}" type="presParOf" srcId="{53F40DF9-0F44-4FC8-BFD9-4F8797776204}" destId="{E25EB184-B761-47C4-8032-1F0A1416A046}" srcOrd="5" destOrd="0" presId="urn:microsoft.com/office/officeart/2009/3/layout/RandomtoResultProcess"/>
    <dgm:cxn modelId="{9631A9D5-28F9-48D8-B069-20EA978396FD}" type="presParOf" srcId="{53F40DF9-0F44-4FC8-BFD9-4F8797776204}" destId="{E1814543-200C-4A3C-8EAC-223B3A4D3DFA}" srcOrd="6" destOrd="0" presId="urn:microsoft.com/office/officeart/2009/3/layout/RandomtoResultProcess"/>
    <dgm:cxn modelId="{FACC154C-3DB3-40B6-9027-D275D93AA0CB}" type="presParOf" srcId="{53F40DF9-0F44-4FC8-BFD9-4F8797776204}" destId="{4085B02B-F82A-4037-85A6-534062448298}" srcOrd="7" destOrd="0" presId="urn:microsoft.com/office/officeart/2009/3/layout/RandomtoResultProcess"/>
    <dgm:cxn modelId="{B2F327FC-FE62-44B1-95B1-8FF852FE11FD}" type="presParOf" srcId="{53F40DF9-0F44-4FC8-BFD9-4F8797776204}" destId="{176013DB-8CED-48DC-8FB2-6028362FC25A}" srcOrd="8" destOrd="0" presId="urn:microsoft.com/office/officeart/2009/3/layout/RandomtoResultProcess"/>
    <dgm:cxn modelId="{A61BA936-87DD-4D7F-B7D6-97AC00792CF2}" type="presParOf" srcId="{53F40DF9-0F44-4FC8-BFD9-4F8797776204}" destId="{BD22E476-E047-43CF-894F-28591842F387}" srcOrd="9" destOrd="0" presId="urn:microsoft.com/office/officeart/2009/3/layout/RandomtoResultProcess"/>
    <dgm:cxn modelId="{47CC33C4-B237-4E8F-B8F6-5D0493F119BF}" type="presParOf" srcId="{53F40DF9-0F44-4FC8-BFD9-4F8797776204}" destId="{43EFFFB8-7D8F-4FAE-9DA8-5681E1CA66A3}" srcOrd="10" destOrd="0" presId="urn:microsoft.com/office/officeart/2009/3/layout/RandomtoResultProcess"/>
    <dgm:cxn modelId="{02223B23-76FF-456A-B14F-189BCB636C99}" type="presParOf" srcId="{53F40DF9-0F44-4FC8-BFD9-4F8797776204}" destId="{8B402CAF-5D01-432E-A218-B59B98774DC9}" srcOrd="11" destOrd="0" presId="urn:microsoft.com/office/officeart/2009/3/layout/RandomtoResultProcess"/>
    <dgm:cxn modelId="{CF0F2445-01F7-49D0-86ED-DB42AB389C37}" type="presParOf" srcId="{53F40DF9-0F44-4FC8-BFD9-4F8797776204}" destId="{C83F01A2-916E-4199-94F3-4B67E53BA088}" srcOrd="12" destOrd="0" presId="urn:microsoft.com/office/officeart/2009/3/layout/RandomtoResultProcess"/>
    <dgm:cxn modelId="{7EC3A988-5B4E-42F1-BFEC-ECFC1407A210}" type="presParOf" srcId="{53F40DF9-0F44-4FC8-BFD9-4F8797776204}" destId="{45FFA8F9-EF67-4C1D-913C-C46948465C75}" srcOrd="13" destOrd="0" presId="urn:microsoft.com/office/officeart/2009/3/layout/RandomtoResultProcess"/>
    <dgm:cxn modelId="{603FED63-164D-4C19-AD80-DAEB1B4E53FE}" type="presParOf" srcId="{53F40DF9-0F44-4FC8-BFD9-4F8797776204}" destId="{32CCBE19-1DE3-47A8-B024-20FA5EB63495}" srcOrd="14" destOrd="0" presId="urn:microsoft.com/office/officeart/2009/3/layout/RandomtoResultProcess"/>
    <dgm:cxn modelId="{8D64DCCE-9A41-4A81-90E8-8B3C6A468119}" type="presParOf" srcId="{53F40DF9-0F44-4FC8-BFD9-4F8797776204}" destId="{767F0A44-A8C8-4ADE-8AB3-9AFFEC87A7B0}" srcOrd="15" destOrd="0" presId="urn:microsoft.com/office/officeart/2009/3/layout/RandomtoResultProcess"/>
    <dgm:cxn modelId="{660B5F9F-BF58-4D6E-B16B-866C3A142A05}" type="presParOf" srcId="{53F40DF9-0F44-4FC8-BFD9-4F8797776204}" destId="{42BC5194-BB80-4155-A181-28819130FE47}" srcOrd="16" destOrd="0" presId="urn:microsoft.com/office/officeart/2009/3/layout/RandomtoResultProcess"/>
    <dgm:cxn modelId="{58622AA9-D061-457F-9DF2-E766B66EFA70}" type="presParOf" srcId="{53F40DF9-0F44-4FC8-BFD9-4F8797776204}" destId="{1ABA2A50-8EC3-4F5B-B684-48F9F9925EF6}" srcOrd="17" destOrd="0" presId="urn:microsoft.com/office/officeart/2009/3/layout/RandomtoResultProcess"/>
    <dgm:cxn modelId="{6D5454F4-269E-42DF-BC8F-CDBAA992809D}" type="presParOf" srcId="{53F40DF9-0F44-4FC8-BFD9-4F8797776204}" destId="{7D06A846-9743-482B-8C83-DB37F96E0317}" srcOrd="18" destOrd="0" presId="urn:microsoft.com/office/officeart/2009/3/layout/RandomtoResultProcess"/>
    <dgm:cxn modelId="{687484FB-9B08-4FB9-9EF6-0431666A77F0}" type="presParOf" srcId="{CC4ADADE-D9E1-44F6-B6A9-28BE13C9DE84}" destId="{F1A69A51-1FA0-4BCF-A840-35161072704E}" srcOrd="1" destOrd="0" presId="urn:microsoft.com/office/officeart/2009/3/layout/RandomtoResultProcess"/>
    <dgm:cxn modelId="{5963A49F-42E0-44BE-B146-B722EC9EAAC9}" type="presParOf" srcId="{F1A69A51-1FA0-4BCF-A840-35161072704E}" destId="{F97B66C4-E72C-492D-98CA-362A00CC656A}" srcOrd="0" destOrd="0" presId="urn:microsoft.com/office/officeart/2009/3/layout/RandomtoResultProcess"/>
    <dgm:cxn modelId="{F26F2DB8-1B08-4D37-8929-1F0D55E3F957}" type="presParOf" srcId="{F1A69A51-1FA0-4BCF-A840-35161072704E}" destId="{182B4E64-EB4A-42F9-A225-647E5103DAE6}" srcOrd="1" destOrd="0" presId="urn:microsoft.com/office/officeart/2009/3/layout/RandomtoResultProcess"/>
    <dgm:cxn modelId="{EB1302FB-B870-41AD-AC3B-3CEABFE0F851}" type="presParOf" srcId="{CC4ADADE-D9E1-44F6-B6A9-28BE13C9DE84}" destId="{E93251F5-1D91-4E77-AA01-BFBB48AAE93C}" srcOrd="2" destOrd="0" presId="urn:microsoft.com/office/officeart/2009/3/layout/RandomtoResultProcess"/>
    <dgm:cxn modelId="{4DC96928-36FD-472E-9CF1-C1F4A7C0BD3E}" type="presParOf" srcId="{E93251F5-1D91-4E77-AA01-BFBB48AAE93C}" destId="{80E99B3E-9F4E-49CC-A501-AC5FF49572DA}" srcOrd="0" destOrd="0" presId="urn:microsoft.com/office/officeart/2009/3/layout/RandomtoResultProcess"/>
    <dgm:cxn modelId="{C7E17882-3739-4746-9245-6ACB3DA34377}" type="presParOf" srcId="{E93251F5-1D91-4E77-AA01-BFBB48AAE93C}" destId="{7AA6DB49-BA0F-4E1D-8A06-1D20DCB13C21}" srcOrd="1" destOrd="0" presId="urn:microsoft.com/office/officeart/2009/3/layout/RandomtoResultProcess"/>
    <dgm:cxn modelId="{08124DE0-73E9-4AA7-86BB-7EB6D55E86F1}" type="presParOf" srcId="{CC4ADADE-D9E1-44F6-B6A9-28BE13C9DE84}" destId="{25142B9C-776A-4CF4-A1AB-EF1553F70C23}" srcOrd="3" destOrd="0" presId="urn:microsoft.com/office/officeart/2009/3/layout/RandomtoResultProcess"/>
    <dgm:cxn modelId="{073EED81-E513-4E6C-8693-A75DD1614E44}" type="presParOf" srcId="{25142B9C-776A-4CF4-A1AB-EF1553F70C23}" destId="{18D0EEA3-81B4-4577-91FD-B628681ED562}" srcOrd="0" destOrd="0" presId="urn:microsoft.com/office/officeart/2009/3/layout/RandomtoResultProcess"/>
    <dgm:cxn modelId="{3BE5AD4C-F211-4D7F-B9EB-3A97F88DBEB1}" type="presParOf" srcId="{25142B9C-776A-4CF4-A1AB-EF1553F70C23}" destId="{17730869-9B45-4C53-9D14-05BEF5C73E99}" srcOrd="1" destOrd="0" presId="urn:microsoft.com/office/officeart/2009/3/layout/RandomtoResultProcess"/>
    <dgm:cxn modelId="{C4C132DB-D0E0-4D4B-A2FB-BEA8C77784EF}" type="presParOf" srcId="{CC4ADADE-D9E1-44F6-B6A9-28BE13C9DE84}" destId="{DEBBC135-F8F4-4A68-AA08-1EB917BF4A4C}" srcOrd="4" destOrd="0" presId="urn:microsoft.com/office/officeart/2009/3/layout/RandomtoResultProcess"/>
    <dgm:cxn modelId="{AE449FC8-CBBF-4BC2-A65A-7F34F008F990}" type="presParOf" srcId="{DEBBC135-F8F4-4A68-AA08-1EB917BF4A4C}" destId="{C4B8105E-6D92-423A-A1D2-21936AC8AE61}" srcOrd="0" destOrd="0" presId="urn:microsoft.com/office/officeart/2009/3/layout/RandomtoResultProcess"/>
    <dgm:cxn modelId="{0A9FFFE7-267E-4797-B9C8-9AEF5AF8C602}" type="presParOf" srcId="{DEBBC135-F8F4-4A68-AA08-1EB917BF4A4C}" destId="{0220ABB3-EA3E-44E0-858F-AF913B6D1A3C}" srcOrd="1" destOrd="0" presId="urn:microsoft.com/office/officeart/2009/3/layout/RandomtoResultProcess"/>
    <dgm:cxn modelId="{B8C07D4C-18AA-48DB-8608-1390D29CE27C}" type="presParOf" srcId="{CC4ADADE-D9E1-44F6-B6A9-28BE13C9DE84}" destId="{36347569-99A4-4496-BC1F-3364681A849C}" srcOrd="5" destOrd="0" presId="urn:microsoft.com/office/officeart/2009/3/layout/RandomtoResultProcess"/>
    <dgm:cxn modelId="{A2348766-A774-4C74-B0EE-BE48D4F1DB19}" type="presParOf" srcId="{36347569-99A4-4496-BC1F-3364681A849C}" destId="{278B4BCE-12EB-4E96-80B5-7340C61F7A93}" srcOrd="0" destOrd="0" presId="urn:microsoft.com/office/officeart/2009/3/layout/RandomtoResultProcess"/>
    <dgm:cxn modelId="{B055684B-14E4-492D-B9EF-3BCF8E83DF9D}" type="presParOf" srcId="{36347569-99A4-4496-BC1F-3364681A849C}" destId="{0E1C1C71-9BE7-4662-A85B-4392BDAD4B4A}" srcOrd="1" destOrd="0" presId="urn:microsoft.com/office/officeart/2009/3/layout/RandomtoResultProcess"/>
    <dgm:cxn modelId="{D8CCE157-77DF-4E83-8CC0-72E0D769CDAA}" type="presParOf" srcId="{CC4ADADE-D9E1-44F6-B6A9-28BE13C9DE84}" destId="{50DCAD53-4A8C-4F5E-A8ED-BDB7073BA84F}" srcOrd="6" destOrd="0" presId="urn:microsoft.com/office/officeart/2009/3/layout/RandomtoResultProcess"/>
    <dgm:cxn modelId="{44C60716-EF50-4E34-82E6-AA42F6E734A4}" type="presParOf" srcId="{50DCAD53-4A8C-4F5E-A8ED-BDB7073BA84F}" destId="{8CAF5231-084B-4E64-8DFA-D980C4C936C9}" srcOrd="0" destOrd="0" presId="urn:microsoft.com/office/officeart/2009/3/layout/RandomtoResultProcess"/>
    <dgm:cxn modelId="{DD2833B9-C002-4B78-9913-4E98868270BA}" type="presParOf" srcId="{50DCAD53-4A8C-4F5E-A8ED-BDB7073BA84F}" destId="{6C6DCC5F-6A1C-4CE5-8FCD-3F34B2B0FDA1}"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28058-A4DB-4E80-AB47-0847652BBC1B}"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19D63D02-BAF9-47F9-89BB-DE365BD4BC59}">
      <dgm:prSet phldrT="[Text]" custT="1"/>
      <dgm:spPr/>
      <dgm:t>
        <a:bodyPr/>
        <a:lstStyle/>
        <a:p>
          <a:r>
            <a:rPr lang="en-US" sz="1050" u="sng" dirty="0"/>
            <a:t>MA APCD Medical Claims</a:t>
          </a:r>
        </a:p>
        <a:p>
          <a:r>
            <a:rPr lang="en-US" sz="1050" dirty="0"/>
            <a:t>National Service Provider ID link to CMS NPI Registry</a:t>
          </a:r>
        </a:p>
      </dgm:t>
    </dgm:pt>
    <dgm:pt modelId="{213AC0D2-E64A-413C-B212-AA8694001F44}" type="parTrans" cxnId="{22D6219D-C279-4C43-8080-6FD9C568F02A}">
      <dgm:prSet/>
      <dgm:spPr/>
      <dgm:t>
        <a:bodyPr/>
        <a:lstStyle/>
        <a:p>
          <a:endParaRPr lang="en-US"/>
        </a:p>
      </dgm:t>
    </dgm:pt>
    <dgm:pt modelId="{6E13E97D-AFEB-497E-9ABB-CB518394DBD6}" type="sibTrans" cxnId="{22D6219D-C279-4C43-8080-6FD9C568F02A}">
      <dgm:prSet/>
      <dgm:spPr/>
      <dgm:t>
        <a:bodyPr/>
        <a:lstStyle/>
        <a:p>
          <a:endParaRPr lang="en-US"/>
        </a:p>
      </dgm:t>
    </dgm:pt>
    <dgm:pt modelId="{DE2F5046-A4FE-40F5-BED7-E5E45579DE21}">
      <dgm:prSet phldrT="[Text]" custT="1"/>
      <dgm:spPr/>
      <dgm:t>
        <a:bodyPr/>
        <a:lstStyle/>
        <a:p>
          <a:r>
            <a:rPr lang="en-US" sz="1100" u="sng" dirty="0"/>
            <a:t>CMS NPI Registry</a:t>
          </a:r>
        </a:p>
        <a:p>
          <a:r>
            <a:rPr lang="en-US" sz="1100" dirty="0"/>
            <a:t>Obtain Primary Practice Location</a:t>
          </a:r>
        </a:p>
      </dgm:t>
    </dgm:pt>
    <dgm:pt modelId="{1DB1377D-4D5C-4F69-8F1F-A9C78E6D9F15}" type="parTrans" cxnId="{0038CCEC-F32D-484F-9483-6E3B01BBE031}">
      <dgm:prSet/>
      <dgm:spPr/>
      <dgm:t>
        <a:bodyPr/>
        <a:lstStyle/>
        <a:p>
          <a:endParaRPr lang="en-US"/>
        </a:p>
      </dgm:t>
    </dgm:pt>
    <dgm:pt modelId="{DE5EE213-859C-4EC8-BB8C-ADD6E1AC4DE5}" type="sibTrans" cxnId="{0038CCEC-F32D-484F-9483-6E3B01BBE031}">
      <dgm:prSet/>
      <dgm:spPr/>
      <dgm:t>
        <a:bodyPr/>
        <a:lstStyle/>
        <a:p>
          <a:endParaRPr lang="en-US"/>
        </a:p>
      </dgm:t>
    </dgm:pt>
    <dgm:pt modelId="{2B2AC98B-F51D-4476-9F02-72135A78ADCB}">
      <dgm:prSet phldrT="[Text]" custT="1"/>
      <dgm:spPr/>
      <dgm:t>
        <a:bodyPr/>
        <a:lstStyle/>
        <a:p>
          <a:r>
            <a:rPr lang="en-US" sz="900" u="sng" dirty="0"/>
            <a:t>MA APCD Provider Table</a:t>
          </a:r>
        </a:p>
        <a:p>
          <a:r>
            <a:rPr lang="en-US" sz="900" dirty="0"/>
            <a:t>CMS Primary Practice location can be used to differentiate multiple ZIP codes associated with the same provider ID in the provider table </a:t>
          </a:r>
        </a:p>
      </dgm:t>
    </dgm:pt>
    <dgm:pt modelId="{6F196288-CC19-4F93-B827-59FCAD88FD1B}" type="parTrans" cxnId="{440ABF59-CCC0-4CC5-AB01-28767AB62FBD}">
      <dgm:prSet/>
      <dgm:spPr/>
      <dgm:t>
        <a:bodyPr/>
        <a:lstStyle/>
        <a:p>
          <a:endParaRPr lang="en-US"/>
        </a:p>
      </dgm:t>
    </dgm:pt>
    <dgm:pt modelId="{A9AA46A1-3233-4E8B-AFB0-92629481DA11}" type="sibTrans" cxnId="{440ABF59-CCC0-4CC5-AB01-28767AB62FBD}">
      <dgm:prSet/>
      <dgm:spPr/>
      <dgm:t>
        <a:bodyPr/>
        <a:lstStyle/>
        <a:p>
          <a:endParaRPr lang="en-US"/>
        </a:p>
      </dgm:t>
    </dgm:pt>
    <dgm:pt modelId="{D25FF335-EBDC-44AD-B413-AFF203C49971}" type="pres">
      <dgm:prSet presAssocID="{27E28058-A4DB-4E80-AB47-0847652BBC1B}" presName="Name0" presStyleCnt="0">
        <dgm:presLayoutVars>
          <dgm:dir/>
          <dgm:resizeHandles val="exact"/>
        </dgm:presLayoutVars>
      </dgm:prSet>
      <dgm:spPr/>
    </dgm:pt>
    <dgm:pt modelId="{09A02F7C-390D-4C9A-A3B9-919876B02F1A}" type="pres">
      <dgm:prSet presAssocID="{19D63D02-BAF9-47F9-89BB-DE365BD4BC59}" presName="composite" presStyleCnt="0"/>
      <dgm:spPr/>
    </dgm:pt>
    <dgm:pt modelId="{99C702A7-3BF4-48CA-B534-F424D0BD8072}" type="pres">
      <dgm:prSet presAssocID="{19D63D02-BAF9-47F9-89BB-DE365BD4BC59}" presName="bgChev" presStyleLbl="node1" presStyleIdx="0" presStyleCnt="3"/>
      <dgm:spPr/>
    </dgm:pt>
    <dgm:pt modelId="{576F6758-0E68-4780-9632-22FA3FCE5C6B}" type="pres">
      <dgm:prSet presAssocID="{19D63D02-BAF9-47F9-89BB-DE365BD4BC59}" presName="txNode" presStyleLbl="fgAcc1" presStyleIdx="0" presStyleCnt="3">
        <dgm:presLayoutVars>
          <dgm:bulletEnabled val="1"/>
        </dgm:presLayoutVars>
      </dgm:prSet>
      <dgm:spPr/>
    </dgm:pt>
    <dgm:pt modelId="{0F19CB09-98AD-434F-8884-8142CAC0AA85}" type="pres">
      <dgm:prSet presAssocID="{6E13E97D-AFEB-497E-9ABB-CB518394DBD6}" presName="compositeSpace" presStyleCnt="0"/>
      <dgm:spPr/>
    </dgm:pt>
    <dgm:pt modelId="{DACDA99C-91A0-4174-A4FF-1DD01020C628}" type="pres">
      <dgm:prSet presAssocID="{DE2F5046-A4FE-40F5-BED7-E5E45579DE21}" presName="composite" presStyleCnt="0"/>
      <dgm:spPr/>
    </dgm:pt>
    <dgm:pt modelId="{B1AD8A36-69D3-41B5-B911-A43A3B64E0FF}" type="pres">
      <dgm:prSet presAssocID="{DE2F5046-A4FE-40F5-BED7-E5E45579DE21}" presName="bgChev" presStyleLbl="node1" presStyleIdx="1" presStyleCnt="3"/>
      <dgm:spPr/>
    </dgm:pt>
    <dgm:pt modelId="{762F87BA-CD81-4B08-9971-522B6171250D}" type="pres">
      <dgm:prSet presAssocID="{DE2F5046-A4FE-40F5-BED7-E5E45579DE21}" presName="txNode" presStyleLbl="fgAcc1" presStyleIdx="1" presStyleCnt="3">
        <dgm:presLayoutVars>
          <dgm:bulletEnabled val="1"/>
        </dgm:presLayoutVars>
      </dgm:prSet>
      <dgm:spPr/>
    </dgm:pt>
    <dgm:pt modelId="{04D8A032-D1E0-48F0-A815-AD2927336674}" type="pres">
      <dgm:prSet presAssocID="{DE5EE213-859C-4EC8-BB8C-ADD6E1AC4DE5}" presName="compositeSpace" presStyleCnt="0"/>
      <dgm:spPr/>
    </dgm:pt>
    <dgm:pt modelId="{56DB5EF9-D827-4CB7-A20E-0AC4DBED5F0F}" type="pres">
      <dgm:prSet presAssocID="{2B2AC98B-F51D-4476-9F02-72135A78ADCB}" presName="composite" presStyleCnt="0"/>
      <dgm:spPr/>
    </dgm:pt>
    <dgm:pt modelId="{6284B70D-62E2-4A34-9E31-0D8E7C83C555}" type="pres">
      <dgm:prSet presAssocID="{2B2AC98B-F51D-4476-9F02-72135A78ADCB}" presName="bgChev" presStyleLbl="node1" presStyleIdx="2" presStyleCnt="3"/>
      <dgm:spPr/>
    </dgm:pt>
    <dgm:pt modelId="{A0B5D0E6-687C-4493-90AA-AC8F48D8258B}" type="pres">
      <dgm:prSet presAssocID="{2B2AC98B-F51D-4476-9F02-72135A78ADCB}" presName="txNode" presStyleLbl="fgAcc1" presStyleIdx="2" presStyleCnt="3">
        <dgm:presLayoutVars>
          <dgm:bulletEnabled val="1"/>
        </dgm:presLayoutVars>
      </dgm:prSet>
      <dgm:spPr/>
    </dgm:pt>
  </dgm:ptLst>
  <dgm:cxnLst>
    <dgm:cxn modelId="{440ABF59-CCC0-4CC5-AB01-28767AB62FBD}" srcId="{27E28058-A4DB-4E80-AB47-0847652BBC1B}" destId="{2B2AC98B-F51D-4476-9F02-72135A78ADCB}" srcOrd="2" destOrd="0" parTransId="{6F196288-CC19-4F93-B827-59FCAD88FD1B}" sibTransId="{A9AA46A1-3233-4E8B-AFB0-92629481DA11}"/>
    <dgm:cxn modelId="{22D6219D-C279-4C43-8080-6FD9C568F02A}" srcId="{27E28058-A4DB-4E80-AB47-0847652BBC1B}" destId="{19D63D02-BAF9-47F9-89BB-DE365BD4BC59}" srcOrd="0" destOrd="0" parTransId="{213AC0D2-E64A-413C-B212-AA8694001F44}" sibTransId="{6E13E97D-AFEB-497E-9ABB-CB518394DBD6}"/>
    <dgm:cxn modelId="{536C2CAF-8601-4B84-8860-373D1DB7AE7F}" type="presOf" srcId="{DE2F5046-A4FE-40F5-BED7-E5E45579DE21}" destId="{762F87BA-CD81-4B08-9971-522B6171250D}" srcOrd="0" destOrd="0" presId="urn:microsoft.com/office/officeart/2005/8/layout/chevronAccent+Icon"/>
    <dgm:cxn modelId="{DD6D51B4-B237-490B-8100-CA71B564D08B}" type="presOf" srcId="{19D63D02-BAF9-47F9-89BB-DE365BD4BC59}" destId="{576F6758-0E68-4780-9632-22FA3FCE5C6B}" srcOrd="0" destOrd="0" presId="urn:microsoft.com/office/officeart/2005/8/layout/chevronAccent+Icon"/>
    <dgm:cxn modelId="{0038CCEC-F32D-484F-9483-6E3B01BBE031}" srcId="{27E28058-A4DB-4E80-AB47-0847652BBC1B}" destId="{DE2F5046-A4FE-40F5-BED7-E5E45579DE21}" srcOrd="1" destOrd="0" parTransId="{1DB1377D-4D5C-4F69-8F1F-A9C78E6D9F15}" sibTransId="{DE5EE213-859C-4EC8-BB8C-ADD6E1AC4DE5}"/>
    <dgm:cxn modelId="{60B266F2-8BD9-454A-AB44-7822000076C1}" type="presOf" srcId="{27E28058-A4DB-4E80-AB47-0847652BBC1B}" destId="{D25FF335-EBDC-44AD-B413-AFF203C49971}" srcOrd="0" destOrd="0" presId="urn:microsoft.com/office/officeart/2005/8/layout/chevronAccent+Icon"/>
    <dgm:cxn modelId="{D23BE0FD-DB7F-44D7-8DAE-6CD81595E134}" type="presOf" srcId="{2B2AC98B-F51D-4476-9F02-72135A78ADCB}" destId="{A0B5D0E6-687C-4493-90AA-AC8F48D8258B}" srcOrd="0" destOrd="0" presId="urn:microsoft.com/office/officeart/2005/8/layout/chevronAccent+Icon"/>
    <dgm:cxn modelId="{0A1B5730-6D41-4DA0-A4FB-98F8860492C8}" type="presParOf" srcId="{D25FF335-EBDC-44AD-B413-AFF203C49971}" destId="{09A02F7C-390D-4C9A-A3B9-919876B02F1A}" srcOrd="0" destOrd="0" presId="urn:microsoft.com/office/officeart/2005/8/layout/chevronAccent+Icon"/>
    <dgm:cxn modelId="{E3CF8ECE-D22F-4C29-9E63-A73C5E43532A}" type="presParOf" srcId="{09A02F7C-390D-4C9A-A3B9-919876B02F1A}" destId="{99C702A7-3BF4-48CA-B534-F424D0BD8072}" srcOrd="0" destOrd="0" presId="urn:microsoft.com/office/officeart/2005/8/layout/chevronAccent+Icon"/>
    <dgm:cxn modelId="{353CBFE9-CC91-4A34-AC85-CECE3A8A0710}" type="presParOf" srcId="{09A02F7C-390D-4C9A-A3B9-919876B02F1A}" destId="{576F6758-0E68-4780-9632-22FA3FCE5C6B}" srcOrd="1" destOrd="0" presId="urn:microsoft.com/office/officeart/2005/8/layout/chevronAccent+Icon"/>
    <dgm:cxn modelId="{D1104CA6-A61E-46A1-86A8-D413E04D2576}" type="presParOf" srcId="{D25FF335-EBDC-44AD-B413-AFF203C49971}" destId="{0F19CB09-98AD-434F-8884-8142CAC0AA85}" srcOrd="1" destOrd="0" presId="urn:microsoft.com/office/officeart/2005/8/layout/chevronAccent+Icon"/>
    <dgm:cxn modelId="{401D2198-D80F-4C9B-AE91-779664A041E9}" type="presParOf" srcId="{D25FF335-EBDC-44AD-B413-AFF203C49971}" destId="{DACDA99C-91A0-4174-A4FF-1DD01020C628}" srcOrd="2" destOrd="0" presId="urn:microsoft.com/office/officeart/2005/8/layout/chevronAccent+Icon"/>
    <dgm:cxn modelId="{9FC99912-7229-48DE-A59E-BA09547B06B9}" type="presParOf" srcId="{DACDA99C-91A0-4174-A4FF-1DD01020C628}" destId="{B1AD8A36-69D3-41B5-B911-A43A3B64E0FF}" srcOrd="0" destOrd="0" presId="urn:microsoft.com/office/officeart/2005/8/layout/chevronAccent+Icon"/>
    <dgm:cxn modelId="{D7FB03CD-E546-4A16-8E89-CDC3AB0BFAD6}" type="presParOf" srcId="{DACDA99C-91A0-4174-A4FF-1DD01020C628}" destId="{762F87BA-CD81-4B08-9971-522B6171250D}" srcOrd="1" destOrd="0" presId="urn:microsoft.com/office/officeart/2005/8/layout/chevronAccent+Icon"/>
    <dgm:cxn modelId="{829A5A84-157F-4D84-B14F-4BE76F480C3E}" type="presParOf" srcId="{D25FF335-EBDC-44AD-B413-AFF203C49971}" destId="{04D8A032-D1E0-48F0-A815-AD2927336674}" srcOrd="3" destOrd="0" presId="urn:microsoft.com/office/officeart/2005/8/layout/chevronAccent+Icon"/>
    <dgm:cxn modelId="{36900B92-7A63-4DE4-999C-21B06B1C1898}" type="presParOf" srcId="{D25FF335-EBDC-44AD-B413-AFF203C49971}" destId="{56DB5EF9-D827-4CB7-A20E-0AC4DBED5F0F}" srcOrd="4" destOrd="0" presId="urn:microsoft.com/office/officeart/2005/8/layout/chevronAccent+Icon"/>
    <dgm:cxn modelId="{F0416AA1-5F96-47C5-B6E9-E1EFF10597E8}" type="presParOf" srcId="{56DB5EF9-D827-4CB7-A20E-0AC4DBED5F0F}" destId="{6284B70D-62E2-4A34-9E31-0D8E7C83C555}" srcOrd="0" destOrd="0" presId="urn:microsoft.com/office/officeart/2005/8/layout/chevronAccent+Icon"/>
    <dgm:cxn modelId="{0F2F599E-F38A-4F61-B401-14BF953DBEA6}" type="presParOf" srcId="{56DB5EF9-D827-4CB7-A20E-0AC4DBED5F0F}" destId="{A0B5D0E6-687C-4493-90AA-AC8F48D8258B}"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B5E3D-7A37-403B-8924-8224AC85E7BD}">
      <dsp:nvSpPr>
        <dsp:cNvPr id="0" name=""/>
        <dsp:cNvSpPr/>
      </dsp:nvSpPr>
      <dsp:spPr>
        <a:xfrm>
          <a:off x="113894" y="1858470"/>
          <a:ext cx="1671277" cy="550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u="sng" kern="1200" dirty="0"/>
            <a:t>Medical Claims</a:t>
          </a:r>
        </a:p>
        <a:p>
          <a:pPr marL="0" lvl="0" indent="0" algn="ctr" defTabSz="444500">
            <a:lnSpc>
              <a:spcPct val="90000"/>
            </a:lnSpc>
            <a:spcBef>
              <a:spcPct val="0"/>
            </a:spcBef>
            <a:spcAft>
              <a:spcPct val="35000"/>
            </a:spcAft>
            <a:buNone/>
          </a:pPr>
          <a:r>
            <a:rPr lang="en-US" sz="1000" kern="1200" dirty="0"/>
            <a:t>365 outpatient medical claim lines for 118 different patients</a:t>
          </a:r>
        </a:p>
      </dsp:txBody>
      <dsp:txXfrm>
        <a:off x="113894" y="1858470"/>
        <a:ext cx="1671277" cy="550761"/>
      </dsp:txXfrm>
    </dsp:sp>
    <dsp:sp modelId="{55C2BCA0-C299-49E8-98EF-5BE35CF95EB2}">
      <dsp:nvSpPr>
        <dsp:cNvPr id="0" name=""/>
        <dsp:cNvSpPr/>
      </dsp:nvSpPr>
      <dsp:spPr>
        <a:xfrm>
          <a:off x="111995" y="1690962"/>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154BC-441F-48DA-8C2C-88F328B578A7}">
      <dsp:nvSpPr>
        <dsp:cNvPr id="0" name=""/>
        <dsp:cNvSpPr/>
      </dsp:nvSpPr>
      <dsp:spPr>
        <a:xfrm>
          <a:off x="205054" y="1504842"/>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4AF3A-E17A-41F0-B908-4C4174C3EEDD}">
      <dsp:nvSpPr>
        <dsp:cNvPr id="0" name=""/>
        <dsp:cNvSpPr/>
      </dsp:nvSpPr>
      <dsp:spPr>
        <a:xfrm>
          <a:off x="428398" y="1542066"/>
          <a:ext cx="208909" cy="208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C9CF0-BE39-499C-A782-C2124AED6C3F}">
      <dsp:nvSpPr>
        <dsp:cNvPr id="0" name=""/>
        <dsp:cNvSpPr/>
      </dsp:nvSpPr>
      <dsp:spPr>
        <a:xfrm>
          <a:off x="614517" y="1337335"/>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B184-B761-47C4-8032-1F0A1416A046}">
      <dsp:nvSpPr>
        <dsp:cNvPr id="0" name=""/>
        <dsp:cNvSpPr/>
      </dsp:nvSpPr>
      <dsp:spPr>
        <a:xfrm>
          <a:off x="856473" y="1262887"/>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14543-200C-4A3C-8EAC-223B3A4D3DFA}">
      <dsp:nvSpPr>
        <dsp:cNvPr id="0" name=""/>
        <dsp:cNvSpPr/>
      </dsp:nvSpPr>
      <dsp:spPr>
        <a:xfrm>
          <a:off x="1154264" y="1393171"/>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5B02B-F82A-4037-85A6-534062448298}">
      <dsp:nvSpPr>
        <dsp:cNvPr id="0" name=""/>
        <dsp:cNvSpPr/>
      </dsp:nvSpPr>
      <dsp:spPr>
        <a:xfrm>
          <a:off x="1340384" y="1486230"/>
          <a:ext cx="208909" cy="208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013DB-8CED-48DC-8FB2-6028362FC25A}">
      <dsp:nvSpPr>
        <dsp:cNvPr id="0" name=""/>
        <dsp:cNvSpPr/>
      </dsp:nvSpPr>
      <dsp:spPr>
        <a:xfrm>
          <a:off x="1600951" y="1690962"/>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2E476-E047-43CF-894F-28591842F387}">
      <dsp:nvSpPr>
        <dsp:cNvPr id="0" name=""/>
        <dsp:cNvSpPr/>
      </dsp:nvSpPr>
      <dsp:spPr>
        <a:xfrm>
          <a:off x="1712623" y="1895694"/>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FFFB8-7D8F-4FAE-9DA8-5681E1CA66A3}">
      <dsp:nvSpPr>
        <dsp:cNvPr id="0" name=""/>
        <dsp:cNvSpPr/>
      </dsp:nvSpPr>
      <dsp:spPr>
        <a:xfrm>
          <a:off x="744801" y="1504842"/>
          <a:ext cx="341852" cy="341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02CAF-5D01-432E-A218-B59B98774DC9}">
      <dsp:nvSpPr>
        <dsp:cNvPr id="0" name=""/>
        <dsp:cNvSpPr/>
      </dsp:nvSpPr>
      <dsp:spPr>
        <a:xfrm>
          <a:off x="18935" y="2212097"/>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F01A2-916E-4199-94F3-4B67E53BA088}">
      <dsp:nvSpPr>
        <dsp:cNvPr id="0" name=""/>
        <dsp:cNvSpPr/>
      </dsp:nvSpPr>
      <dsp:spPr>
        <a:xfrm>
          <a:off x="130606" y="2379604"/>
          <a:ext cx="208909" cy="208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FA8F9-EF67-4C1D-913C-C46948465C75}">
      <dsp:nvSpPr>
        <dsp:cNvPr id="0" name=""/>
        <dsp:cNvSpPr/>
      </dsp:nvSpPr>
      <dsp:spPr>
        <a:xfrm>
          <a:off x="409786" y="2528500"/>
          <a:ext cx="303868" cy="303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CBE19-1DE3-47A8-B024-20FA5EB63495}">
      <dsp:nvSpPr>
        <dsp:cNvPr id="0" name=""/>
        <dsp:cNvSpPr/>
      </dsp:nvSpPr>
      <dsp:spPr>
        <a:xfrm>
          <a:off x="800637" y="2770455"/>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F0A44-A8C8-4ADE-8AB3-9AFFEC87A7B0}">
      <dsp:nvSpPr>
        <dsp:cNvPr id="0" name=""/>
        <dsp:cNvSpPr/>
      </dsp:nvSpPr>
      <dsp:spPr>
        <a:xfrm>
          <a:off x="875085" y="2528500"/>
          <a:ext cx="208909" cy="208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5194-BB80-4155-A181-28819130FE47}">
      <dsp:nvSpPr>
        <dsp:cNvPr id="0" name=""/>
        <dsp:cNvSpPr/>
      </dsp:nvSpPr>
      <dsp:spPr>
        <a:xfrm>
          <a:off x="1061204" y="2789067"/>
          <a:ext cx="132942" cy="132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A2A50-8EC3-4F5B-B684-48F9F9925EF6}">
      <dsp:nvSpPr>
        <dsp:cNvPr id="0" name=""/>
        <dsp:cNvSpPr/>
      </dsp:nvSpPr>
      <dsp:spPr>
        <a:xfrm>
          <a:off x="1228712" y="2491276"/>
          <a:ext cx="303868" cy="303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6A846-9743-482B-8C83-DB37F96E0317}">
      <dsp:nvSpPr>
        <dsp:cNvPr id="0" name=""/>
        <dsp:cNvSpPr/>
      </dsp:nvSpPr>
      <dsp:spPr>
        <a:xfrm>
          <a:off x="1638175" y="2416828"/>
          <a:ext cx="208909" cy="208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B66C4-E72C-492D-98CA-362A00CC656A}">
      <dsp:nvSpPr>
        <dsp:cNvPr id="0" name=""/>
        <dsp:cNvSpPr/>
      </dsp:nvSpPr>
      <dsp:spPr>
        <a:xfrm>
          <a:off x="1847085" y="1541757"/>
          <a:ext cx="613538" cy="117131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E99B3E-9F4E-49CC-A501-AC5FF49572DA}">
      <dsp:nvSpPr>
        <dsp:cNvPr id="0" name=""/>
        <dsp:cNvSpPr/>
      </dsp:nvSpPr>
      <dsp:spPr>
        <a:xfrm>
          <a:off x="2460623" y="1542326"/>
          <a:ext cx="1673285" cy="117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u="sng" kern="1200" dirty="0"/>
            <a:t>Medical Claims</a:t>
          </a:r>
        </a:p>
        <a:p>
          <a:pPr marL="0" lvl="0" indent="0" algn="ctr" defTabSz="444500">
            <a:lnSpc>
              <a:spcPct val="90000"/>
            </a:lnSpc>
            <a:spcBef>
              <a:spcPct val="0"/>
            </a:spcBef>
            <a:spcAft>
              <a:spcPct val="35000"/>
            </a:spcAft>
            <a:buNone/>
          </a:pPr>
          <a:r>
            <a:rPr lang="en-US" sz="1000" kern="1200" dirty="0"/>
            <a:t>Provider Entity (Person) with 64 different service provider names </a:t>
          </a:r>
        </a:p>
      </dsp:txBody>
      <dsp:txXfrm>
        <a:off x="2460623" y="1542326"/>
        <a:ext cx="1673285" cy="1171299"/>
      </dsp:txXfrm>
    </dsp:sp>
    <dsp:sp modelId="{18D0EEA3-81B4-4577-91FD-B628681ED562}">
      <dsp:nvSpPr>
        <dsp:cNvPr id="0" name=""/>
        <dsp:cNvSpPr/>
      </dsp:nvSpPr>
      <dsp:spPr>
        <a:xfrm>
          <a:off x="4133908" y="1541757"/>
          <a:ext cx="613538" cy="117131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8105E-6D92-423A-A1D2-21936AC8AE61}">
      <dsp:nvSpPr>
        <dsp:cNvPr id="0" name=""/>
        <dsp:cNvSpPr/>
      </dsp:nvSpPr>
      <dsp:spPr>
        <a:xfrm>
          <a:off x="4747447" y="1542326"/>
          <a:ext cx="1673285" cy="117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u="sng" kern="1200" dirty="0"/>
            <a:t>Medical Claims</a:t>
          </a:r>
        </a:p>
        <a:p>
          <a:pPr marL="0" lvl="0" indent="0" algn="ctr" defTabSz="444500">
            <a:lnSpc>
              <a:spcPct val="90000"/>
            </a:lnSpc>
            <a:spcBef>
              <a:spcPct val="0"/>
            </a:spcBef>
            <a:spcAft>
              <a:spcPct val="35000"/>
            </a:spcAft>
            <a:buNone/>
          </a:pPr>
          <a:r>
            <a:rPr lang="en-US" sz="1000" kern="1200" dirty="0"/>
            <a:t>An identical provider location, plan rendering, and service provider linkage ID for all  64 provider names and all medical claim lines</a:t>
          </a:r>
        </a:p>
      </dsp:txBody>
      <dsp:txXfrm>
        <a:off x="4747447" y="1542326"/>
        <a:ext cx="1673285" cy="1171299"/>
      </dsp:txXfrm>
    </dsp:sp>
    <dsp:sp modelId="{278B4BCE-12EB-4E96-80B5-7340C61F7A93}">
      <dsp:nvSpPr>
        <dsp:cNvPr id="0" name=""/>
        <dsp:cNvSpPr/>
      </dsp:nvSpPr>
      <dsp:spPr>
        <a:xfrm>
          <a:off x="6420732" y="1541757"/>
          <a:ext cx="613538" cy="117131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AF5231-084B-4E64-8DFA-D980C4C936C9}">
      <dsp:nvSpPr>
        <dsp:cNvPr id="0" name=""/>
        <dsp:cNvSpPr/>
      </dsp:nvSpPr>
      <dsp:spPr>
        <a:xfrm>
          <a:off x="7034270" y="1369291"/>
          <a:ext cx="1621484" cy="1573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u="sng" kern="1200" dirty="0"/>
            <a:t>Provider Table</a:t>
          </a:r>
        </a:p>
        <a:p>
          <a:pPr marL="0" lvl="0" indent="0" algn="ctr" defTabSz="444500">
            <a:lnSpc>
              <a:spcPct val="90000"/>
            </a:lnSpc>
            <a:spcBef>
              <a:spcPct val="0"/>
            </a:spcBef>
            <a:spcAft>
              <a:spcPct val="35000"/>
            </a:spcAft>
            <a:buNone/>
          </a:pPr>
          <a:r>
            <a:rPr lang="en-US" sz="1000" u="none" kern="1200" dirty="0"/>
            <a:t>Provider table  11,615 records with identical linkage ids and NPIs but 22 distinct ZIPs indistinguishable for the  64 providers</a:t>
          </a:r>
          <a:endParaRPr lang="en-US" sz="800" kern="1200" dirty="0"/>
        </a:p>
      </dsp:txBody>
      <dsp:txXfrm>
        <a:off x="7271731" y="1599743"/>
        <a:ext cx="1146562" cy="111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702A7-3BF4-48CA-B534-F424D0BD8072}">
      <dsp:nvSpPr>
        <dsp:cNvPr id="0" name=""/>
        <dsp:cNvSpPr/>
      </dsp:nvSpPr>
      <dsp:spPr>
        <a:xfrm>
          <a:off x="881" y="1026717"/>
          <a:ext cx="2213880" cy="8545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F6758-0E68-4780-9632-22FA3FCE5C6B}">
      <dsp:nvSpPr>
        <dsp:cNvPr id="0" name=""/>
        <dsp:cNvSpPr/>
      </dsp:nvSpPr>
      <dsp:spPr>
        <a:xfrm>
          <a:off x="591249" y="1240356"/>
          <a:ext cx="1869499" cy="854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u="sng" kern="1200" dirty="0"/>
            <a:t>MA APCD Medical Claims</a:t>
          </a:r>
        </a:p>
        <a:p>
          <a:pPr marL="0" lvl="0" indent="0" algn="ctr" defTabSz="466725">
            <a:lnSpc>
              <a:spcPct val="90000"/>
            </a:lnSpc>
            <a:spcBef>
              <a:spcPct val="0"/>
            </a:spcBef>
            <a:spcAft>
              <a:spcPct val="35000"/>
            </a:spcAft>
            <a:buNone/>
          </a:pPr>
          <a:r>
            <a:rPr lang="en-US" sz="1050" kern="1200" dirty="0"/>
            <a:t>National Service Provider ID link to CMS NPI Registry</a:t>
          </a:r>
        </a:p>
      </dsp:txBody>
      <dsp:txXfrm>
        <a:off x="616278" y="1265385"/>
        <a:ext cx="1819441" cy="804500"/>
      </dsp:txXfrm>
    </dsp:sp>
    <dsp:sp modelId="{B1AD8A36-69D3-41B5-B911-A43A3B64E0FF}">
      <dsp:nvSpPr>
        <dsp:cNvPr id="0" name=""/>
        <dsp:cNvSpPr/>
      </dsp:nvSpPr>
      <dsp:spPr>
        <a:xfrm>
          <a:off x="2529625" y="1026717"/>
          <a:ext cx="2213880" cy="8545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F87BA-CD81-4B08-9971-522B6171250D}">
      <dsp:nvSpPr>
        <dsp:cNvPr id="0" name=""/>
        <dsp:cNvSpPr/>
      </dsp:nvSpPr>
      <dsp:spPr>
        <a:xfrm>
          <a:off x="3119993" y="1240356"/>
          <a:ext cx="1869499" cy="854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u="sng" kern="1200" dirty="0"/>
            <a:t>CMS NPI Registry</a:t>
          </a:r>
        </a:p>
        <a:p>
          <a:pPr marL="0" lvl="0" indent="0" algn="ctr" defTabSz="488950">
            <a:lnSpc>
              <a:spcPct val="90000"/>
            </a:lnSpc>
            <a:spcBef>
              <a:spcPct val="0"/>
            </a:spcBef>
            <a:spcAft>
              <a:spcPct val="35000"/>
            </a:spcAft>
            <a:buNone/>
          </a:pPr>
          <a:r>
            <a:rPr lang="en-US" sz="1100" kern="1200" dirty="0"/>
            <a:t>Obtain Primary Practice Location</a:t>
          </a:r>
        </a:p>
      </dsp:txBody>
      <dsp:txXfrm>
        <a:off x="3145022" y="1265385"/>
        <a:ext cx="1819441" cy="804500"/>
      </dsp:txXfrm>
    </dsp:sp>
    <dsp:sp modelId="{6284B70D-62E2-4A34-9E31-0D8E7C83C555}">
      <dsp:nvSpPr>
        <dsp:cNvPr id="0" name=""/>
        <dsp:cNvSpPr/>
      </dsp:nvSpPr>
      <dsp:spPr>
        <a:xfrm>
          <a:off x="5058369" y="1026717"/>
          <a:ext cx="2213880" cy="8545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5D0E6-687C-4493-90AA-AC8F48D8258B}">
      <dsp:nvSpPr>
        <dsp:cNvPr id="0" name=""/>
        <dsp:cNvSpPr/>
      </dsp:nvSpPr>
      <dsp:spPr>
        <a:xfrm>
          <a:off x="5648737" y="1240356"/>
          <a:ext cx="1869499" cy="854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u="sng" kern="1200" dirty="0"/>
            <a:t>MA APCD Provider Table</a:t>
          </a:r>
        </a:p>
        <a:p>
          <a:pPr marL="0" lvl="0" indent="0" algn="ctr" defTabSz="400050">
            <a:lnSpc>
              <a:spcPct val="90000"/>
            </a:lnSpc>
            <a:spcBef>
              <a:spcPct val="0"/>
            </a:spcBef>
            <a:spcAft>
              <a:spcPct val="35000"/>
            </a:spcAft>
            <a:buNone/>
          </a:pPr>
          <a:r>
            <a:rPr lang="en-US" sz="900" kern="1200" dirty="0"/>
            <a:t>CMS Primary Practice location can be used to differentiate multiple ZIP codes associated with the same provider ID in the provider table </a:t>
          </a:r>
        </a:p>
      </dsp:txBody>
      <dsp:txXfrm>
        <a:off x="5673766" y="1265385"/>
        <a:ext cx="1819441" cy="80450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11/30/21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11/30/21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47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39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62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20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77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9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9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50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2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8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293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11/30/21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5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11/30/21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11/30/21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369690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November 23,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2564CF-068A-4A1B-86DC-5FACE09B6DA8}"/>
              </a:ext>
            </a:extLst>
          </p:cNvPr>
          <p:cNvSpPr/>
          <p:nvPr/>
        </p:nvSpPr>
        <p:spPr>
          <a:xfrm>
            <a:off x="60376" y="123744"/>
            <a:ext cx="8902282" cy="132343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We reviewed the medical claims and provider APCD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filing  specifications to determine the data elements needed to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link the  provider to the geographic location where care was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rendered. The data elements did not align with our expectations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based on the definitions. </a:t>
            </a:r>
          </a:p>
        </p:txBody>
      </p:sp>
      <p:sp>
        <p:nvSpPr>
          <p:cNvPr id="9" name="Rectangle 8">
            <a:extLst>
              <a:ext uri="{FF2B5EF4-FFF2-40B4-BE49-F238E27FC236}">
                <a16:creationId xmlns:a16="http://schemas.microsoft.com/office/drawing/2014/main" id="{14913561-6CAA-4CCF-9898-1936246ADE21}"/>
              </a:ext>
            </a:extLst>
          </p:cNvPr>
          <p:cNvSpPr/>
          <p:nvPr/>
        </p:nvSpPr>
        <p:spPr>
          <a:xfrm>
            <a:off x="82638" y="1447183"/>
            <a:ext cx="9085348" cy="418576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medical claims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filing specifications explain that MC134 Plan Rendering Provider and MC135 Provider Location should describe precisely who performed the services on the patient and where the service was rendered. However, there are instances where the providerlocation_linkage_id is either missing or, if available, links to multiple geographic locations in the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provider table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associated with the same providerlocation_linkage_id as depicted  In the example below. </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provider table had 11,615 records with the same linking provider ID and National Provider ID, but 22 distinct Massachusetts ZIP codes indistinguishable by the 64 service providers named in medical claims. When this occurs, one workaround is to determine whether at the medical claim line level each of service provider names have a unique National Service Provider ID.  In this instance they did. When their medical claim line National Service Provider IDs were linked to the CMS NPI Registry, 23 distinct Massachusetts ZIP codes were associated with their primary practice location which, except for one, aligned with 22 ZIP codes in the provider table. Therefore, checking the primary practice location in the CMS NPI Registry associated with the medical claim line level service provider NPI can be a workaround for this geographic anomaly.</a:t>
            </a:r>
          </a:p>
        </p:txBody>
      </p:sp>
      <p:grpSp>
        <p:nvGrpSpPr>
          <p:cNvPr id="4" name="Group 3">
            <a:extLst>
              <a:ext uri="{FF2B5EF4-FFF2-40B4-BE49-F238E27FC236}">
                <a16:creationId xmlns:a16="http://schemas.microsoft.com/office/drawing/2014/main" id="{45770CC8-1649-4DAC-AF35-05E454F18D29}"/>
              </a:ext>
            </a:extLst>
          </p:cNvPr>
          <p:cNvGrpSpPr/>
          <p:nvPr/>
        </p:nvGrpSpPr>
        <p:grpSpPr>
          <a:xfrm>
            <a:off x="5580529" y="34081"/>
            <a:ext cx="3382129" cy="1142434"/>
            <a:chOff x="5580529" y="34081"/>
            <a:chExt cx="3382129" cy="1237665"/>
          </a:xfrm>
        </p:grpSpPr>
        <p:pic>
          <p:nvPicPr>
            <p:cNvPr id="3" name="Picture 2" descr="Diagram&#10;&#10;Description automatically generated">
              <a:extLst>
                <a:ext uri="{FF2B5EF4-FFF2-40B4-BE49-F238E27FC236}">
                  <a16:creationId xmlns:a16="http://schemas.microsoft.com/office/drawing/2014/main" id="{691A51AF-1AD4-4385-90D3-271828E3E228}"/>
                </a:ext>
              </a:extLst>
            </p:cNvPr>
            <p:cNvPicPr>
              <a:picLocks noChangeAspect="1"/>
            </p:cNvPicPr>
            <p:nvPr/>
          </p:nvPicPr>
          <p:blipFill>
            <a:blip r:embed="rId2"/>
            <a:stretch>
              <a:fillRect/>
            </a:stretch>
          </p:blipFill>
          <p:spPr>
            <a:xfrm>
              <a:off x="5580529" y="131918"/>
              <a:ext cx="3382129" cy="1139828"/>
            </a:xfrm>
            <a:prstGeom prst="rect">
              <a:avLst/>
            </a:prstGeom>
          </p:spPr>
        </p:pic>
        <p:sp>
          <p:nvSpPr>
            <p:cNvPr id="10" name="TextBox 9">
              <a:extLst>
                <a:ext uri="{FF2B5EF4-FFF2-40B4-BE49-F238E27FC236}">
                  <a16:creationId xmlns:a16="http://schemas.microsoft.com/office/drawing/2014/main" id="{B2AD1C41-95F5-4D3A-9E8E-59E8641E2F40}"/>
                </a:ext>
              </a:extLst>
            </p:cNvPr>
            <p:cNvSpPr txBox="1"/>
            <p:nvPr/>
          </p:nvSpPr>
          <p:spPr>
            <a:xfrm>
              <a:off x="7158894" y="34081"/>
              <a:ext cx="1803764" cy="103364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Calibri" panose="020F0502020204030204"/>
                  <a:ea typeface="+mn-ea"/>
                  <a:cs typeface="+mn-cs"/>
                </a:rPr>
                <a:t>Provider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Calibri" panose="020F0502020204030204"/>
                  <a:ea typeface="+mn-ea"/>
                  <a:cs typeface="+mn-cs"/>
                </a:rPr>
                <a:t>Geography</a:t>
              </a:r>
            </a:p>
          </p:txBody>
        </p:sp>
      </p:grpSp>
      <p:graphicFrame>
        <p:nvGraphicFramePr>
          <p:cNvPr id="2" name="Diagram 1">
            <a:extLst>
              <a:ext uri="{FF2B5EF4-FFF2-40B4-BE49-F238E27FC236}">
                <a16:creationId xmlns:a16="http://schemas.microsoft.com/office/drawing/2014/main" id="{1A2E9D67-AFF1-4CC7-8339-37D7E218809A}"/>
              </a:ext>
            </a:extLst>
          </p:cNvPr>
          <p:cNvGraphicFramePr/>
          <p:nvPr/>
        </p:nvGraphicFramePr>
        <p:xfrm>
          <a:off x="287967" y="1058716"/>
          <a:ext cx="8674691" cy="420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4C7683E8-2BF3-430F-A783-30D2F7B6600C}"/>
              </a:ext>
            </a:extLst>
          </p:cNvPr>
          <p:cNvGraphicFramePr/>
          <p:nvPr/>
        </p:nvGraphicFramePr>
        <p:xfrm>
          <a:off x="751958" y="4638030"/>
          <a:ext cx="7519118" cy="3121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6506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D3F687-909F-411A-819B-D418AE1E3DE1}"/>
              </a:ext>
            </a:extLst>
          </p:cNvPr>
          <p:cNvSpPr/>
          <p:nvPr/>
        </p:nvSpPr>
        <p:spPr>
          <a:xfrm>
            <a:off x="161345" y="106195"/>
            <a:ext cx="6528683" cy="124649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Question: During the September webinar on </a:t>
            </a: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discharge date</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95% of the missing discharge dates were attributed to patients with a patient discharge status code ‘30’ which, according to CMS, indicated the claim line was interim billing for someone who is still a patient such as those in nursing home and long-term care facilities.  How does one distinguish the time periods when such patients are hospitalized?</a:t>
            </a:r>
          </a:p>
        </p:txBody>
      </p:sp>
      <p:sp>
        <p:nvSpPr>
          <p:cNvPr id="11" name="Rectangle 10">
            <a:extLst>
              <a:ext uri="{FF2B5EF4-FFF2-40B4-BE49-F238E27FC236}">
                <a16:creationId xmlns:a16="http://schemas.microsoft.com/office/drawing/2014/main" id="{0C99F75B-CDC0-4760-B828-83C52D41F202}"/>
              </a:ext>
            </a:extLst>
          </p:cNvPr>
          <p:cNvSpPr/>
          <p:nvPr/>
        </p:nvSpPr>
        <p:spPr>
          <a:xfrm>
            <a:off x="60376" y="1288238"/>
            <a:ext cx="864649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MA APCD medical claims has occurrence span code fields (see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below) and occurrence span code date fields to designate periods qualifying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hospitalization. The use of these codes are described in detail on the CMS medical learning network website. </a:t>
            </a:r>
          </a:p>
        </p:txBody>
      </p:sp>
      <p:grpSp>
        <p:nvGrpSpPr>
          <p:cNvPr id="9" name="Group 8">
            <a:extLst>
              <a:ext uri="{FF2B5EF4-FFF2-40B4-BE49-F238E27FC236}">
                <a16:creationId xmlns:a16="http://schemas.microsoft.com/office/drawing/2014/main" id="{AA999FB3-EA74-419F-BCBA-3CCC146D4460}"/>
              </a:ext>
            </a:extLst>
          </p:cNvPr>
          <p:cNvGrpSpPr/>
          <p:nvPr/>
        </p:nvGrpSpPr>
        <p:grpSpPr>
          <a:xfrm>
            <a:off x="6450596" y="0"/>
            <a:ext cx="2633028" cy="1729320"/>
            <a:chOff x="6383362" y="123745"/>
            <a:chExt cx="2633028" cy="1729320"/>
          </a:xfrm>
        </p:grpSpPr>
        <p:pic>
          <p:nvPicPr>
            <p:cNvPr id="2052" name="Picture 4" descr="Calendar | HRACRE commercial real estate outlook is Jan. 19 - Inside  Business">
              <a:extLst>
                <a:ext uri="{FF2B5EF4-FFF2-40B4-BE49-F238E27FC236}">
                  <a16:creationId xmlns:a16="http://schemas.microsoft.com/office/drawing/2014/main" id="{F77484EE-57E5-41FF-BA03-58EDF2648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62" y="123745"/>
              <a:ext cx="2633028" cy="1729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86AA74-DDC9-4675-B0FF-52DE35BEE2CC}"/>
                </a:ext>
              </a:extLst>
            </p:cNvPr>
            <p:cNvSpPr txBox="1"/>
            <p:nvPr/>
          </p:nvSpPr>
          <p:spPr>
            <a:xfrm>
              <a:off x="6659142" y="428625"/>
              <a:ext cx="2081467"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DISCHARGE DATE  </a:t>
              </a:r>
            </a:p>
          </p:txBody>
        </p:sp>
      </p:grpSp>
      <p:graphicFrame>
        <p:nvGraphicFramePr>
          <p:cNvPr id="2" name="Table 1">
            <a:extLst>
              <a:ext uri="{FF2B5EF4-FFF2-40B4-BE49-F238E27FC236}">
                <a16:creationId xmlns:a16="http://schemas.microsoft.com/office/drawing/2014/main" id="{62BC2722-84A3-46E6-B942-5CD2628307E3}"/>
              </a:ext>
            </a:extLst>
          </p:cNvPr>
          <p:cNvGraphicFramePr>
            <a:graphicFrameLocks noGrp="1"/>
          </p:cNvGraphicFramePr>
          <p:nvPr/>
        </p:nvGraphicFramePr>
        <p:xfrm>
          <a:off x="198266" y="2204851"/>
          <a:ext cx="8747467" cy="4583814"/>
        </p:xfrm>
        <a:graphic>
          <a:graphicData uri="http://schemas.openxmlformats.org/drawingml/2006/table">
            <a:tbl>
              <a:tblPr firstRow="1" firstCol="1" bandRow="1">
                <a:tableStyleId>{5C22544A-7EE6-4342-B048-85BDC9FD1C3A}</a:tableStyleId>
              </a:tblPr>
              <a:tblGrid>
                <a:gridCol w="428431">
                  <a:extLst>
                    <a:ext uri="{9D8B030D-6E8A-4147-A177-3AD203B41FA5}">
                      <a16:colId xmlns:a16="http://schemas.microsoft.com/office/drawing/2014/main" val="1878990587"/>
                    </a:ext>
                  </a:extLst>
                </a:gridCol>
                <a:gridCol w="8319036">
                  <a:extLst>
                    <a:ext uri="{9D8B030D-6E8A-4147-A177-3AD203B41FA5}">
                      <a16:colId xmlns:a16="http://schemas.microsoft.com/office/drawing/2014/main" val="2966360115"/>
                    </a:ext>
                  </a:extLst>
                </a:gridCol>
              </a:tblGrid>
              <a:tr h="74685">
                <a:tc>
                  <a:txBody>
                    <a:bodyPr/>
                    <a:lstStyle/>
                    <a:p>
                      <a:pPr marL="0" marR="0" algn="ctr">
                        <a:lnSpc>
                          <a:spcPct val="107000"/>
                        </a:lnSpc>
                        <a:spcBef>
                          <a:spcPts val="0"/>
                        </a:spcBef>
                        <a:spcAft>
                          <a:spcPts val="0"/>
                        </a:spcAft>
                      </a:pPr>
                      <a:r>
                        <a:rPr lang="en-US" sz="1400">
                          <a:effectLst/>
                        </a:rPr>
                        <a:t>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gn="ctr">
                        <a:lnSpc>
                          <a:spcPct val="107000"/>
                        </a:lnSpc>
                        <a:spcBef>
                          <a:spcPts val="0"/>
                        </a:spcBef>
                        <a:spcAft>
                          <a:spcPts val="0"/>
                        </a:spcAft>
                      </a:pPr>
                      <a:r>
                        <a:rPr lang="en-US" sz="1400" dirty="0">
                          <a:effectLst/>
                        </a:rPr>
                        <a:t> Occurrence Span Code 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105247380"/>
                  </a:ext>
                </a:extLst>
              </a:tr>
              <a:tr h="74685">
                <a:tc>
                  <a:txBody>
                    <a:bodyPr/>
                    <a:lstStyle/>
                    <a:p>
                      <a:pPr marL="0" marR="0" algn="ctr">
                        <a:lnSpc>
                          <a:spcPct val="107000"/>
                        </a:lnSpc>
                        <a:spcBef>
                          <a:spcPts val="0"/>
                        </a:spcBef>
                        <a:spcAft>
                          <a:spcPts val="0"/>
                        </a:spcAft>
                      </a:pPr>
                      <a:r>
                        <a:rPr lang="en-US" sz="1100" dirty="0">
                          <a:effectLst/>
                        </a:rPr>
                        <a:t>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a:effectLst/>
                        </a:rPr>
                        <a:t>Qualifying Stay Dates - SNF TOB 3-day hospital stay qualifying stay dates for SNF use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3222325225"/>
                  </a:ext>
                </a:extLst>
              </a:tr>
              <a:tr h="74685">
                <a:tc>
                  <a:txBody>
                    <a:bodyPr/>
                    <a:lstStyle/>
                    <a:p>
                      <a:pPr marL="0" marR="0" algn="ctr">
                        <a:lnSpc>
                          <a:spcPct val="107000"/>
                        </a:lnSpc>
                        <a:spcBef>
                          <a:spcPts val="0"/>
                        </a:spcBef>
                        <a:spcAft>
                          <a:spcPts val="0"/>
                        </a:spcAft>
                      </a:pPr>
                      <a:r>
                        <a:rPr lang="en-US" sz="1100" dirty="0">
                          <a:effectLst/>
                        </a:rPr>
                        <a:t>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Nonutilization Dates - PPS inlier (free days) stay for which the beneficiary has exhausted all regular days and/or coinsurance days, but which is covered on the cost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659977076"/>
                  </a:ext>
                </a:extLst>
              </a:tr>
              <a:tr h="74685">
                <a:tc>
                  <a:txBody>
                    <a:bodyPr/>
                    <a:lstStyle/>
                    <a:p>
                      <a:pPr marL="0" marR="0" algn="ctr">
                        <a:lnSpc>
                          <a:spcPct val="107000"/>
                        </a:lnSpc>
                        <a:spcBef>
                          <a:spcPts val="0"/>
                        </a:spcBef>
                        <a:spcAft>
                          <a:spcPts val="0"/>
                        </a:spcAft>
                      </a:pPr>
                      <a:r>
                        <a:rPr lang="en-US" sz="11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Hospital Prior Stay Dates - (Part A Claims Only) From/Through dates given by the patient of any hospital stay that ended within 60 days of this hospital or SNF admission.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951172654"/>
                  </a:ext>
                </a:extLst>
              </a:tr>
              <a:tr h="137544">
                <a:tc>
                  <a:txBody>
                    <a:bodyPr/>
                    <a:lstStyle/>
                    <a:p>
                      <a:pPr marL="0" marR="0" algn="ctr">
                        <a:lnSpc>
                          <a:spcPct val="107000"/>
                        </a:lnSpc>
                        <a:spcBef>
                          <a:spcPts val="0"/>
                        </a:spcBef>
                        <a:spcAft>
                          <a:spcPts val="0"/>
                        </a:spcAft>
                      </a:pPr>
                      <a:r>
                        <a:rPr lang="en-US" sz="11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First/Last Visit - This code and corresponding dates indicate the actual dates of the first and last outpatient services visit. Note: This code is used for outpatient bills only when the actual from and through service dates shown in FL 6, statement covers period, do not represent the entire billing record. The dates should reflect the first and last time the patient was seen or treated within the FL 6 billing period. Repetitive services and related services should be submitted to Medicare on one monthly bill. When providers bill the entire month, use occurrence span code 72 to reflect the first and last visit dates.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496690046"/>
                  </a:ext>
                </a:extLst>
              </a:tr>
              <a:tr h="74685">
                <a:tc>
                  <a:txBody>
                    <a:bodyPr/>
                    <a:lstStyle/>
                    <a:p>
                      <a:pPr marL="0" marR="0" algn="ctr">
                        <a:lnSpc>
                          <a:spcPct val="107000"/>
                        </a:lnSpc>
                        <a:spcBef>
                          <a:spcPts val="0"/>
                        </a:spcBef>
                        <a:spcAft>
                          <a:spcPts val="0"/>
                        </a:spcAft>
                      </a:pPr>
                      <a:r>
                        <a:rPr lang="en-US"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Noncovered Level of Care - From/through dates of a period at a non-covered level of care or leave of absence in an otherwise covered stay. Also used for Part B repetitive services to show a period of inpatient hospital care or outpatient surgery during the billing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5094031"/>
                  </a:ext>
                </a:extLst>
              </a:tr>
              <a:tr h="74685">
                <a:tc>
                  <a:txBody>
                    <a:bodyPr/>
                    <a:lstStyle/>
                    <a:p>
                      <a:pPr marL="0" marR="0" algn="ct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SNF Level of Care - From/through dates of a period at a non-covered level of care during an inpatient hospital stay - only used when SNF bed is not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47894542"/>
                  </a:ext>
                </a:extLst>
              </a:tr>
              <a:tr h="74685">
                <a:tc>
                  <a:txBody>
                    <a:bodyPr/>
                    <a:lstStyle/>
                    <a:p>
                      <a:pPr marL="0" marR="0" algn="ctr">
                        <a:lnSpc>
                          <a:spcPct val="107000"/>
                        </a:lnSpc>
                        <a:spcBef>
                          <a:spcPts val="0"/>
                        </a:spcBef>
                        <a:spcAft>
                          <a:spcPts val="0"/>
                        </a:spcAft>
                      </a:pPr>
                      <a:r>
                        <a:rPr lang="en-US" sz="1100">
                          <a:effectLst/>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a:effectLst/>
                        </a:rPr>
                        <a:t>Patient Liability-From/through dates of a period of non-covered care for which the hospital/ SNF is permitted to charge the Medicare beneficiary.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263731255"/>
                  </a:ext>
                </a:extLst>
              </a:tr>
              <a:tr h="74685">
                <a:tc>
                  <a:txBody>
                    <a:bodyPr/>
                    <a:lstStyle/>
                    <a:p>
                      <a:pPr marL="0" marR="0" algn="ctr">
                        <a:lnSpc>
                          <a:spcPct val="107000"/>
                        </a:lnSpc>
                        <a:spcBef>
                          <a:spcPts val="0"/>
                        </a:spcBef>
                        <a:spcAft>
                          <a:spcPts val="0"/>
                        </a:spcAft>
                      </a:pPr>
                      <a:r>
                        <a:rPr lang="en-US" sz="11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Provider Liability-Utilization Charged - The from/through dates of a period of non-covered care for which the provider is liable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542109713"/>
                  </a:ext>
                </a:extLst>
              </a:tr>
              <a:tr h="74685">
                <a:tc>
                  <a:txBody>
                    <a:bodyPr/>
                    <a:lstStyle/>
                    <a:p>
                      <a:pPr marL="0" marR="0" algn="ctr">
                        <a:lnSpc>
                          <a:spcPct val="107000"/>
                        </a:lnSpc>
                        <a:spcBef>
                          <a:spcPts val="0"/>
                        </a:spcBef>
                        <a:spcAft>
                          <a:spcPts val="0"/>
                        </a:spcAft>
                      </a:pPr>
                      <a:r>
                        <a:rPr lang="en-US" sz="11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SNF Prior Stay Dates - From/through dates given by the patient of any SNF or nursing home stay that ended within 60 days of this hospital/SNF admission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76738344"/>
                  </a:ext>
                </a:extLst>
              </a:tr>
              <a:tr h="74685">
                <a:tc>
                  <a:txBody>
                    <a:bodyPr/>
                    <a:lstStyle/>
                    <a:p>
                      <a:pPr marL="0" marR="0" algn="ctr">
                        <a:lnSpc>
                          <a:spcPct val="107000"/>
                        </a:lnSpc>
                        <a:spcBef>
                          <a:spcPts val="0"/>
                        </a:spcBef>
                        <a:spcAft>
                          <a:spcPts val="0"/>
                        </a:spcAft>
                      </a:pPr>
                      <a:r>
                        <a:rPr lang="en-US" sz="1100">
                          <a:effectLst/>
                        </a:rPr>
                        <a:t>M0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QIO/UR stay dates - if a code "C3" is in FL 24-30, the provider enters the From and Through dates of the approved billing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300207172"/>
                  </a:ext>
                </a:extLst>
              </a:tr>
              <a:tr h="74685">
                <a:tc>
                  <a:txBody>
                    <a:bodyPr/>
                    <a:lstStyle/>
                    <a:p>
                      <a:pPr marL="0" marR="0" algn="ctr">
                        <a:lnSpc>
                          <a:spcPct val="107000"/>
                        </a:lnSpc>
                        <a:spcBef>
                          <a:spcPts val="0"/>
                        </a:spcBef>
                        <a:spcAft>
                          <a:spcPts val="0"/>
                        </a:spcAft>
                      </a:pPr>
                      <a:r>
                        <a:rPr lang="en-US" sz="1100">
                          <a:effectLst/>
                        </a:rPr>
                        <a:t>M1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Provider liability - no utilization - code indicating From/Through dates of noncovered care denied for lack of medical necessity. Provider may not collect Part A or Part B deductible or coinsurance from the beneficiary.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32187015"/>
                  </a:ext>
                </a:extLst>
              </a:tr>
              <a:tr h="74685">
                <a:tc>
                  <a:txBody>
                    <a:bodyPr/>
                    <a:lstStyle/>
                    <a:p>
                      <a:pPr marL="0" marR="0" algn="ctr">
                        <a:lnSpc>
                          <a:spcPct val="107000"/>
                        </a:lnSpc>
                        <a:spcBef>
                          <a:spcPts val="0"/>
                        </a:spcBef>
                        <a:spcAft>
                          <a:spcPts val="0"/>
                        </a:spcAft>
                      </a:pPr>
                      <a:r>
                        <a:rPr lang="en-US" sz="1100">
                          <a:effectLst/>
                        </a:rPr>
                        <a:t>M2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a:effectLst/>
                        </a:rPr>
                        <a:t>Dates of Inpatient Respite Care for hospice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962172876"/>
                  </a:ext>
                </a:extLst>
              </a:tr>
              <a:tr h="74685">
                <a:tc>
                  <a:txBody>
                    <a:bodyPr/>
                    <a:lstStyle/>
                    <a:p>
                      <a:pPr marL="0" marR="0" algn="ctr">
                        <a:lnSpc>
                          <a:spcPct val="107000"/>
                        </a:lnSpc>
                        <a:spcBef>
                          <a:spcPts val="0"/>
                        </a:spcBef>
                        <a:spcAft>
                          <a:spcPts val="0"/>
                        </a:spcAft>
                      </a:pPr>
                      <a:r>
                        <a:rPr lang="en-US" sz="1100">
                          <a:effectLst/>
                        </a:rPr>
                        <a:t>M3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ICF Level of Care - From/through dates of a period of intermediate level of care during an inpatient hospital stay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2854155937"/>
                  </a:ext>
                </a:extLst>
              </a:tr>
              <a:tr h="74685">
                <a:tc>
                  <a:txBody>
                    <a:bodyPr/>
                    <a:lstStyle/>
                    <a:p>
                      <a:pPr marL="0" marR="0" algn="ctr">
                        <a:lnSpc>
                          <a:spcPct val="107000"/>
                        </a:lnSpc>
                        <a:spcBef>
                          <a:spcPts val="0"/>
                        </a:spcBef>
                        <a:spcAft>
                          <a:spcPts val="0"/>
                        </a:spcAft>
                      </a:pPr>
                      <a:r>
                        <a:rPr lang="en-US" sz="1100">
                          <a:effectLst/>
                        </a:rPr>
                        <a:t>M4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Residential Level of Care - From/through dates of period of residential level of care during an inpatient stay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199894200"/>
                  </a:ext>
                </a:extLst>
              </a:tr>
              <a:tr h="74685">
                <a:tc>
                  <a:txBody>
                    <a:bodyPr/>
                    <a:lstStyle/>
                    <a:p>
                      <a:pPr marL="0" marR="0" algn="ctr">
                        <a:lnSpc>
                          <a:spcPct val="107000"/>
                        </a:lnSpc>
                        <a:spcBef>
                          <a:spcPts val="0"/>
                        </a:spcBef>
                        <a:spcAft>
                          <a:spcPts val="0"/>
                        </a:spcAft>
                      </a:pPr>
                      <a:r>
                        <a:rPr lang="en-US" sz="1100">
                          <a:effectLst/>
                        </a:rPr>
                        <a:t>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tc>
                  <a:txBody>
                    <a:bodyPr/>
                    <a:lstStyle/>
                    <a:p>
                      <a:pPr marL="0" marR="0">
                        <a:lnSpc>
                          <a:spcPct val="107000"/>
                        </a:lnSpc>
                        <a:spcBef>
                          <a:spcPts val="0"/>
                        </a:spcBef>
                        <a:spcAft>
                          <a:spcPts val="0"/>
                        </a:spcAft>
                      </a:pPr>
                      <a:r>
                        <a:rPr lang="en-US" sz="1100" dirty="0">
                          <a:effectLst/>
                        </a:rPr>
                        <a:t>Reserved for Disaster related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86" marR="26886" marT="0" marB="0" anchor="b"/>
                </a:tc>
                <a:extLst>
                  <a:ext uri="{0D108BD9-81ED-4DB2-BD59-A6C34878D82A}">
                    <a16:rowId xmlns:a16="http://schemas.microsoft.com/office/drawing/2014/main" val="2104084753"/>
                  </a:ext>
                </a:extLst>
              </a:tr>
            </a:tbl>
          </a:graphicData>
        </a:graphic>
      </p:graphicFrame>
    </p:spTree>
    <p:extLst>
      <p:ext uri="{BB962C8B-B14F-4D97-AF65-F5344CB8AC3E}">
        <p14:creationId xmlns:p14="http://schemas.microsoft.com/office/powerpoint/2010/main" val="391760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D3F687-909F-411A-819B-D418AE1E3DE1}"/>
              </a:ext>
            </a:extLst>
          </p:cNvPr>
          <p:cNvSpPr/>
          <p:nvPr/>
        </p:nvSpPr>
        <p:spPr>
          <a:xfrm>
            <a:off x="60375" y="123744"/>
            <a:ext cx="6528683" cy="92333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Question: We are interested in looking at outpatient births occurring at home and in birthing centers overseen by midwives? Does the MA APCD contain data on midwives  and birthing centers?</a:t>
            </a:r>
          </a:p>
        </p:txBody>
      </p:sp>
      <p:sp>
        <p:nvSpPr>
          <p:cNvPr id="11" name="Rectangle 10">
            <a:extLst>
              <a:ext uri="{FF2B5EF4-FFF2-40B4-BE49-F238E27FC236}">
                <a16:creationId xmlns:a16="http://schemas.microsoft.com/office/drawing/2014/main" id="{0C99F75B-CDC0-4760-B828-83C52D41F202}"/>
              </a:ext>
            </a:extLst>
          </p:cNvPr>
          <p:cNvSpPr/>
          <p:nvPr/>
        </p:nvSpPr>
        <p:spPr>
          <a:xfrm>
            <a:off x="60374" y="1174700"/>
            <a:ext cx="8922261"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Yes, the MA APCD has data on over 10,000 midwives practicing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all 50 states including Washington, DC, with the highest volume of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from midwives in Massachusetts, followed by New Hampshire, Connecticut,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and New York and less than 100 doulas. Three taxonomy codes are used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determine if the medical  care provider is a midwife or doula.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MA APCD also contains data on 118 birth centers located. Please note that births can occur in other outpatient community health centers, clinics and even in ambulances. However, for an outpatient birth center which is a health care facility for childbirth typically staffed by midwives, doulas, and other obstetrics specialists, one taxonomy code can be used. </a:t>
            </a:r>
          </a:p>
        </p:txBody>
      </p:sp>
      <p:pic>
        <p:nvPicPr>
          <p:cNvPr id="3074" name="Picture 2" descr="Maternity">
            <a:extLst>
              <a:ext uri="{FF2B5EF4-FFF2-40B4-BE49-F238E27FC236}">
                <a16:creationId xmlns:a16="http://schemas.microsoft.com/office/drawing/2014/main" id="{3447169C-AC5B-4DB5-964B-F56B36670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283" y="587667"/>
            <a:ext cx="1526174" cy="14818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103FA3-7996-46BA-9A18-DB1A27048861}"/>
              </a:ext>
            </a:extLst>
          </p:cNvPr>
          <p:cNvSpPr/>
          <p:nvPr/>
        </p:nvSpPr>
        <p:spPr>
          <a:xfrm>
            <a:off x="6803932" y="17964"/>
            <a:ext cx="2302875"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7030A0"/>
                </a:solidFill>
                <a:effectLst/>
                <a:uLnTx/>
                <a:uFillTx/>
                <a:latin typeface="Calibri" panose="020F0502020204030204"/>
                <a:ea typeface="+mn-ea"/>
                <a:cs typeface="+mn-cs"/>
              </a:rPr>
              <a:t>MIDWIVES</a:t>
            </a:r>
          </a:p>
        </p:txBody>
      </p:sp>
      <p:graphicFrame>
        <p:nvGraphicFramePr>
          <p:cNvPr id="3" name="Table 2">
            <a:extLst>
              <a:ext uri="{FF2B5EF4-FFF2-40B4-BE49-F238E27FC236}">
                <a16:creationId xmlns:a16="http://schemas.microsoft.com/office/drawing/2014/main" id="{AD86854C-86D4-433B-B223-7070D904ED78}"/>
              </a:ext>
            </a:extLst>
          </p:cNvPr>
          <p:cNvGraphicFramePr>
            <a:graphicFrameLocks noGrp="1"/>
          </p:cNvGraphicFramePr>
          <p:nvPr/>
        </p:nvGraphicFramePr>
        <p:xfrm>
          <a:off x="2472486" y="2573401"/>
          <a:ext cx="4331446" cy="997204"/>
        </p:xfrm>
        <a:graphic>
          <a:graphicData uri="http://schemas.openxmlformats.org/drawingml/2006/table">
            <a:tbl>
              <a:tblPr firstRow="1" firstCol="1" bandRow="1">
                <a:tableStyleId>{5202B0CA-FC54-4496-8BCA-5EF66A818D29}</a:tableStyleId>
              </a:tblPr>
              <a:tblGrid>
                <a:gridCol w="1265880">
                  <a:extLst>
                    <a:ext uri="{9D8B030D-6E8A-4147-A177-3AD203B41FA5}">
                      <a16:colId xmlns:a16="http://schemas.microsoft.com/office/drawing/2014/main" val="2396108140"/>
                    </a:ext>
                  </a:extLst>
                </a:gridCol>
                <a:gridCol w="3065566">
                  <a:extLst>
                    <a:ext uri="{9D8B030D-6E8A-4147-A177-3AD203B41FA5}">
                      <a16:colId xmlns:a16="http://schemas.microsoft.com/office/drawing/2014/main" val="1749750308"/>
                    </a:ext>
                  </a:extLst>
                </a:gridCol>
              </a:tblGrid>
              <a:tr h="173366">
                <a:tc>
                  <a:txBody>
                    <a:bodyPr/>
                    <a:lstStyle/>
                    <a:p>
                      <a:pPr marL="0" marR="0">
                        <a:lnSpc>
                          <a:spcPct val="107000"/>
                        </a:lnSpc>
                        <a:spcBef>
                          <a:spcPts val="0"/>
                        </a:spcBef>
                        <a:spcAft>
                          <a:spcPts val="0"/>
                        </a:spcAft>
                      </a:pPr>
                      <a:r>
                        <a:rPr lang="en-US" sz="1600" dirty="0">
                          <a:effectLst/>
                        </a:rPr>
                        <a:t>TAXONOMY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8835935"/>
                  </a:ext>
                </a:extLst>
              </a:tr>
              <a:tr h="190500">
                <a:tc>
                  <a:txBody>
                    <a:bodyPr/>
                    <a:lstStyle/>
                    <a:p>
                      <a:pPr marL="0" marR="0">
                        <a:lnSpc>
                          <a:spcPct val="107000"/>
                        </a:lnSpc>
                        <a:spcBef>
                          <a:spcPts val="0"/>
                        </a:spcBef>
                        <a:spcAft>
                          <a:spcPts val="0"/>
                        </a:spcAft>
                      </a:pPr>
                      <a:r>
                        <a:rPr lang="en-US" sz="1600">
                          <a:effectLst/>
                        </a:rPr>
                        <a:t>176B00000X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Midwife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5199725"/>
                  </a:ext>
                </a:extLst>
              </a:tr>
              <a:tr h="190500">
                <a:tc>
                  <a:txBody>
                    <a:bodyPr/>
                    <a:lstStyle/>
                    <a:p>
                      <a:pPr marL="0" marR="0">
                        <a:lnSpc>
                          <a:spcPct val="107000"/>
                        </a:lnSpc>
                        <a:spcBef>
                          <a:spcPts val="0"/>
                        </a:spcBef>
                        <a:spcAft>
                          <a:spcPts val="0"/>
                        </a:spcAft>
                      </a:pPr>
                      <a:r>
                        <a:rPr lang="en-US" sz="1600">
                          <a:effectLst/>
                        </a:rPr>
                        <a:t>367A00000X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Advanced Practice Midwife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23890709"/>
                  </a:ext>
                </a:extLst>
              </a:tr>
              <a:tr h="1905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374J00000X</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Doula</a:t>
                      </a:r>
                    </a:p>
                  </a:txBody>
                  <a:tcPr marL="68580" marR="68580" marT="0" marB="0" anchor="b"/>
                </a:tc>
                <a:extLst>
                  <a:ext uri="{0D108BD9-81ED-4DB2-BD59-A6C34878D82A}">
                    <a16:rowId xmlns:a16="http://schemas.microsoft.com/office/drawing/2014/main" val="1867946675"/>
                  </a:ext>
                </a:extLst>
              </a:tr>
            </a:tbl>
          </a:graphicData>
        </a:graphic>
      </p:graphicFrame>
      <p:graphicFrame>
        <p:nvGraphicFramePr>
          <p:cNvPr id="9" name="Table 8">
            <a:extLst>
              <a:ext uri="{FF2B5EF4-FFF2-40B4-BE49-F238E27FC236}">
                <a16:creationId xmlns:a16="http://schemas.microsoft.com/office/drawing/2014/main" id="{7B9FD1D0-0623-4F10-91BF-0919C1A56656}"/>
              </a:ext>
            </a:extLst>
          </p:cNvPr>
          <p:cNvGraphicFramePr>
            <a:graphicFrameLocks noGrp="1"/>
          </p:cNvGraphicFramePr>
          <p:nvPr/>
        </p:nvGraphicFramePr>
        <p:xfrm>
          <a:off x="2472486" y="4969306"/>
          <a:ext cx="4331446" cy="498602"/>
        </p:xfrm>
        <a:graphic>
          <a:graphicData uri="http://schemas.openxmlformats.org/drawingml/2006/table">
            <a:tbl>
              <a:tblPr firstRow="1" firstCol="1" bandRow="1">
                <a:tableStyleId>{5202B0CA-FC54-4496-8BCA-5EF66A818D29}</a:tableStyleId>
              </a:tblPr>
              <a:tblGrid>
                <a:gridCol w="1265880">
                  <a:extLst>
                    <a:ext uri="{9D8B030D-6E8A-4147-A177-3AD203B41FA5}">
                      <a16:colId xmlns:a16="http://schemas.microsoft.com/office/drawing/2014/main" val="2396108140"/>
                    </a:ext>
                  </a:extLst>
                </a:gridCol>
                <a:gridCol w="3065566">
                  <a:extLst>
                    <a:ext uri="{9D8B030D-6E8A-4147-A177-3AD203B41FA5}">
                      <a16:colId xmlns:a16="http://schemas.microsoft.com/office/drawing/2014/main" val="1749750308"/>
                    </a:ext>
                  </a:extLst>
                </a:gridCol>
              </a:tblGrid>
              <a:tr h="173366">
                <a:tc>
                  <a:txBody>
                    <a:bodyPr/>
                    <a:lstStyle/>
                    <a:p>
                      <a:pPr marL="0" marR="0">
                        <a:lnSpc>
                          <a:spcPct val="107000"/>
                        </a:lnSpc>
                        <a:spcBef>
                          <a:spcPts val="0"/>
                        </a:spcBef>
                        <a:spcAft>
                          <a:spcPts val="0"/>
                        </a:spcAft>
                      </a:pPr>
                      <a:r>
                        <a:rPr lang="en-US" sz="1600" dirty="0">
                          <a:effectLst/>
                        </a:rPr>
                        <a:t>TAXONOMY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8835935"/>
                  </a:ext>
                </a:extLst>
              </a:tr>
              <a:tr h="190500">
                <a:tc>
                  <a:txBody>
                    <a:bodyPr/>
                    <a:lstStyle/>
                    <a:p>
                      <a:pPr marL="0" marR="0">
                        <a:lnSpc>
                          <a:spcPct val="107000"/>
                        </a:lnSpc>
                        <a:spcBef>
                          <a:spcPts val="0"/>
                        </a:spcBef>
                        <a:spcAft>
                          <a:spcPts val="0"/>
                        </a:spcAft>
                      </a:pPr>
                      <a:r>
                        <a:rPr lang="en-US" sz="1600" dirty="0">
                          <a:effectLst/>
                        </a:rPr>
                        <a:t>261QB0400X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Birthing Center</a:t>
                      </a:r>
                    </a:p>
                  </a:txBody>
                  <a:tcPr marL="68580" marR="68580" marT="0" marB="0" anchor="b"/>
                </a:tc>
                <a:extLst>
                  <a:ext uri="{0D108BD9-81ED-4DB2-BD59-A6C34878D82A}">
                    <a16:rowId xmlns:a16="http://schemas.microsoft.com/office/drawing/2014/main" val="1765199725"/>
                  </a:ext>
                </a:extLst>
              </a:tr>
            </a:tbl>
          </a:graphicData>
        </a:graphic>
      </p:graphicFrame>
    </p:spTree>
    <p:extLst>
      <p:ext uri="{BB962C8B-B14F-4D97-AF65-F5344CB8AC3E}">
        <p14:creationId xmlns:p14="http://schemas.microsoft.com/office/powerpoint/2010/main" val="247701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DDFA075-DC2D-48AC-AC70-0241A7090E4B}"/>
              </a:ext>
            </a:extLst>
          </p:cNvPr>
          <p:cNvGrpSpPr/>
          <p:nvPr/>
        </p:nvGrpSpPr>
        <p:grpSpPr>
          <a:xfrm>
            <a:off x="5755341" y="144904"/>
            <a:ext cx="3388660" cy="1708160"/>
            <a:chOff x="255494" y="1332292"/>
            <a:chExt cx="8633012" cy="4314438"/>
          </a:xfrm>
        </p:grpSpPr>
        <p:grpSp>
          <p:nvGrpSpPr>
            <p:cNvPr id="4" name="Group 3">
              <a:extLst>
                <a:ext uri="{FF2B5EF4-FFF2-40B4-BE49-F238E27FC236}">
                  <a16:creationId xmlns:a16="http://schemas.microsoft.com/office/drawing/2014/main" id="{3180539E-652A-4282-AEDF-8F47D03DD688}"/>
                </a:ext>
              </a:extLst>
            </p:cNvPr>
            <p:cNvGrpSpPr/>
            <p:nvPr/>
          </p:nvGrpSpPr>
          <p:grpSpPr>
            <a:xfrm>
              <a:off x="255494" y="1332292"/>
              <a:ext cx="8633012" cy="4314438"/>
              <a:chOff x="1714500" y="2136797"/>
              <a:chExt cx="5715000" cy="2584406"/>
            </a:xfrm>
          </p:grpSpPr>
          <p:pic>
            <p:nvPicPr>
              <p:cNvPr id="1030" name="Picture 6" descr="On The Radar Hoops- Emerson, GA – SOTG">
                <a:extLst>
                  <a:ext uri="{FF2B5EF4-FFF2-40B4-BE49-F238E27FC236}">
                    <a16:creationId xmlns:a16="http://schemas.microsoft.com/office/drawing/2014/main" id="{A0C5D6D6-220D-46DD-BFC7-0FDCD75E0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84" b="16084"/>
              <a:stretch/>
            </p:blipFill>
            <p:spPr bwMode="auto">
              <a:xfrm>
                <a:off x="1714500" y="2136797"/>
                <a:ext cx="5715000" cy="2584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DFECC4-FF45-45F2-91C1-4C9605F2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400300"/>
                <a:ext cx="1028700" cy="1028700"/>
              </a:xfrm>
              <a:prstGeom prst="ellipse">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F9963F11-9CAE-41EC-B3E9-AA3EEBF43277}"/>
                </a:ext>
              </a:extLst>
            </p:cNvPr>
            <p:cNvSpPr/>
            <p:nvPr/>
          </p:nvSpPr>
          <p:spPr>
            <a:xfrm>
              <a:off x="3019424" y="4726781"/>
              <a:ext cx="4341019" cy="3762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CD3F687-909F-411A-819B-D418AE1E3DE1}"/>
              </a:ext>
            </a:extLst>
          </p:cNvPr>
          <p:cNvSpPr/>
          <p:nvPr/>
        </p:nvSpPr>
        <p:spPr>
          <a:xfrm>
            <a:off x="120859" y="155771"/>
            <a:ext cx="8902282" cy="193899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Question: A CHIA white paper explains that although more than 80 payers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submit data to the MA APCD, MassHealth and 15 private payers (Blue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Cross Blue Shield of MA, Tufts Health Plan, Harvard Pilgrim,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Anthem/</a:t>
            </a:r>
            <a:r>
              <a:rPr kumimoji="0" lang="en-US" sz="1500" b="1" i="0" u="none" strike="noStrike" kern="1200" cap="none" spc="0" normalizeH="0" baseline="0" noProof="0" dirty="0" err="1">
                <a:ln>
                  <a:noFill/>
                </a:ln>
                <a:solidFill>
                  <a:srgbClr val="4472C4"/>
                </a:solidFill>
                <a:effectLst/>
                <a:uLnTx/>
                <a:uFillTx/>
                <a:latin typeface="Calibri Light" panose="020F0302020204030204"/>
                <a:ea typeface="+mn-ea"/>
                <a:cs typeface="+mn-cs"/>
              </a:rPr>
              <a:t>UniCare</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Boston Medical Center HealthNet, Neighborhood 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Plan, Fallon Community Health/ Fallon Health and Life, Health Plans Inc ,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Network Health, Aetna, CIGNA, Health New England, United 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Care, </a:t>
            </a:r>
            <a:r>
              <a:rPr kumimoji="0" lang="en-US" sz="1500" b="1" i="0" u="none" strike="noStrike" kern="1200" cap="none" spc="0" normalizeH="0" baseline="0" noProof="0" dirty="0" err="1">
                <a:ln>
                  <a:noFill/>
                </a:ln>
                <a:solidFill>
                  <a:srgbClr val="4472C4"/>
                </a:solidFill>
                <a:effectLst/>
                <a:uLnTx/>
                <a:uFillTx/>
                <a:latin typeface="Calibri Light" panose="020F0302020204030204"/>
                <a:ea typeface="+mn-ea"/>
                <a:cs typeface="+mn-cs"/>
              </a:rPr>
              <a:t>ConnectiCare</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of MA, and </a:t>
            </a:r>
            <a:r>
              <a:rPr kumimoji="0" lang="en-US" sz="1500" b="1" i="0" u="none" strike="noStrike" kern="1200" cap="none" spc="0" normalizeH="0" baseline="0" noProof="0" dirty="0" err="1">
                <a:ln>
                  <a:noFill/>
                </a:ln>
                <a:solidFill>
                  <a:srgbClr val="4472C4"/>
                </a:solidFill>
                <a:effectLst/>
                <a:uLnTx/>
                <a:uFillTx/>
                <a:latin typeface="Calibri Light" panose="020F0302020204030204"/>
                <a:ea typeface="+mn-ea"/>
                <a:cs typeface="+mn-cs"/>
              </a:rPr>
              <a:t>Celticare</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submit 95% of the data.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These carriers were dumbed the “Sweet Sixteen”.  Has the “Sweet Sixteen” changed post-Gobeille?</a:t>
            </a:r>
          </a:p>
        </p:txBody>
      </p:sp>
      <p:sp>
        <p:nvSpPr>
          <p:cNvPr id="11" name="Rectangle 10">
            <a:extLst>
              <a:ext uri="{FF2B5EF4-FFF2-40B4-BE49-F238E27FC236}">
                <a16:creationId xmlns:a16="http://schemas.microsoft.com/office/drawing/2014/main" id="{0C99F75B-CDC0-4760-B828-83C52D41F202}"/>
              </a:ext>
            </a:extLst>
          </p:cNvPr>
          <p:cNvSpPr/>
          <p:nvPr/>
        </p:nvSpPr>
        <p:spPr>
          <a:xfrm>
            <a:off x="121024" y="2217273"/>
            <a:ext cx="3254188"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 comparing the annual volume of pre-Gobeille highest version and unversioned medical claims data volume to post-Gobeille calendar year 2017 medical claims by payer, yes, there has been some shifting in the highest volume of claims by payer. Prior to Gobeille, the highest volume of medical claims were received from a commercial private payer. Post Gobeille, the highest volume of claims are received from a public payer.</a:t>
            </a:r>
          </a:p>
        </p:txBody>
      </p:sp>
      <p:graphicFrame>
        <p:nvGraphicFramePr>
          <p:cNvPr id="3" name="Table 2">
            <a:extLst>
              <a:ext uri="{FF2B5EF4-FFF2-40B4-BE49-F238E27FC236}">
                <a16:creationId xmlns:a16="http://schemas.microsoft.com/office/drawing/2014/main" id="{C1C3E00E-055F-401F-8C99-4E0EB1D18870}"/>
              </a:ext>
            </a:extLst>
          </p:cNvPr>
          <p:cNvGraphicFramePr>
            <a:graphicFrameLocks noGrp="1"/>
          </p:cNvGraphicFramePr>
          <p:nvPr/>
        </p:nvGraphicFramePr>
        <p:xfrm>
          <a:off x="3509682" y="2217273"/>
          <a:ext cx="5513294" cy="4362831"/>
        </p:xfrm>
        <a:graphic>
          <a:graphicData uri="http://schemas.openxmlformats.org/drawingml/2006/table">
            <a:tbl>
              <a:tblPr firstRow="1" firstCol="1" bandRow="1">
                <a:tableStyleId>{5202B0CA-FC54-4496-8BCA-5EF66A818D29}</a:tableStyleId>
              </a:tblPr>
              <a:tblGrid>
                <a:gridCol w="5513294">
                  <a:extLst>
                    <a:ext uri="{9D8B030D-6E8A-4147-A177-3AD203B41FA5}">
                      <a16:colId xmlns:a16="http://schemas.microsoft.com/office/drawing/2014/main" val="384676786"/>
                    </a:ext>
                  </a:extLst>
                </a:gridCol>
              </a:tblGrid>
              <a:tr h="190500">
                <a:tc>
                  <a:txBody>
                    <a:bodyPr/>
                    <a:lstStyle/>
                    <a:p>
                      <a:pPr marL="0" marR="0" algn="ctr">
                        <a:lnSpc>
                          <a:spcPct val="107000"/>
                        </a:lnSpc>
                        <a:spcBef>
                          <a:spcPts val="0"/>
                        </a:spcBef>
                        <a:spcAft>
                          <a:spcPts val="0"/>
                        </a:spcAft>
                      </a:pPr>
                      <a:r>
                        <a:rPr lang="en-US" sz="2400" dirty="0">
                          <a:effectLst/>
                        </a:rPr>
                        <a:t>Post-Gobeille Sweet 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7349525"/>
                  </a:ext>
                </a:extLst>
              </a:tr>
              <a:tr h="190500">
                <a:tc>
                  <a:txBody>
                    <a:bodyPr/>
                    <a:lstStyle/>
                    <a:p>
                      <a:pPr marL="0" marR="0">
                        <a:lnSpc>
                          <a:spcPct val="107000"/>
                        </a:lnSpc>
                        <a:spcBef>
                          <a:spcPts val="0"/>
                        </a:spcBef>
                        <a:spcAft>
                          <a:spcPts val="0"/>
                        </a:spcAft>
                      </a:pPr>
                      <a:r>
                        <a:rPr lang="en-US" sz="1600" dirty="0">
                          <a:effectLst/>
                        </a:rPr>
                        <a:t>MassHealth/Massachusetts Behavioral Health Partnership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5757889"/>
                  </a:ext>
                </a:extLst>
              </a:tr>
              <a:tr h="190500">
                <a:tc>
                  <a:txBody>
                    <a:bodyPr/>
                    <a:lstStyle/>
                    <a:p>
                      <a:pPr marL="0" marR="0">
                        <a:lnSpc>
                          <a:spcPct val="107000"/>
                        </a:lnSpc>
                        <a:spcBef>
                          <a:spcPts val="0"/>
                        </a:spcBef>
                        <a:spcAft>
                          <a:spcPts val="0"/>
                        </a:spcAft>
                      </a:pPr>
                      <a:r>
                        <a:rPr lang="en-US" sz="1600" dirty="0">
                          <a:effectLst/>
                        </a:rPr>
                        <a:t>Blue Cross Blue Shield of Massachusetts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34749195"/>
                  </a:ext>
                </a:extLst>
              </a:tr>
              <a:tr h="190500">
                <a:tc>
                  <a:txBody>
                    <a:bodyPr/>
                    <a:lstStyle/>
                    <a:p>
                      <a:pPr marL="0" marR="0">
                        <a:lnSpc>
                          <a:spcPct val="107000"/>
                        </a:lnSpc>
                        <a:spcBef>
                          <a:spcPts val="0"/>
                        </a:spcBef>
                        <a:spcAft>
                          <a:spcPts val="0"/>
                        </a:spcAft>
                      </a:pPr>
                      <a:r>
                        <a:rPr lang="en-US" sz="1600" dirty="0">
                          <a:effectLst/>
                        </a:rPr>
                        <a:t>Tufts Health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951708"/>
                  </a:ext>
                </a:extLst>
              </a:tr>
              <a:tr h="190500">
                <a:tc>
                  <a:txBody>
                    <a:bodyPr/>
                    <a:lstStyle/>
                    <a:p>
                      <a:pPr marL="0" marR="0">
                        <a:lnSpc>
                          <a:spcPct val="107000"/>
                        </a:lnSpc>
                        <a:spcBef>
                          <a:spcPts val="0"/>
                        </a:spcBef>
                        <a:spcAft>
                          <a:spcPts val="0"/>
                        </a:spcAft>
                      </a:pPr>
                      <a:r>
                        <a:rPr lang="en-US" sz="1600">
                          <a:effectLst/>
                        </a:rPr>
                        <a:t>Harvard Pilgrim Health Care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54817253"/>
                  </a:ext>
                </a:extLst>
              </a:tr>
              <a:tr h="190500">
                <a:tc>
                  <a:txBody>
                    <a:bodyPr/>
                    <a:lstStyle/>
                    <a:p>
                      <a:pPr marL="0" marR="0">
                        <a:lnSpc>
                          <a:spcPct val="107000"/>
                        </a:lnSpc>
                        <a:spcBef>
                          <a:spcPts val="0"/>
                        </a:spcBef>
                        <a:spcAft>
                          <a:spcPts val="0"/>
                        </a:spcAft>
                      </a:pPr>
                      <a:r>
                        <a:rPr lang="en-US" sz="1600" dirty="0">
                          <a:effectLst/>
                        </a:rPr>
                        <a:t>Neighborhood Health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9972965"/>
                  </a:ext>
                </a:extLst>
              </a:tr>
              <a:tr h="190500">
                <a:tc>
                  <a:txBody>
                    <a:bodyPr/>
                    <a:lstStyle/>
                    <a:p>
                      <a:pPr marL="0" marR="0">
                        <a:lnSpc>
                          <a:spcPct val="107000"/>
                        </a:lnSpc>
                        <a:spcBef>
                          <a:spcPts val="0"/>
                        </a:spcBef>
                        <a:spcAft>
                          <a:spcPts val="0"/>
                        </a:spcAft>
                      </a:pPr>
                      <a:r>
                        <a:rPr lang="en-US" sz="1600" dirty="0">
                          <a:effectLst/>
                        </a:rPr>
                        <a:t>Network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0030352"/>
                  </a:ext>
                </a:extLst>
              </a:tr>
              <a:tr h="190500">
                <a:tc>
                  <a:txBody>
                    <a:bodyPr/>
                    <a:lstStyle/>
                    <a:p>
                      <a:pPr marL="0" marR="0">
                        <a:lnSpc>
                          <a:spcPct val="107000"/>
                        </a:lnSpc>
                        <a:spcBef>
                          <a:spcPts val="0"/>
                        </a:spcBef>
                        <a:spcAft>
                          <a:spcPts val="0"/>
                        </a:spcAft>
                      </a:pPr>
                      <a:r>
                        <a:rPr lang="en-US" sz="1600">
                          <a:effectLst/>
                        </a:rPr>
                        <a:t>United Healthcare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9509663"/>
                  </a:ext>
                </a:extLst>
              </a:tr>
              <a:tr h="190500">
                <a:tc>
                  <a:txBody>
                    <a:bodyPr/>
                    <a:lstStyle/>
                    <a:p>
                      <a:pPr marL="0" marR="0">
                        <a:lnSpc>
                          <a:spcPct val="107000"/>
                        </a:lnSpc>
                        <a:spcBef>
                          <a:spcPts val="0"/>
                        </a:spcBef>
                        <a:spcAft>
                          <a:spcPts val="0"/>
                        </a:spcAft>
                      </a:pPr>
                      <a:r>
                        <a:rPr lang="en-US" sz="1600" dirty="0">
                          <a:effectLst/>
                        </a:rPr>
                        <a:t>WellPoint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60335669"/>
                  </a:ext>
                </a:extLst>
              </a:tr>
              <a:tr h="190500">
                <a:tc>
                  <a:txBody>
                    <a:bodyPr/>
                    <a:lstStyle/>
                    <a:p>
                      <a:pPr marL="0" marR="0">
                        <a:lnSpc>
                          <a:spcPct val="107000"/>
                        </a:lnSpc>
                        <a:spcBef>
                          <a:spcPts val="0"/>
                        </a:spcBef>
                        <a:spcAft>
                          <a:spcPts val="0"/>
                        </a:spcAft>
                      </a:pPr>
                      <a:r>
                        <a:rPr lang="en-US" sz="1600">
                          <a:effectLst/>
                        </a:rPr>
                        <a:t>Boston Medical Center HealthNet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7690745"/>
                  </a:ext>
                </a:extLst>
              </a:tr>
              <a:tr h="190500">
                <a:tc>
                  <a:txBody>
                    <a:bodyPr/>
                    <a:lstStyle/>
                    <a:p>
                      <a:pPr marL="0" marR="0">
                        <a:lnSpc>
                          <a:spcPct val="107000"/>
                        </a:lnSpc>
                        <a:spcBef>
                          <a:spcPts val="0"/>
                        </a:spcBef>
                        <a:spcAft>
                          <a:spcPts val="0"/>
                        </a:spcAft>
                      </a:pPr>
                      <a:r>
                        <a:rPr lang="en-US" sz="1600" dirty="0">
                          <a:effectLst/>
                        </a:rPr>
                        <a:t>Health New England, Inc.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0373973"/>
                  </a:ext>
                </a:extLst>
              </a:tr>
              <a:tr h="190500">
                <a:tc>
                  <a:txBody>
                    <a:bodyPr/>
                    <a:lstStyle/>
                    <a:p>
                      <a:pPr marL="0" marR="0">
                        <a:lnSpc>
                          <a:spcPct val="107000"/>
                        </a:lnSpc>
                        <a:spcBef>
                          <a:spcPts val="0"/>
                        </a:spcBef>
                        <a:spcAft>
                          <a:spcPts val="0"/>
                        </a:spcAft>
                      </a:pPr>
                      <a:r>
                        <a:rPr lang="en-US" sz="1600">
                          <a:effectLst/>
                        </a:rPr>
                        <a:t>Fallon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40752202"/>
                  </a:ext>
                </a:extLst>
              </a:tr>
              <a:tr h="190500">
                <a:tc>
                  <a:txBody>
                    <a:bodyPr/>
                    <a:lstStyle/>
                    <a:p>
                      <a:pPr marL="0" marR="0">
                        <a:lnSpc>
                          <a:spcPct val="107000"/>
                        </a:lnSpc>
                        <a:spcBef>
                          <a:spcPts val="0"/>
                        </a:spcBef>
                        <a:spcAft>
                          <a:spcPts val="0"/>
                        </a:spcAft>
                      </a:pPr>
                      <a:r>
                        <a:rPr lang="en-US" sz="1600" dirty="0">
                          <a:effectLst/>
                        </a:rPr>
                        <a:t>Commonwealth Care Alliance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02265757"/>
                  </a:ext>
                </a:extLst>
              </a:tr>
              <a:tr h="190500">
                <a:tc>
                  <a:txBody>
                    <a:bodyPr/>
                    <a:lstStyle/>
                    <a:p>
                      <a:pPr marL="0" marR="0">
                        <a:lnSpc>
                          <a:spcPct val="107000"/>
                        </a:lnSpc>
                        <a:spcBef>
                          <a:spcPts val="0"/>
                        </a:spcBef>
                        <a:spcAft>
                          <a:spcPts val="0"/>
                        </a:spcAft>
                      </a:pPr>
                      <a:r>
                        <a:rPr lang="en-US" sz="1600" dirty="0">
                          <a:effectLst/>
                        </a:rPr>
                        <a:t>Beacon Health Strategies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4102647"/>
                  </a:ext>
                </a:extLst>
              </a:tr>
              <a:tr h="190500">
                <a:tc>
                  <a:txBody>
                    <a:bodyPr/>
                    <a:lstStyle/>
                    <a:p>
                      <a:pPr marL="0" marR="0">
                        <a:lnSpc>
                          <a:spcPct val="107000"/>
                        </a:lnSpc>
                        <a:spcBef>
                          <a:spcPts val="0"/>
                        </a:spcBef>
                        <a:spcAft>
                          <a:spcPts val="0"/>
                        </a:spcAft>
                      </a:pPr>
                      <a:r>
                        <a:rPr lang="en-US" sz="1600" dirty="0">
                          <a:effectLst/>
                        </a:rPr>
                        <a:t>Health Safety 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7589400"/>
                  </a:ext>
                </a:extLst>
              </a:tr>
              <a:tr h="190500">
                <a:tc>
                  <a:txBody>
                    <a:bodyPr/>
                    <a:lstStyle/>
                    <a:p>
                      <a:pPr marL="0" marR="0">
                        <a:lnSpc>
                          <a:spcPct val="107000"/>
                        </a:lnSpc>
                        <a:spcBef>
                          <a:spcPts val="0"/>
                        </a:spcBef>
                        <a:spcAft>
                          <a:spcPts val="0"/>
                        </a:spcAft>
                      </a:pPr>
                      <a:r>
                        <a:rPr lang="en-US" sz="1600" dirty="0">
                          <a:effectLst/>
                        </a:rPr>
                        <a:t>First American Administrators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2388432"/>
                  </a:ext>
                </a:extLst>
              </a:tr>
              <a:tr h="190500">
                <a:tc>
                  <a:txBody>
                    <a:bodyPr/>
                    <a:lstStyle/>
                    <a:p>
                      <a:pPr marL="0" marR="0">
                        <a:lnSpc>
                          <a:spcPct val="107000"/>
                        </a:lnSpc>
                        <a:spcBef>
                          <a:spcPts val="0"/>
                        </a:spcBef>
                        <a:spcAft>
                          <a:spcPts val="0"/>
                        </a:spcAft>
                      </a:pPr>
                      <a:r>
                        <a:rPr lang="en-US" sz="1600" dirty="0">
                          <a:effectLst/>
                        </a:rPr>
                        <a:t>Senior Whole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7626232"/>
                  </a:ext>
                </a:extLst>
              </a:tr>
            </a:tbl>
          </a:graphicData>
        </a:graphic>
      </p:graphicFrame>
    </p:spTree>
    <p:extLst>
      <p:ext uri="{BB962C8B-B14F-4D97-AF65-F5344CB8AC3E}">
        <p14:creationId xmlns:p14="http://schemas.microsoft.com/office/powerpoint/2010/main" val="10653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a:t>
            </a:r>
            <a:r>
              <a:rPr lang="en-US" sz="2800"/>
              <a:t>January 25.</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2021, contact Amy Wyeth [amy.wyeth@chiamass.gov]</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2021, contact Amy Wyeth [amy.wyeth@chiamass.gov]</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6009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10.0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Provider Geography</a:t>
            </a:r>
          </a:p>
          <a:p>
            <a:pPr marL="800100" lvl="1" indent="-342900">
              <a:buFont typeface="Wingdings" panose="05000000000000000000" pitchFamily="2" charset="2"/>
              <a:buChar char="Ø"/>
            </a:pPr>
            <a:r>
              <a:rPr lang="en-US" dirty="0">
                <a:solidFill>
                  <a:srgbClr val="63666A"/>
                </a:solidFill>
              </a:rPr>
              <a:t>Discharge Date</a:t>
            </a:r>
          </a:p>
          <a:p>
            <a:pPr marL="800100" lvl="1" indent="-342900">
              <a:buFont typeface="Wingdings" panose="05000000000000000000" pitchFamily="2" charset="2"/>
              <a:buChar char="Ø"/>
            </a:pPr>
            <a:r>
              <a:rPr lang="en-US" dirty="0">
                <a:solidFill>
                  <a:srgbClr val="63666A"/>
                </a:solidFill>
              </a:rPr>
              <a:t>Midwives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10.0)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10.0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5889</TotalTime>
  <Words>2408</Words>
  <Application>Microsoft Macintosh PowerPoint</Application>
  <PresentationFormat>On-screen Show (4:3)</PresentationFormat>
  <Paragraphs>225</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201</cp:revision>
  <cp:lastPrinted>2019-07-23T18:41:08Z</cp:lastPrinted>
  <dcterms:created xsi:type="dcterms:W3CDTF">2018-01-09T20:21:29Z</dcterms:created>
  <dcterms:modified xsi:type="dcterms:W3CDTF">2021-11-30T17:49:31Z</dcterms:modified>
</cp:coreProperties>
</file>