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9" r:id="rId4"/>
    <p:sldId id="337" r:id="rId5"/>
    <p:sldId id="338" r:id="rId6"/>
    <p:sldId id="316" r:id="rId7"/>
    <p:sldId id="303" r:id="rId8"/>
    <p:sldId id="27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2298" autoAdjust="0"/>
  </p:normalViewPr>
  <p:slideViewPr>
    <p:cSldViewPr>
      <p:cViewPr>
        <p:scale>
          <a:sx n="100" d="100"/>
          <a:sy n="100" d="100"/>
        </p:scale>
        <p:origin x="-55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2748" y="-33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b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2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2AC24-581D-4C05-B535-A204E2AE6634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7652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sqa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qac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April 14, 2014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/>
              <a:t>Welcome and approve minutes				11:30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dirty="0" smtClean="0"/>
              <a:t>Update from HPC on PCMH certification</a:t>
            </a:r>
            <a:r>
              <a:rPr lang="en-US" sz="2000" dirty="0"/>
              <a:t>	</a:t>
            </a:r>
            <a:r>
              <a:rPr lang="en-US" sz="2000" dirty="0" smtClean="0"/>
              <a:t>		11:35</a:t>
            </a:r>
            <a:endParaRPr lang="en-US" altLang="en-US" sz="2000" dirty="0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dirty="0"/>
              <a:t>Discuss provider </a:t>
            </a:r>
            <a:r>
              <a:rPr lang="en-US" sz="2000" dirty="0" err="1"/>
              <a:t>tiering</a:t>
            </a:r>
            <a:r>
              <a:rPr lang="en-US" sz="2000" dirty="0"/>
              <a:t> using SQMS measures </a:t>
            </a:r>
            <a:r>
              <a:rPr lang="en-US" sz="2000" dirty="0" smtClean="0"/>
              <a:t>		</a:t>
            </a:r>
            <a:r>
              <a:rPr lang="en-US" altLang="en-US" sz="2000" dirty="0" smtClean="0"/>
              <a:t>11:50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dirty="0" smtClean="0"/>
              <a:t>Update from staff on pediatric measures 		1</a:t>
            </a:r>
            <a:r>
              <a:rPr lang="en-US" altLang="en-US" sz="2000" dirty="0" smtClean="0"/>
              <a:t>:00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/>
              <a:t>Next </a:t>
            </a:r>
            <a:r>
              <a:rPr lang="en-US" altLang="en-US" sz="2000" dirty="0"/>
              <a:t>steps </a:t>
            </a:r>
            <a:r>
              <a:rPr lang="en-US" sz="2000" dirty="0" smtClean="0"/>
              <a:t>						</a:t>
            </a:r>
            <a:r>
              <a:rPr lang="en-US" altLang="en-US" sz="2000" dirty="0" smtClean="0"/>
              <a:t>1:15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HPC Update on PCMH Certification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lvl="0" indent="0" eaLnBrk="1" hangingPunct="1">
              <a:buNone/>
            </a:pPr>
            <a:r>
              <a:rPr lang="en-US" dirty="0"/>
              <a:t>The Health Policy Commission is directed by M.G.L. c.6D, s.14 to develop </a:t>
            </a:r>
            <a:r>
              <a:rPr lang="en-US" dirty="0" smtClean="0"/>
              <a:t>standards </a:t>
            </a:r>
            <a:r>
              <a:rPr lang="en-US" dirty="0"/>
              <a:t>for </a:t>
            </a:r>
            <a:r>
              <a:rPr lang="en-US" dirty="0" smtClean="0"/>
              <a:t>the certification of patient </a:t>
            </a:r>
            <a:r>
              <a:rPr lang="en-US" dirty="0"/>
              <a:t>centered medical </a:t>
            </a:r>
            <a:r>
              <a:rPr lang="en-US" dirty="0" smtClean="0"/>
              <a:t>homes, </a:t>
            </a:r>
            <a:r>
              <a:rPr lang="en-US" dirty="0"/>
              <a:t>with reference to the Standard Quality Measure Set. </a:t>
            </a:r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169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Provider </a:t>
            </a:r>
            <a:r>
              <a:rPr lang="en-US" altLang="en-US" dirty="0" err="1"/>
              <a:t>Tiering</a:t>
            </a:r>
            <a:r>
              <a:rPr lang="en-US" altLang="en-US" dirty="0"/>
              <a:t> Using SQMS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eaLnBrk="1" hangingPunct="1">
              <a:buClr>
                <a:srgbClr val="0097AB"/>
              </a:buClr>
              <a:buSzPct val="125000"/>
              <a:buNone/>
            </a:pPr>
            <a:r>
              <a:rPr lang="en-US" altLang="en-US" sz="2400" dirty="0"/>
              <a:t>CHIA’s role</a:t>
            </a:r>
          </a:p>
          <a:p>
            <a:pPr marL="342900" lvl="1" indent="-342900" eaLnBrk="1" hangingPunct="1">
              <a:buClr>
                <a:srgbClr val="0097AB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altLang="en-US" dirty="0"/>
              <a:t>Advise </a:t>
            </a:r>
            <a:r>
              <a:rPr lang="en-US" dirty="0"/>
              <a:t>DOI on regulation related to the use of SQMS measures in plans’ </a:t>
            </a:r>
            <a:r>
              <a:rPr lang="en-US" dirty="0" err="1"/>
              <a:t>tiering</a:t>
            </a:r>
            <a:r>
              <a:rPr lang="en-US" dirty="0"/>
              <a:t> of hospitals and physician groups</a:t>
            </a:r>
          </a:p>
          <a:p>
            <a:pPr marL="400050" lvl="2" indent="0" eaLnBrk="1" hangingPunct="1">
              <a:buClr>
                <a:srgbClr val="0097AB"/>
              </a:buClr>
              <a:buSzPct val="125000"/>
              <a:buNone/>
            </a:pPr>
            <a:endParaRPr lang="en-US" dirty="0"/>
          </a:p>
          <a:p>
            <a:pPr marL="0" lvl="1" indent="0" eaLnBrk="1" hangingPunct="1">
              <a:buClr>
                <a:srgbClr val="0097AB"/>
              </a:buClr>
              <a:buSzPct val="125000"/>
              <a:buNone/>
            </a:pPr>
            <a:r>
              <a:rPr lang="en-US" sz="2400" dirty="0"/>
              <a:t>CHIA’s approach</a:t>
            </a:r>
          </a:p>
          <a:p>
            <a:pPr marL="342900" lvl="1" indent="-342900" eaLnBrk="1" hangingPunct="1">
              <a:buClr>
                <a:srgbClr val="0097AB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dirty="0"/>
              <a:t>Make a formal statement of the measures in the </a:t>
            </a:r>
            <a:r>
              <a:rPr lang="en-US" dirty="0" smtClean="0"/>
              <a:t>SQMS</a:t>
            </a:r>
          </a:p>
          <a:p>
            <a:pPr marL="342900" lvl="1" indent="-342900" eaLnBrk="1" hangingPunct="1">
              <a:buClr>
                <a:srgbClr val="0097AB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dirty="0" smtClean="0"/>
              <a:t>Reach out to stakeholders and receive SQAC input </a:t>
            </a:r>
          </a:p>
          <a:p>
            <a:pPr marL="342900" lvl="1" indent="-342900" eaLnBrk="1" hangingPunct="1">
              <a:buClr>
                <a:srgbClr val="0097AB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dirty="0" smtClean="0"/>
              <a:t>Provide advise to DOI </a:t>
            </a:r>
            <a:r>
              <a:rPr lang="en-US" dirty="0"/>
              <a:t>on </a:t>
            </a:r>
            <a:r>
              <a:rPr lang="en-US" dirty="0" smtClean="0"/>
              <a:t>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6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Measures by population: Pediatrics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Massachusetts Child Health Quality Coalition recommended principles:</a:t>
            </a:r>
          </a:p>
          <a:p>
            <a:pPr lvl="1" eaLnBrk="1" hangingPunct="1"/>
            <a:r>
              <a:rPr lang="en-US" altLang="en-US" dirty="0" smtClean="0"/>
              <a:t>Consider major domains of care</a:t>
            </a:r>
          </a:p>
          <a:p>
            <a:pPr lvl="1" eaLnBrk="1" hangingPunct="1"/>
            <a:r>
              <a:rPr lang="en-US" altLang="en-US" dirty="0" smtClean="0"/>
              <a:t>Consider whole child</a:t>
            </a:r>
          </a:p>
          <a:p>
            <a:pPr lvl="1" eaLnBrk="1" hangingPunct="1"/>
            <a:r>
              <a:rPr lang="en-US" altLang="en-US" dirty="0" smtClean="0"/>
              <a:t>Capture care, regardless of provider type</a:t>
            </a:r>
          </a:p>
          <a:p>
            <a:pPr lvl="1" eaLnBrk="1" hangingPunct="1"/>
            <a:r>
              <a:rPr lang="en-US" altLang="en-US" dirty="0" smtClean="0"/>
              <a:t>Exercise restraint in measure selection</a:t>
            </a:r>
          </a:p>
          <a:p>
            <a:pPr marL="457200" lvl="1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Pediatric BH care</a:t>
            </a:r>
            <a:endParaRPr lang="en-US" altLang="en-US" dirty="0"/>
          </a:p>
          <a:p>
            <a:pPr lvl="1" eaLnBrk="1" hangingPunct="1"/>
            <a:r>
              <a:rPr lang="en-US" dirty="0" smtClean="0"/>
              <a:t>Six </a:t>
            </a:r>
            <a:r>
              <a:rPr lang="en-US" dirty="0"/>
              <a:t>new </a:t>
            </a:r>
            <a:r>
              <a:rPr lang="en-US" dirty="0" smtClean="0"/>
              <a:t>pediatric behavioral </a:t>
            </a:r>
            <a:r>
              <a:rPr lang="en-US" dirty="0"/>
              <a:t>health measures </a:t>
            </a:r>
            <a:r>
              <a:rPr lang="en-US" dirty="0" smtClean="0"/>
              <a:t>proposed for 2015 HEDIS</a:t>
            </a:r>
            <a:endParaRPr lang="en-US" dirty="0"/>
          </a:p>
          <a:p>
            <a:pPr lvl="1" eaLnBrk="1" hangingPunct="1"/>
            <a:r>
              <a:rPr lang="en-US" altLang="en-US" dirty="0"/>
              <a:t>May become mandated for SQMS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SQAC 2014 Agenda</a:t>
            </a:r>
          </a:p>
        </p:txBody>
      </p:sp>
      <p:sp>
        <p:nvSpPr>
          <p:cNvPr id="7" name="Freeform 73"/>
          <p:cNvSpPr/>
          <p:nvPr/>
        </p:nvSpPr>
        <p:spPr bwMode="auto">
          <a:xfrm>
            <a:off x="185738" y="3133725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measures for public reporting</a:t>
            </a:r>
          </a:p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Straw model for SQMS by population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4"/>
          <p:cNvSpPr/>
          <p:nvPr/>
        </p:nvSpPr>
        <p:spPr bwMode="auto">
          <a:xfrm>
            <a:off x="1728788" y="3124200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HPC update on PCMH certification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Provider </a:t>
            </a:r>
            <a:r>
              <a:rPr lang="en-US" sz="11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tiering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SQMS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SQMS for pediatric care</a:t>
            </a:r>
          </a:p>
        </p:txBody>
      </p:sp>
      <p:sp>
        <p:nvSpPr>
          <p:cNvPr id="9" name="Freeform 75"/>
          <p:cNvSpPr/>
          <p:nvPr/>
        </p:nvSpPr>
        <p:spPr bwMode="auto">
          <a:xfrm>
            <a:off x="3200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Determine which of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proposed measures to assess</a:t>
            </a:r>
          </a:p>
        </p:txBody>
      </p:sp>
      <p:sp>
        <p:nvSpPr>
          <p:cNvPr id="11" name="Freeform 77"/>
          <p:cNvSpPr/>
          <p:nvPr/>
        </p:nvSpPr>
        <p:spPr bwMode="auto">
          <a:xfrm>
            <a:off x="6172200" y="3124200"/>
            <a:ext cx="1246188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and approve final report and recommendation</a:t>
            </a:r>
          </a:p>
        </p:txBody>
      </p:sp>
      <p:sp>
        <p:nvSpPr>
          <p:cNvPr id="12" name="Freeform 78"/>
          <p:cNvSpPr/>
          <p:nvPr/>
        </p:nvSpPr>
        <p:spPr bwMode="auto">
          <a:xfrm>
            <a:off x="7685088" y="3114675"/>
            <a:ext cx="12303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priorities for 2015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8573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#1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February 10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172200" y="2209800"/>
            <a:ext cx="1246188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#6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October 20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685088" y="2200275"/>
            <a:ext cx="12303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#7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December 15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7" name="TextBox 128"/>
          <p:cNvSpPr txBox="1">
            <a:spLocks noChangeArrowheads="1"/>
          </p:cNvSpPr>
          <p:nvPr/>
        </p:nvSpPr>
        <p:spPr bwMode="auto">
          <a:xfrm>
            <a:off x="6111875" y="1323975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15372" name="Straight Arrow Connector 28"/>
          <p:cNvCxnSpPr>
            <a:cxnSpLocks noChangeShapeType="1"/>
          </p:cNvCxnSpPr>
          <p:nvPr/>
        </p:nvCxnSpPr>
        <p:spPr bwMode="auto">
          <a:xfrm>
            <a:off x="7445375" y="1760538"/>
            <a:ext cx="0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28"/>
          <p:cNvSpPr txBox="1">
            <a:spLocks noChangeArrowheads="1"/>
          </p:cNvSpPr>
          <p:nvPr/>
        </p:nvSpPr>
        <p:spPr bwMode="auto">
          <a:xfrm>
            <a:off x="1295400" y="5634038"/>
            <a:ext cx="26543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Solicitation of Nominations for Proposed SQMS Measures</a:t>
            </a:r>
          </a:p>
        </p:txBody>
      </p:sp>
      <p:cxnSp>
        <p:nvCxnSpPr>
          <p:cNvPr id="15374" name="Straight Arrow Connector 28"/>
          <p:cNvCxnSpPr>
            <a:cxnSpLocks noChangeShapeType="1"/>
          </p:cNvCxnSpPr>
          <p:nvPr/>
        </p:nvCxnSpPr>
        <p:spPr bwMode="auto">
          <a:xfrm flipV="1">
            <a:off x="1600200" y="516255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Freeform 21"/>
          <p:cNvSpPr/>
          <p:nvPr/>
        </p:nvSpPr>
        <p:spPr bwMode="auto">
          <a:xfrm>
            <a:off x="172878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#2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April 14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200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#3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June 16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4" name="Freeform 76"/>
          <p:cNvSpPr/>
          <p:nvPr/>
        </p:nvSpPr>
        <p:spPr bwMode="auto">
          <a:xfrm>
            <a:off x="4724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preliminary assessments of proposed measures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724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#4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September 8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0" y="1840468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TODAY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June 16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3:00-5:00 p.m.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2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>
                <a:cs typeface="Osaka"/>
                <a:hlinkClick r:id="rId3"/>
              </a:rPr>
              <a:t>www.mass.gov/chia/sqac</a:t>
            </a:r>
            <a:endParaRPr lang="en-US" altLang="en-US">
              <a:cs typeface="Osaka"/>
            </a:endParaRPr>
          </a:p>
          <a:p>
            <a:pPr eaLnBrk="1" hangingPunct="1"/>
            <a:r>
              <a:rPr lang="en-US" altLang="en-US">
                <a:cs typeface="Osaka"/>
                <a:hlinkClick r:id="rId4"/>
              </a:rPr>
              <a:t>sqac@state.ma.us</a:t>
            </a:r>
            <a:r>
              <a:rPr lang="en-US" altLang="en-US">
                <a:cs typeface="Osak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266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 Presentation</vt:lpstr>
      <vt:lpstr>1_Blank Presentation</vt:lpstr>
      <vt:lpstr>Statewide Quality Advisory Committee (SQAC) Meeting</vt:lpstr>
      <vt:lpstr>Agenda</vt:lpstr>
      <vt:lpstr>HPC Update on PCMH Certification</vt:lpstr>
      <vt:lpstr>Provider Tiering Using SQMS Measures</vt:lpstr>
      <vt:lpstr>Measures by population: Pediatrics</vt:lpstr>
      <vt:lpstr>SQAC 2014 Agenda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2014-04-14T13:31:02Z</dcterms:modified>
</cp:coreProperties>
</file>