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notesSlides/notesSlide40.xml" ContentType="application/vnd.openxmlformats-officedocument.presentationml.notesSlide+xml"/>
  <Override PartName="/ppt/charts/chart30.xml" ContentType="application/vnd.openxmlformats-officedocument.drawingml.chart+xml"/>
  <Override PartName="/ppt/notesSlides/notesSlide41.xml" ContentType="application/vnd.openxmlformats-officedocument.presentationml.notesSlide+xml"/>
  <Override PartName="/ppt/charts/chart31.xml" ContentType="application/vnd.openxmlformats-officedocument.drawingml.chart+xml"/>
  <Override PartName="/ppt/notesSlides/notesSlide42.xml" ContentType="application/vnd.openxmlformats-officedocument.presentationml.notesSlide+xml"/>
  <Override PartName="/ppt/charts/chart3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3.xml" ContentType="application/vnd.openxmlformats-officedocument.drawingml.chart+xml"/>
  <Override PartName="/ppt/notesSlides/notesSlide46.xml" ContentType="application/vnd.openxmlformats-officedocument.presentationml.notesSlide+xml"/>
  <Override PartName="/ppt/charts/chart34.xml" ContentType="application/vnd.openxmlformats-officedocument.drawingml.chart+xml"/>
  <Override PartName="/ppt/notesSlides/notesSlide47.xml" ContentType="application/vnd.openxmlformats-officedocument.presentationml.notesSlide+xml"/>
  <Override PartName="/ppt/charts/chart35.xml" ContentType="application/vnd.openxmlformats-officedocument.drawingml.chart+xml"/>
  <Override PartName="/ppt/notesSlides/notesSlide48.xml" ContentType="application/vnd.openxmlformats-officedocument.presentationml.notesSlide+xml"/>
  <Override PartName="/ppt/charts/chart36.xml" ContentType="application/vnd.openxmlformats-officedocument.drawingml.chart+xml"/>
  <Override PartName="/ppt/notesSlides/notesSlide49.xml" ContentType="application/vnd.openxmlformats-officedocument.presentationml.notesSlide+xml"/>
  <Override PartName="/ppt/charts/chart37.xml" ContentType="application/vnd.openxmlformats-officedocument.drawingml.chart+xml"/>
  <Override PartName="/ppt/notesSlides/notesSlide50.xml" ContentType="application/vnd.openxmlformats-officedocument.presentationml.notesSlide+xml"/>
  <Override PartName="/ppt/charts/chart38.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9.xml" ContentType="application/vnd.openxmlformats-officedocument.drawingml.chart+xml"/>
  <Override PartName="/ppt/notesSlides/notesSlide53.xml" ContentType="application/vnd.openxmlformats-officedocument.presentationml.notesSlide+xml"/>
  <Override PartName="/ppt/charts/chart40.xml" ContentType="application/vnd.openxmlformats-officedocument.drawingml.chart+xml"/>
  <Override PartName="/ppt/notesSlides/notesSlide54.xml" ContentType="application/vnd.openxmlformats-officedocument.presentationml.notesSlide+xml"/>
  <Override PartName="/ppt/charts/chart41.xml" ContentType="application/vnd.openxmlformats-officedocument.drawingml.chart+xml"/>
  <Override PartName="/ppt/notesSlides/notesSlide55.xml" ContentType="application/vnd.openxmlformats-officedocument.presentationml.notesSlide+xml"/>
  <Override PartName="/ppt/charts/chart42.xml" ContentType="application/vnd.openxmlformats-officedocument.drawingml.chart+xml"/>
  <Override PartName="/ppt/notesSlides/notesSlide56.xml" ContentType="application/vnd.openxmlformats-officedocument.presentationml.notesSlide+xml"/>
  <Override PartName="/ppt/charts/chart43.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4.xml" ContentType="application/vnd.openxmlformats-officedocument.drawingml.chart+xml"/>
  <Override PartName="/ppt/notesSlides/notesSlide59.xml" ContentType="application/vnd.openxmlformats-officedocument.presentationml.notesSlide+xml"/>
  <Override PartName="/ppt/charts/chart45.xml" ContentType="application/vnd.openxmlformats-officedocument.drawingml.chart+xml"/>
  <Override PartName="/ppt/notesSlides/notesSlide60.xml" ContentType="application/vnd.openxmlformats-officedocument.presentationml.notesSlide+xml"/>
  <Override PartName="/ppt/charts/chart46.xml" ContentType="application/vnd.openxmlformats-officedocument.drawingml.chart+xml"/>
  <Override PartName="/ppt/notesSlides/notesSlide61.xml" ContentType="application/vnd.openxmlformats-officedocument.presentationml.notesSlide+xml"/>
  <Override PartName="/ppt/charts/chart47.xml" ContentType="application/vnd.openxmlformats-officedocument.drawingml.chart+xml"/>
  <Override PartName="/ppt/notesSlides/notesSlide62.xml" ContentType="application/vnd.openxmlformats-officedocument.presentationml.notesSlide+xml"/>
  <Override PartName="/ppt/charts/chart48.xml" ContentType="application/vnd.openxmlformats-officedocument.drawingml.chart+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5"/>
  </p:notesMasterIdLst>
  <p:handoutMasterIdLst>
    <p:handoutMasterId r:id="rId66"/>
  </p:handoutMasterIdLst>
  <p:sldIdLst>
    <p:sldId id="256" r:id="rId2"/>
    <p:sldId id="260" r:id="rId3"/>
    <p:sldId id="325" r:id="rId4"/>
    <p:sldId id="258" r:id="rId5"/>
    <p:sldId id="267" r:id="rId6"/>
    <p:sldId id="269" r:id="rId7"/>
    <p:sldId id="280" r:id="rId8"/>
    <p:sldId id="281" r:id="rId9"/>
    <p:sldId id="282" r:id="rId10"/>
    <p:sldId id="283" r:id="rId11"/>
    <p:sldId id="284" r:id="rId12"/>
    <p:sldId id="270" r:id="rId13"/>
    <p:sldId id="285" r:id="rId14"/>
    <p:sldId id="286" r:id="rId15"/>
    <p:sldId id="287" r:id="rId16"/>
    <p:sldId id="288" r:id="rId17"/>
    <p:sldId id="289" r:id="rId18"/>
    <p:sldId id="259" r:id="rId19"/>
    <p:sldId id="290" r:id="rId20"/>
    <p:sldId id="291" r:id="rId21"/>
    <p:sldId id="292" r:id="rId22"/>
    <p:sldId id="293" r:id="rId23"/>
    <p:sldId id="294" r:id="rId24"/>
    <p:sldId id="264" r:id="rId25"/>
    <p:sldId id="278" r:id="rId26"/>
    <p:sldId id="271" r:id="rId27"/>
    <p:sldId id="295" r:id="rId28"/>
    <p:sldId id="296" r:id="rId29"/>
    <p:sldId id="297" r:id="rId30"/>
    <p:sldId id="298" r:id="rId31"/>
    <p:sldId id="299" r:id="rId32"/>
    <p:sldId id="273" r:id="rId33"/>
    <p:sldId id="300" r:id="rId34"/>
    <p:sldId id="301" r:id="rId35"/>
    <p:sldId id="302" r:id="rId36"/>
    <p:sldId id="303" r:id="rId37"/>
    <p:sldId id="304" r:id="rId38"/>
    <p:sldId id="277" r:id="rId39"/>
    <p:sldId id="305" r:id="rId40"/>
    <p:sldId id="306" r:id="rId41"/>
    <p:sldId id="307" r:id="rId42"/>
    <p:sldId id="308" r:id="rId43"/>
    <p:sldId id="309" r:id="rId44"/>
    <p:sldId id="265" r:id="rId45"/>
    <p:sldId id="279" r:id="rId46"/>
    <p:sldId id="274" r:id="rId47"/>
    <p:sldId id="310" r:id="rId48"/>
    <p:sldId id="311" r:id="rId49"/>
    <p:sldId id="312" r:id="rId50"/>
    <p:sldId id="313" r:id="rId51"/>
    <p:sldId id="314" r:id="rId52"/>
    <p:sldId id="275" r:id="rId53"/>
    <p:sldId id="315" r:id="rId54"/>
    <p:sldId id="316" r:id="rId55"/>
    <p:sldId id="317" r:id="rId56"/>
    <p:sldId id="318" r:id="rId57"/>
    <p:sldId id="319" r:id="rId58"/>
    <p:sldId id="276" r:id="rId59"/>
    <p:sldId id="320" r:id="rId60"/>
    <p:sldId id="321" r:id="rId61"/>
    <p:sldId id="322" r:id="rId62"/>
    <p:sldId id="323" r:id="rId63"/>
    <p:sldId id="324" r:id="rId6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Long" initials="SL" lastIdx="1" clrIdx="0">
    <p:extLst/>
  </p:cmAuthor>
  <p:cmAuthor id="2" name="Long, Sharon" initials="skl" lastIdx="3" clrIdx="1"/>
  <p:cmAuthor id="3" name="Skopec, Laura" initials="LS" lastIdx="9" clrIdx="2"/>
  <p:cmAuthor id="4" name="Ashley Storms" initials="AS" lastIdx="16" clrIdx="3"/>
  <p:cmAuthor id="5" name="sysadmin" initials="s" lastIdx="4" clrIdx="4"/>
  <p:cmAuthor id="6" name="Dimmock, Thomas" initials="THD"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77"/>
    <a:srgbClr val="888B8D"/>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3" autoAdjust="0"/>
    <p:restoredTop sz="94660"/>
  </p:normalViewPr>
  <p:slideViewPr>
    <p:cSldViewPr snapToGrid="0" snapToObjects="1" showGuides="1">
      <p:cViewPr>
        <p:scale>
          <a:sx n="83" d="100"/>
          <a:sy n="83" d="100"/>
        </p:scale>
        <p:origin x="-2430" y="-672"/>
      </p:cViewPr>
      <p:guideLst>
        <p:guide orient="horz" pos="973"/>
        <p:guide pos="332"/>
      </p:guideLst>
    </p:cSldViewPr>
  </p:slideViewPr>
  <p:notesTextViewPr>
    <p:cViewPr>
      <p:scale>
        <a:sx n="100" d="100"/>
        <a:sy n="100" d="100"/>
      </p:scale>
      <p:origin x="0" y="0"/>
    </p:cViewPr>
  </p:notesTextViewPr>
  <p:sorterViewPr>
    <p:cViewPr>
      <p:scale>
        <a:sx n="66" d="100"/>
        <a:sy n="66" d="100"/>
      </p:scale>
      <p:origin x="0" y="5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Sheet1!$A$2</c:f>
              <c:strCache>
                <c:ptCount val="1"/>
                <c:pt idx="0">
                  <c:v>Uninsured at the time of the survey (MHIS 2008-2011)</c:v>
                </c:pt>
              </c:strCache>
            </c:strRef>
          </c:tx>
          <c:dPt>
            <c:idx val="6"/>
            <c:bubble3D val="0"/>
          </c:dPt>
          <c:dLbls>
            <c:numFmt formatCode="#,##0.0" sourceLinked="0"/>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2008</c:v>
                </c:pt>
                <c:pt idx="1">
                  <c:v>2009</c:v>
                </c:pt>
                <c:pt idx="2">
                  <c:v>2010</c:v>
                </c:pt>
                <c:pt idx="3">
                  <c:v>2011</c:v>
                </c:pt>
                <c:pt idx="4">
                  <c:v>2012</c:v>
                </c:pt>
                <c:pt idx="5">
                  <c:v>2013</c:v>
                </c:pt>
                <c:pt idx="6">
                  <c:v>2014</c:v>
                </c:pt>
              </c:strCache>
            </c:strRef>
          </c:cat>
          <c:val>
            <c:numRef>
              <c:f>Sheet1!$B$2:$H$2</c:f>
              <c:numCache>
                <c:formatCode>General</c:formatCode>
                <c:ptCount val="7"/>
                <c:pt idx="0">
                  <c:v>2.6</c:v>
                </c:pt>
                <c:pt idx="1">
                  <c:v>2.7</c:v>
                </c:pt>
                <c:pt idx="2">
                  <c:v>1.9</c:v>
                </c:pt>
                <c:pt idx="3">
                  <c:v>3.1</c:v>
                </c:pt>
              </c:numCache>
            </c:numRef>
          </c:val>
          <c:smooth val="0"/>
        </c:ser>
        <c:ser>
          <c:idx val="1"/>
          <c:order val="1"/>
          <c:tx>
            <c:strRef>
              <c:f>Sheet1!$A$3</c:f>
              <c:strCache>
                <c:ptCount val="1"/>
                <c:pt idx="0">
                  <c:v>Uninsured at the time of the survey (MHIS 2014)</c:v>
                </c:pt>
              </c:strCache>
            </c:strRef>
          </c:tx>
          <c:spPr>
            <a:ln>
              <a:solidFill>
                <a:srgbClr val="009977"/>
              </a:solidFill>
            </a:ln>
          </c:spPr>
          <c:marker>
            <c:symbol val="diamond"/>
            <c:size val="7"/>
            <c:spPr>
              <a:solidFill>
                <a:srgbClr val="009977"/>
              </a:solidFill>
              <a:ln>
                <a:solidFill>
                  <a:srgbClr val="009977"/>
                </a:solidFill>
              </a:ln>
            </c:spPr>
          </c:marker>
          <c:dPt>
            <c:idx val="6"/>
            <c:bubble3D val="0"/>
          </c:dPt>
          <c:dLbls>
            <c:numFmt formatCode="#,##0.0" sourceLinked="0"/>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6">
                  <c:v>3.7</c:v>
                </c:pt>
              </c:numCache>
            </c:numRef>
          </c:val>
          <c:smooth val="0"/>
        </c:ser>
        <c:ser>
          <c:idx val="2"/>
          <c:order val="2"/>
          <c:tx>
            <c:strRef>
              <c:f>Sheet1!$A$4</c:f>
              <c:strCache>
                <c:ptCount val="1"/>
                <c:pt idx="0">
                  <c:v>Ever uninsured over the past 12 months (MHIS 2008-2011)</c:v>
                </c:pt>
              </c:strCache>
            </c:strRef>
          </c:tx>
          <c:dLbls>
            <c:dLblPos val="t"/>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Sheet1!$B$4:$H$4</c:f>
              <c:numCache>
                <c:formatCode>General</c:formatCode>
                <c:ptCount val="7"/>
                <c:pt idx="0">
                  <c:v>5.9</c:v>
                </c:pt>
                <c:pt idx="1">
                  <c:v>5.5</c:v>
                </c:pt>
                <c:pt idx="2">
                  <c:v>3.9</c:v>
                </c:pt>
                <c:pt idx="3">
                  <c:v>6.6</c:v>
                </c:pt>
              </c:numCache>
            </c:numRef>
          </c:val>
          <c:smooth val="0"/>
        </c:ser>
        <c:ser>
          <c:idx val="3"/>
          <c:order val="3"/>
          <c:tx>
            <c:strRef>
              <c:f>Sheet1!$A$5</c:f>
              <c:strCache>
                <c:ptCount val="1"/>
                <c:pt idx="0">
                  <c:v>Ever uninsured over the past 12 months (MHIS 2014)</c:v>
                </c:pt>
              </c:strCache>
            </c:strRef>
          </c:tx>
          <c:spPr>
            <a:ln>
              <a:solidFill>
                <a:srgbClr val="009977"/>
              </a:solidFill>
            </a:ln>
          </c:spPr>
          <c:marker>
            <c:symbol val="triangle"/>
            <c:size val="7"/>
            <c:spPr>
              <a:solidFill>
                <a:srgbClr val="009977"/>
              </a:solidFill>
              <a:ln>
                <a:solidFill>
                  <a:srgbClr val="009977"/>
                </a:solidFill>
              </a:ln>
            </c:spPr>
          </c:marker>
          <c:dLbls>
            <c:dLblPos val="t"/>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6">
                  <c:v>9.1999999999999993</c:v>
                </c:pt>
              </c:numCache>
            </c:numRef>
          </c:val>
          <c:smooth val="0"/>
        </c:ser>
        <c:dLbls>
          <c:showLegendKey val="0"/>
          <c:showVal val="0"/>
          <c:showCatName val="0"/>
          <c:showSerName val="0"/>
          <c:showPercent val="0"/>
          <c:showBubbleSize val="0"/>
        </c:dLbls>
        <c:marker val="1"/>
        <c:smooth val="0"/>
        <c:axId val="10237056"/>
        <c:axId val="10238592"/>
      </c:lineChart>
      <c:catAx>
        <c:axId val="10237056"/>
        <c:scaling>
          <c:orientation val="minMax"/>
        </c:scaling>
        <c:delete val="0"/>
        <c:axPos val="b"/>
        <c:numFmt formatCode="General" sourceLinked="0"/>
        <c:majorTickMark val="out"/>
        <c:minorTickMark val="none"/>
        <c:tickLblPos val="nextTo"/>
        <c:crossAx val="10238592"/>
        <c:crosses val="autoZero"/>
        <c:auto val="1"/>
        <c:lblAlgn val="ctr"/>
        <c:lblOffset val="100"/>
        <c:noMultiLvlLbl val="0"/>
      </c:catAx>
      <c:valAx>
        <c:axId val="10238592"/>
        <c:scaling>
          <c:orientation val="minMax"/>
          <c:max val="25"/>
        </c:scaling>
        <c:delete val="0"/>
        <c:axPos val="l"/>
        <c:majorGridlines/>
        <c:numFmt formatCode="0&quot;%&quot;" sourceLinked="0"/>
        <c:majorTickMark val="out"/>
        <c:minorTickMark val="none"/>
        <c:tickLblPos val="nextTo"/>
        <c:crossAx val="10237056"/>
        <c:crosses val="autoZero"/>
        <c:crossBetween val="between"/>
        <c:majorUnit val="5"/>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Sheet1!$B$2:$F$2</c:f>
              <c:numCache>
                <c:formatCode>General</c:formatCode>
                <c:ptCount val="5"/>
                <c:pt idx="0">
                  <c:v>92.6</c:v>
                </c:pt>
                <c:pt idx="1">
                  <c:v>7.5</c:v>
                </c:pt>
                <c:pt idx="2">
                  <c:v>4.4000000000000004</c:v>
                </c:pt>
                <c:pt idx="3">
                  <c:v>1.8</c:v>
                </c:pt>
                <c:pt idx="4">
                  <c:v>1.3</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Sheet1!$B$3:$F$3</c:f>
              <c:numCache>
                <c:formatCode>General</c:formatCode>
                <c:ptCount val="5"/>
                <c:pt idx="0">
                  <c:v>87.7</c:v>
                </c:pt>
                <c:pt idx="1">
                  <c:v>12.3</c:v>
                </c:pt>
                <c:pt idx="2">
                  <c:v>6</c:v>
                </c:pt>
                <c:pt idx="3">
                  <c:v>5.3</c:v>
                </c:pt>
                <c:pt idx="4">
                  <c:v>1</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Sheet1!$B$4:$F$4</c:f>
              <c:numCache>
                <c:formatCode>General</c:formatCode>
                <c:ptCount val="5"/>
                <c:pt idx="0">
                  <c:v>88</c:v>
                </c:pt>
                <c:pt idx="1">
                  <c:v>12</c:v>
                </c:pt>
                <c:pt idx="2">
                  <c:v>8.9</c:v>
                </c:pt>
                <c:pt idx="3">
                  <c:v>1.3</c:v>
                </c:pt>
                <c:pt idx="4">
                  <c:v>1.8</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Sheet1!$B$5:$F$5</c:f>
              <c:numCache>
                <c:formatCode>General</c:formatCode>
                <c:ptCount val="5"/>
                <c:pt idx="0">
                  <c:v>82</c:v>
                </c:pt>
                <c:pt idx="1">
                  <c:v>17.600000000000001</c:v>
                </c:pt>
                <c:pt idx="2">
                  <c:v>10.3</c:v>
                </c:pt>
                <c:pt idx="3">
                  <c:v>3.8</c:v>
                </c:pt>
                <c:pt idx="4">
                  <c:v>3.4</c:v>
                </c:pt>
              </c:numCache>
            </c:numRef>
          </c:val>
        </c:ser>
        <c:dLbls>
          <c:showLegendKey val="0"/>
          <c:showVal val="0"/>
          <c:showCatName val="0"/>
          <c:showSerName val="0"/>
          <c:showPercent val="0"/>
          <c:showBubbleSize val="0"/>
        </c:dLbls>
        <c:gapWidth val="75"/>
        <c:axId val="78502528"/>
        <c:axId val="78520704"/>
      </c:barChart>
      <c:catAx>
        <c:axId val="78502528"/>
        <c:scaling>
          <c:orientation val="minMax"/>
        </c:scaling>
        <c:delete val="0"/>
        <c:axPos val="b"/>
        <c:numFmt formatCode="General" sourceLinked="1"/>
        <c:majorTickMark val="out"/>
        <c:minorTickMark val="none"/>
        <c:tickLblPos val="nextTo"/>
        <c:crossAx val="78520704"/>
        <c:crosses val="autoZero"/>
        <c:auto val="1"/>
        <c:lblAlgn val="ctr"/>
        <c:lblOffset val="100"/>
        <c:noMultiLvlLbl val="0"/>
      </c:catAx>
      <c:valAx>
        <c:axId val="78520704"/>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78502528"/>
        <c:crosses val="autoZero"/>
        <c:crossBetween val="between"/>
        <c:majorUnit val="2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62303830480483302"/>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Sheet1!$B$2:$F$2</c:f>
              <c:numCache>
                <c:formatCode>0.0</c:formatCode>
                <c:ptCount val="5"/>
                <c:pt idx="0">
                  <c:v>83.3</c:v>
                </c:pt>
                <c:pt idx="1">
                  <c:v>16.600000000000001</c:v>
                </c:pt>
                <c:pt idx="2">
                  <c:v>10.7</c:v>
                </c:pt>
                <c:pt idx="3">
                  <c:v>4.0999999999999996</c:v>
                </c:pt>
                <c:pt idx="4" formatCode="General">
                  <c:v>1.8</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Sheet1!$B$3:$F$3</c:f>
              <c:numCache>
                <c:formatCode>0.0</c:formatCode>
                <c:ptCount val="5"/>
                <c:pt idx="0">
                  <c:v>84.3</c:v>
                </c:pt>
                <c:pt idx="1">
                  <c:v>15.6</c:v>
                </c:pt>
                <c:pt idx="2">
                  <c:v>10</c:v>
                </c:pt>
                <c:pt idx="3">
                  <c:v>2.2000000000000002</c:v>
                </c:pt>
                <c:pt idx="4" formatCode="General">
                  <c:v>3.4</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Sheet1!$B$4:$F$4</c:f>
              <c:numCache>
                <c:formatCode>0.0</c:formatCode>
                <c:ptCount val="5"/>
                <c:pt idx="0">
                  <c:v>93.1</c:v>
                </c:pt>
                <c:pt idx="1">
                  <c:v>6.9</c:v>
                </c:pt>
                <c:pt idx="2">
                  <c:v>1.6</c:v>
                </c:pt>
                <c:pt idx="3">
                  <c:v>3</c:v>
                </c:pt>
                <c:pt idx="4" formatCode="General">
                  <c:v>2.2999999999999998</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Sheet1!$B$5:$F$5</c:f>
              <c:numCache>
                <c:formatCode>0.0</c:formatCode>
                <c:ptCount val="5"/>
                <c:pt idx="0">
                  <c:v>97.9</c:v>
                </c:pt>
                <c:pt idx="1">
                  <c:v>2.2000000000000002</c:v>
                </c:pt>
                <c:pt idx="2">
                  <c:v>1.2</c:v>
                </c:pt>
                <c:pt idx="3">
                  <c:v>0.8</c:v>
                </c:pt>
                <c:pt idx="4" formatCode="General">
                  <c:v>0.2</c:v>
                </c:pt>
              </c:numCache>
            </c:numRef>
          </c:val>
        </c:ser>
        <c:dLbls>
          <c:showLegendKey val="0"/>
          <c:showVal val="0"/>
          <c:showCatName val="0"/>
          <c:showSerName val="0"/>
          <c:showPercent val="0"/>
          <c:showBubbleSize val="0"/>
        </c:dLbls>
        <c:gapWidth val="75"/>
        <c:axId val="78646272"/>
        <c:axId val="78664448"/>
      </c:barChart>
      <c:catAx>
        <c:axId val="78646272"/>
        <c:scaling>
          <c:orientation val="minMax"/>
        </c:scaling>
        <c:delete val="0"/>
        <c:axPos val="b"/>
        <c:numFmt formatCode="General" sourceLinked="1"/>
        <c:majorTickMark val="out"/>
        <c:minorTickMark val="none"/>
        <c:tickLblPos val="nextTo"/>
        <c:crossAx val="78664448"/>
        <c:crosses val="autoZero"/>
        <c:auto val="1"/>
        <c:lblAlgn val="ctr"/>
        <c:lblOffset val="100"/>
        <c:noMultiLvlLbl val="0"/>
      </c:catAx>
      <c:valAx>
        <c:axId val="78664448"/>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78646272"/>
        <c:crosses val="autoZero"/>
        <c:crossBetween val="between"/>
        <c:majorUnit val="20"/>
      </c:valAx>
    </c:plotArea>
    <c:legend>
      <c:legendPos val="b"/>
      <c:layout>
        <c:manualLayout>
          <c:xMode val="edge"/>
          <c:yMode val="edge"/>
          <c:x val="4.4718563023223995E-2"/>
          <c:y val="0.83157427730817723"/>
          <c:w val="0.935839210856937"/>
          <c:h val="0.16759128491608116"/>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Sheet1!$A$1:$E$1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Sheet1!$A$2:$E$2</c:f>
              <c:numCache>
                <c:formatCode>General</c:formatCode>
                <c:ptCount val="5"/>
                <c:pt idx="0">
                  <c:v>58.8</c:v>
                </c:pt>
                <c:pt idx="1">
                  <c:v>16.399999999999999</c:v>
                </c:pt>
                <c:pt idx="2">
                  <c:v>7.9</c:v>
                </c:pt>
                <c:pt idx="3">
                  <c:v>15.6</c:v>
                </c:pt>
                <c:pt idx="4">
                  <c:v>1.3</c:v>
                </c:pt>
              </c:numCache>
            </c:numRef>
          </c:val>
        </c:ser>
        <c:dLbls>
          <c:showLegendKey val="0"/>
          <c:showVal val="0"/>
          <c:showCatName val="0"/>
          <c:showSerName val="0"/>
          <c:showPercent val="0"/>
          <c:showBubbleSize val="0"/>
        </c:dLbls>
        <c:gapWidth val="150"/>
        <c:axId val="85285888"/>
        <c:axId val="87241472"/>
      </c:barChart>
      <c:catAx>
        <c:axId val="85285888"/>
        <c:scaling>
          <c:orientation val="minMax"/>
        </c:scaling>
        <c:delete val="0"/>
        <c:axPos val="b"/>
        <c:numFmt formatCode="General" sourceLinked="1"/>
        <c:majorTickMark val="out"/>
        <c:minorTickMark val="none"/>
        <c:tickLblPos val="nextTo"/>
        <c:txPr>
          <a:bodyPr/>
          <a:lstStyle/>
          <a:p>
            <a:pPr>
              <a:defRPr sz="1200"/>
            </a:pPr>
            <a:endParaRPr lang="en-US"/>
          </a:p>
        </c:txPr>
        <c:crossAx val="87241472"/>
        <c:crosses val="autoZero"/>
        <c:auto val="1"/>
        <c:lblAlgn val="ctr"/>
        <c:lblOffset val="100"/>
        <c:noMultiLvlLbl val="0"/>
      </c:catAx>
      <c:valAx>
        <c:axId val="87241472"/>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85285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Sheet1!$B$2:$F$2</c:f>
              <c:numCache>
                <c:formatCode>General</c:formatCode>
                <c:ptCount val="5"/>
                <c:pt idx="0">
                  <c:v>65.099999999999994</c:v>
                </c:pt>
                <c:pt idx="1">
                  <c:v>2.5</c:v>
                </c:pt>
                <c:pt idx="2" formatCode="0.0">
                  <c:v>7.6</c:v>
                </c:pt>
                <c:pt idx="3" formatCode="0.0">
                  <c:v>24.1</c:v>
                </c:pt>
                <c:pt idx="4">
                  <c:v>0.8</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Sheet1!$B$3:$F$3</c:f>
              <c:numCache>
                <c:formatCode>General</c:formatCode>
                <c:ptCount val="5"/>
                <c:pt idx="0">
                  <c:v>63.6</c:v>
                </c:pt>
                <c:pt idx="1">
                  <c:v>9.5</c:v>
                </c:pt>
                <c:pt idx="2" formatCode="0.0">
                  <c:v>9.4</c:v>
                </c:pt>
                <c:pt idx="3" formatCode="0.0">
                  <c:v>15.7</c:v>
                </c:pt>
                <c:pt idx="4">
                  <c:v>1.8</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Sheet1!$B$4:$F$4</c:f>
              <c:numCache>
                <c:formatCode>General</c:formatCode>
                <c:ptCount val="5"/>
                <c:pt idx="0">
                  <c:v>29.5</c:v>
                </c:pt>
                <c:pt idx="1">
                  <c:v>67</c:v>
                </c:pt>
                <c:pt idx="2" formatCode="0.0">
                  <c:v>2</c:v>
                </c:pt>
                <c:pt idx="3" formatCode="0.0">
                  <c:v>1.2</c:v>
                </c:pt>
                <c:pt idx="4">
                  <c:v>0.3</c:v>
                </c:pt>
              </c:numCache>
            </c:numRef>
          </c:val>
        </c:ser>
        <c:dLbls>
          <c:showLegendKey val="0"/>
          <c:showVal val="0"/>
          <c:showCatName val="0"/>
          <c:showSerName val="0"/>
          <c:showPercent val="0"/>
          <c:showBubbleSize val="0"/>
        </c:dLbls>
        <c:gapWidth val="150"/>
        <c:axId val="87299584"/>
        <c:axId val="87301120"/>
      </c:barChart>
      <c:catAx>
        <c:axId val="87299584"/>
        <c:scaling>
          <c:orientation val="minMax"/>
        </c:scaling>
        <c:delete val="0"/>
        <c:axPos val="b"/>
        <c:numFmt formatCode="General" sourceLinked="1"/>
        <c:majorTickMark val="out"/>
        <c:minorTickMark val="none"/>
        <c:tickLblPos val="nextTo"/>
        <c:txPr>
          <a:bodyPr/>
          <a:lstStyle/>
          <a:p>
            <a:pPr>
              <a:defRPr sz="1200"/>
            </a:pPr>
            <a:endParaRPr lang="en-US"/>
          </a:p>
        </c:txPr>
        <c:crossAx val="87301120"/>
        <c:crosses val="autoZero"/>
        <c:auto val="1"/>
        <c:lblAlgn val="ctr"/>
        <c:lblOffset val="100"/>
        <c:noMultiLvlLbl val="0"/>
      </c:catAx>
      <c:valAx>
        <c:axId val="87301120"/>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87299584"/>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Sheet1!$B$2:$F$2</c:f>
              <c:numCache>
                <c:formatCode>General</c:formatCode>
                <c:ptCount val="5"/>
                <c:pt idx="0">
                  <c:v>56.8</c:v>
                </c:pt>
                <c:pt idx="1">
                  <c:v>17.600000000000001</c:v>
                </c:pt>
                <c:pt idx="2">
                  <c:v>8.1999999999999993</c:v>
                </c:pt>
                <c:pt idx="3">
                  <c:v>16.5</c:v>
                </c:pt>
                <c:pt idx="4">
                  <c:v>0.9</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Sheet1!$B$3:$F$3</c:f>
              <c:numCache>
                <c:formatCode>General</c:formatCode>
                <c:ptCount val="5"/>
                <c:pt idx="0">
                  <c:v>61.1</c:v>
                </c:pt>
                <c:pt idx="1">
                  <c:v>15.1</c:v>
                </c:pt>
                <c:pt idx="2">
                  <c:v>7.4</c:v>
                </c:pt>
                <c:pt idx="3">
                  <c:v>14.5</c:v>
                </c:pt>
                <c:pt idx="4">
                  <c:v>1.9</c:v>
                </c:pt>
              </c:numCache>
            </c:numRef>
          </c:val>
        </c:ser>
        <c:dLbls>
          <c:showLegendKey val="0"/>
          <c:showVal val="0"/>
          <c:showCatName val="0"/>
          <c:showSerName val="0"/>
          <c:showPercent val="0"/>
          <c:showBubbleSize val="0"/>
        </c:dLbls>
        <c:gapWidth val="150"/>
        <c:axId val="87960960"/>
        <c:axId val="87962752"/>
      </c:barChart>
      <c:catAx>
        <c:axId val="87960960"/>
        <c:scaling>
          <c:orientation val="minMax"/>
        </c:scaling>
        <c:delete val="0"/>
        <c:axPos val="b"/>
        <c:numFmt formatCode="General" sourceLinked="1"/>
        <c:majorTickMark val="out"/>
        <c:minorTickMark val="none"/>
        <c:tickLblPos val="nextTo"/>
        <c:txPr>
          <a:bodyPr/>
          <a:lstStyle/>
          <a:p>
            <a:pPr>
              <a:defRPr sz="1200"/>
            </a:pPr>
            <a:endParaRPr lang="en-US"/>
          </a:p>
        </c:txPr>
        <c:crossAx val="87962752"/>
        <c:crosses val="autoZero"/>
        <c:auto val="1"/>
        <c:lblAlgn val="ctr"/>
        <c:lblOffset val="100"/>
        <c:noMultiLvlLbl val="0"/>
      </c:catAx>
      <c:valAx>
        <c:axId val="87962752"/>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87960960"/>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Sheet1!$B$2:$F$2</c:f>
              <c:numCache>
                <c:formatCode>General</c:formatCode>
                <c:ptCount val="5"/>
                <c:pt idx="0">
                  <c:v>64.3</c:v>
                </c:pt>
                <c:pt idx="1">
                  <c:v>17.600000000000001</c:v>
                </c:pt>
                <c:pt idx="2">
                  <c:v>7.5</c:v>
                </c:pt>
                <c:pt idx="3">
                  <c:v>9.8000000000000007</c:v>
                </c:pt>
                <c:pt idx="4">
                  <c:v>0.9</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Sheet1!$B$3:$F$3</c:f>
              <c:numCache>
                <c:formatCode>General</c:formatCode>
                <c:ptCount val="5"/>
                <c:pt idx="0">
                  <c:v>46.7</c:v>
                </c:pt>
                <c:pt idx="1">
                  <c:v>12.9</c:v>
                </c:pt>
                <c:pt idx="2">
                  <c:v>4.4000000000000004</c:v>
                </c:pt>
                <c:pt idx="3">
                  <c:v>31.4</c:v>
                </c:pt>
                <c:pt idx="4">
                  <c:v>4.5999999999999996</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Sheet1!$B$4:$F$4</c:f>
              <c:numCache>
                <c:formatCode>General</c:formatCode>
                <c:ptCount val="5"/>
                <c:pt idx="0">
                  <c:v>54.1</c:v>
                </c:pt>
                <c:pt idx="1">
                  <c:v>7.4</c:v>
                </c:pt>
                <c:pt idx="2">
                  <c:v>11.5</c:v>
                </c:pt>
                <c:pt idx="3">
                  <c:v>23.5</c:v>
                </c:pt>
                <c:pt idx="4">
                  <c:v>3.6</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Sheet1!$B$5:$F$5</c:f>
              <c:numCache>
                <c:formatCode>General</c:formatCode>
                <c:ptCount val="5"/>
                <c:pt idx="0">
                  <c:v>29.8</c:v>
                </c:pt>
                <c:pt idx="1">
                  <c:v>17.7</c:v>
                </c:pt>
                <c:pt idx="2">
                  <c:v>9.1</c:v>
                </c:pt>
                <c:pt idx="3">
                  <c:v>42.4</c:v>
                </c:pt>
                <c:pt idx="4">
                  <c:v>1</c:v>
                </c:pt>
              </c:numCache>
            </c:numRef>
          </c:val>
        </c:ser>
        <c:dLbls>
          <c:showLegendKey val="0"/>
          <c:showVal val="0"/>
          <c:showCatName val="0"/>
          <c:showSerName val="0"/>
          <c:showPercent val="0"/>
          <c:showBubbleSize val="0"/>
        </c:dLbls>
        <c:gapWidth val="75"/>
        <c:axId val="87650304"/>
        <c:axId val="87651840"/>
      </c:barChart>
      <c:catAx>
        <c:axId val="87650304"/>
        <c:scaling>
          <c:orientation val="minMax"/>
        </c:scaling>
        <c:delete val="0"/>
        <c:axPos val="b"/>
        <c:numFmt formatCode="General" sourceLinked="1"/>
        <c:majorTickMark val="out"/>
        <c:minorTickMark val="none"/>
        <c:tickLblPos val="nextTo"/>
        <c:crossAx val="87651840"/>
        <c:crosses val="autoZero"/>
        <c:auto val="1"/>
        <c:lblAlgn val="ctr"/>
        <c:lblOffset val="100"/>
        <c:noMultiLvlLbl val="0"/>
      </c:catAx>
      <c:valAx>
        <c:axId val="87651840"/>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87650304"/>
        <c:crosses val="autoZero"/>
        <c:crossBetween val="between"/>
        <c:majorUnit val="2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56627554743098241"/>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Sheet1!$B$2:$F$2</c:f>
              <c:numCache>
                <c:formatCode>0.0</c:formatCode>
                <c:ptCount val="5"/>
                <c:pt idx="0">
                  <c:v>16.5</c:v>
                </c:pt>
                <c:pt idx="1">
                  <c:v>32.4</c:v>
                </c:pt>
                <c:pt idx="2" formatCode="General">
                  <c:v>8.4</c:v>
                </c:pt>
                <c:pt idx="3">
                  <c:v>41</c:v>
                </c:pt>
                <c:pt idx="4" formatCode="General">
                  <c:v>1.7</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Sheet1!$B$3:$F$3</c:f>
              <c:numCache>
                <c:formatCode>0.0</c:formatCode>
                <c:ptCount val="5"/>
                <c:pt idx="0">
                  <c:v>46.4</c:v>
                </c:pt>
                <c:pt idx="1">
                  <c:v>20.7</c:v>
                </c:pt>
                <c:pt idx="2" formatCode="General">
                  <c:v>12.5</c:v>
                </c:pt>
                <c:pt idx="3">
                  <c:v>19.2</c:v>
                </c:pt>
                <c:pt idx="4" formatCode="General">
                  <c:v>1.2</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Sheet1!$B$4:$F$4</c:f>
              <c:numCache>
                <c:formatCode>0.0</c:formatCode>
                <c:ptCount val="5"/>
                <c:pt idx="0">
                  <c:v>70.3</c:v>
                </c:pt>
                <c:pt idx="1">
                  <c:v>14.2</c:v>
                </c:pt>
                <c:pt idx="2" formatCode="General">
                  <c:v>7.7</c:v>
                </c:pt>
                <c:pt idx="3">
                  <c:v>6.2</c:v>
                </c:pt>
                <c:pt idx="4" formatCode="General">
                  <c:v>1.6</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Employer-sponsored insurance</c:v>
                </c:pt>
                <c:pt idx="1">
                  <c:v>Medicare</c:v>
                </c:pt>
                <c:pt idx="2">
                  <c:v>Private non-group coverage, including Commonwealth Choice</c:v>
                </c:pt>
                <c:pt idx="3">
                  <c:v>MassHealth or Commonwealth Care</c:v>
                </c:pt>
                <c:pt idx="4">
                  <c:v>Other coverage or coverage type not reported</c:v>
                </c:pt>
              </c:strCache>
            </c:strRef>
          </c:cat>
          <c:val>
            <c:numRef>
              <c:f>Sheet1!$B$5:$F$5</c:f>
              <c:numCache>
                <c:formatCode>0.0</c:formatCode>
                <c:ptCount val="5"/>
                <c:pt idx="0">
                  <c:v>85.4</c:v>
                </c:pt>
                <c:pt idx="1">
                  <c:v>6</c:v>
                </c:pt>
                <c:pt idx="2" formatCode="General">
                  <c:v>5.0999999999999996</c:v>
                </c:pt>
                <c:pt idx="3">
                  <c:v>2.2999999999999998</c:v>
                </c:pt>
                <c:pt idx="4" formatCode="General">
                  <c:v>1.1000000000000001</c:v>
                </c:pt>
              </c:numCache>
            </c:numRef>
          </c:val>
        </c:ser>
        <c:dLbls>
          <c:showLegendKey val="0"/>
          <c:showVal val="0"/>
          <c:showCatName val="0"/>
          <c:showSerName val="0"/>
          <c:showPercent val="0"/>
          <c:showBubbleSize val="0"/>
        </c:dLbls>
        <c:gapWidth val="75"/>
        <c:axId val="87687552"/>
        <c:axId val="87689088"/>
      </c:barChart>
      <c:catAx>
        <c:axId val="87687552"/>
        <c:scaling>
          <c:orientation val="minMax"/>
        </c:scaling>
        <c:delete val="0"/>
        <c:axPos val="b"/>
        <c:numFmt formatCode="General" sourceLinked="1"/>
        <c:majorTickMark val="out"/>
        <c:minorTickMark val="none"/>
        <c:tickLblPos val="nextTo"/>
        <c:crossAx val="87689088"/>
        <c:crosses val="autoZero"/>
        <c:auto val="1"/>
        <c:lblAlgn val="ctr"/>
        <c:lblOffset val="100"/>
        <c:noMultiLvlLbl val="0"/>
      </c:catAx>
      <c:valAx>
        <c:axId val="87689088"/>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87687552"/>
        <c:crosses val="autoZero"/>
        <c:crossBetween val="between"/>
        <c:majorUnit val="20"/>
      </c:valAx>
    </c:plotArea>
    <c:legend>
      <c:legendPos val="b"/>
      <c:layout>
        <c:manualLayout>
          <c:xMode val="edge"/>
          <c:yMode val="edge"/>
          <c:x val="4.4718563023224002E-2"/>
          <c:y val="0.834982954412131"/>
          <c:w val="0.935839210856937"/>
          <c:h val="0.143731011572675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Sheet1!$A$2</c:f>
              <c:strCache>
                <c:ptCount val="1"/>
                <c:pt idx="0">
                  <c:v>Had a usual source of care (excluding the emergency department) (MHIS 2008-2011)</c:v>
                </c:pt>
              </c:strCache>
            </c:strRef>
          </c:tx>
          <c:marker>
            <c:symbol val="square"/>
            <c:size val="7"/>
          </c:marker>
          <c:dPt>
            <c:idx val="6"/>
            <c:bubble3D val="0"/>
          </c:dPt>
          <c:cat>
            <c:strRef>
              <c:f>Sheet1!$B$1:$H$1</c:f>
              <c:strCache>
                <c:ptCount val="7"/>
                <c:pt idx="0">
                  <c:v>2008</c:v>
                </c:pt>
                <c:pt idx="1">
                  <c:v>2009</c:v>
                </c:pt>
                <c:pt idx="2">
                  <c:v>2010</c:v>
                </c:pt>
                <c:pt idx="3">
                  <c:v>2011</c:v>
                </c:pt>
                <c:pt idx="4">
                  <c:v>2012</c:v>
                </c:pt>
                <c:pt idx="5">
                  <c:v>2013</c:v>
                </c:pt>
                <c:pt idx="6">
                  <c:v>2014</c:v>
                </c:pt>
              </c:strCache>
            </c:strRef>
          </c:cat>
          <c:val>
            <c:numRef>
              <c:f>Sheet1!$B$2:$H$2</c:f>
              <c:numCache>
                <c:formatCode>0.0</c:formatCode>
                <c:ptCount val="7"/>
                <c:pt idx="0" formatCode="General">
                  <c:v>91.9</c:v>
                </c:pt>
                <c:pt idx="1">
                  <c:v>91</c:v>
                </c:pt>
                <c:pt idx="2" formatCode="General">
                  <c:v>92.9</c:v>
                </c:pt>
                <c:pt idx="3" formatCode="General">
                  <c:v>90.9</c:v>
                </c:pt>
              </c:numCache>
            </c:numRef>
          </c:val>
          <c:smooth val="0"/>
        </c:ser>
        <c:ser>
          <c:idx val="1"/>
          <c:order val="1"/>
          <c:tx>
            <c:strRef>
              <c:f>Sheet1!$A$3</c:f>
              <c:strCache>
                <c:ptCount val="1"/>
                <c:pt idx="0">
                  <c:v>Had a usual source of care (excluding the emergency department) (MHIS 2014)</c:v>
                </c:pt>
              </c:strCache>
            </c:strRef>
          </c:tx>
          <c:spPr>
            <a:ln>
              <a:solidFill>
                <a:srgbClr val="009977"/>
              </a:solidFill>
            </a:ln>
          </c:spPr>
          <c:marker>
            <c:symbol val="square"/>
            <c:size val="7"/>
            <c:spPr>
              <a:solidFill>
                <a:srgbClr val="009977"/>
              </a:solidFill>
              <a:ln>
                <a:solidFill>
                  <a:srgbClr val="009977"/>
                </a:solidFill>
              </a:ln>
            </c:spPr>
          </c:marker>
          <c:dPt>
            <c:idx val="6"/>
            <c:bubble3D val="0"/>
          </c:dPt>
          <c:dLbls>
            <c:numFmt formatCode="#,##0.0" sourceLinked="0"/>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6">
                  <c:v>87.7</c:v>
                </c:pt>
              </c:numCache>
            </c:numRef>
          </c:val>
          <c:smooth val="0"/>
        </c:ser>
        <c:ser>
          <c:idx val="2"/>
          <c:order val="2"/>
          <c:tx>
            <c:strRef>
              <c:f>Sheet1!$A$4</c:f>
              <c:strCache>
                <c:ptCount val="1"/>
                <c:pt idx="0">
                  <c:v>Had a visit to a general doctor or specialist in the past 12 months (MHIS 2008-2011)</c:v>
                </c:pt>
              </c:strCache>
            </c:strRef>
          </c:tx>
          <c:dPt>
            <c:idx val="6"/>
            <c:bubble3D val="0"/>
          </c:dPt>
          <c:dLbls>
            <c:dLbl>
              <c:idx val="0"/>
              <c:layout>
                <c:manualLayout>
                  <c:x val="-3.180890895747035E-2"/>
                  <c:y val="3.9257466864097659E-2"/>
                </c:manualLayout>
              </c:layout>
              <c:dLblPos val="r"/>
              <c:showLegendKey val="0"/>
              <c:showVal val="1"/>
              <c:showCatName val="0"/>
              <c:showSerName val="0"/>
              <c:showPercent val="0"/>
              <c:showBubbleSize val="0"/>
            </c:dLbl>
            <c:dLbl>
              <c:idx val="1"/>
              <c:layout>
                <c:manualLayout>
                  <c:x val="-3.1808908957470364E-2"/>
                  <c:y val="2.9701927359842055E-2"/>
                </c:manualLayout>
              </c:layout>
              <c:dLblPos val="r"/>
              <c:showLegendKey val="0"/>
              <c:showVal val="1"/>
              <c:showCatName val="0"/>
              <c:showSerName val="0"/>
              <c:showPercent val="0"/>
              <c:showBubbleSize val="0"/>
            </c:dLbl>
            <c:dLbl>
              <c:idx val="2"/>
              <c:layout>
                <c:manualLayout>
                  <c:x val="-3.1808908957470364E-2"/>
                  <c:y val="2.6516747525090187E-2"/>
                </c:manualLayout>
              </c:layout>
              <c:dLblPos val="r"/>
              <c:showLegendKey val="0"/>
              <c:showVal val="1"/>
              <c:showCatName val="0"/>
              <c:showSerName val="0"/>
              <c:showPercent val="0"/>
              <c:showBubbleSize val="0"/>
            </c:dLbl>
            <c:dLbl>
              <c:idx val="3"/>
              <c:layout>
                <c:manualLayout>
                  <c:x val="-2.8649351295543034E-2"/>
                  <c:y val="3.6072287029345791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Sheet1!$B$4:$H$4</c:f>
              <c:numCache>
                <c:formatCode>0.0</c:formatCode>
                <c:ptCount val="7"/>
                <c:pt idx="0" formatCode="General">
                  <c:v>88.3</c:v>
                </c:pt>
                <c:pt idx="1">
                  <c:v>88</c:v>
                </c:pt>
                <c:pt idx="2" formatCode="General">
                  <c:v>88.1</c:v>
                </c:pt>
                <c:pt idx="3" formatCode="General">
                  <c:v>87.9</c:v>
                </c:pt>
              </c:numCache>
            </c:numRef>
          </c:val>
          <c:smooth val="0"/>
        </c:ser>
        <c:ser>
          <c:idx val="3"/>
          <c:order val="3"/>
          <c:tx>
            <c:strRef>
              <c:f>Sheet1!$A$5</c:f>
              <c:strCache>
                <c:ptCount val="1"/>
                <c:pt idx="0">
                  <c:v>Had a visit to a general doctor or specialist in the past 12 months (MHIS 2014</c:v>
                </c:pt>
              </c:strCache>
            </c:strRef>
          </c:tx>
          <c:spPr>
            <a:ln>
              <a:solidFill>
                <a:srgbClr val="009977"/>
              </a:solidFill>
            </a:ln>
          </c:spPr>
          <c:marker>
            <c:symbol val="triangle"/>
            <c:size val="7"/>
            <c:spPr>
              <a:solidFill>
                <a:srgbClr val="009977"/>
              </a:solidFill>
              <a:ln>
                <a:solidFill>
                  <a:srgbClr val="009977"/>
                </a:solidFill>
              </a:ln>
            </c:spPr>
          </c:marker>
          <c:dLbls>
            <c:dLbl>
              <c:idx val="6"/>
              <c:layout>
                <c:manualLayout>
                  <c:x val="-3.1808908957470364E-2"/>
                  <c:y val="2.9701927359842055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6">
                  <c:v>86.8</c:v>
                </c:pt>
              </c:numCache>
            </c:numRef>
          </c:val>
          <c:smooth val="0"/>
        </c:ser>
        <c:ser>
          <c:idx val="4"/>
          <c:order val="4"/>
          <c:tx>
            <c:strRef>
              <c:f>Sheet1!$A$6</c:f>
              <c:strCache>
                <c:ptCount val="1"/>
                <c:pt idx="0">
                  <c:v>Had a visit to a general doctor for preventive care in the past 12 months (MHIS 2008-2011)</c:v>
                </c:pt>
              </c:strCache>
            </c:strRef>
          </c:tx>
          <c:marker>
            <c:symbol val="diamond"/>
            <c:size val="7"/>
          </c:marker>
          <c:dLbls>
            <c:dLblPos val="b"/>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Sheet1!$B$6:$H$6</c:f>
              <c:numCache>
                <c:formatCode>General</c:formatCode>
                <c:ptCount val="7"/>
                <c:pt idx="0">
                  <c:v>78.3</c:v>
                </c:pt>
                <c:pt idx="1">
                  <c:v>78.5</c:v>
                </c:pt>
                <c:pt idx="2">
                  <c:v>79.3</c:v>
                </c:pt>
                <c:pt idx="3">
                  <c:v>78.400000000000006</c:v>
                </c:pt>
              </c:numCache>
            </c:numRef>
          </c:val>
          <c:smooth val="0"/>
        </c:ser>
        <c:ser>
          <c:idx val="5"/>
          <c:order val="5"/>
          <c:tx>
            <c:strRef>
              <c:f>Sheet1!$A$7</c:f>
              <c:strCache>
                <c:ptCount val="1"/>
                <c:pt idx="0">
                  <c:v>Had a visit to a general doctor for preventive care in the past 12 months (MHIS 2014)</c:v>
                </c:pt>
              </c:strCache>
            </c:strRef>
          </c:tx>
          <c:spPr>
            <a:ln>
              <a:solidFill>
                <a:srgbClr val="009977"/>
              </a:solidFill>
            </a:ln>
          </c:spPr>
          <c:marker>
            <c:symbol val="diamond"/>
            <c:size val="7"/>
            <c:spPr>
              <a:solidFill>
                <a:srgbClr val="009977"/>
              </a:solidFill>
              <a:ln>
                <a:solidFill>
                  <a:srgbClr val="009977"/>
                </a:solidFill>
              </a:ln>
            </c:spPr>
          </c:marker>
          <c:dLbls>
            <c:dLblPos val="b"/>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Sheet1!$B$7:$H$7</c:f>
              <c:numCache>
                <c:formatCode>General</c:formatCode>
                <c:ptCount val="7"/>
                <c:pt idx="6">
                  <c:v>78.5</c:v>
                </c:pt>
              </c:numCache>
            </c:numRef>
          </c:val>
          <c:smooth val="0"/>
        </c:ser>
        <c:dLbls>
          <c:dLblPos val="t"/>
          <c:showLegendKey val="0"/>
          <c:showVal val="1"/>
          <c:showCatName val="0"/>
          <c:showSerName val="0"/>
          <c:showPercent val="0"/>
          <c:showBubbleSize val="0"/>
        </c:dLbls>
        <c:marker val="1"/>
        <c:smooth val="0"/>
        <c:axId val="100151680"/>
        <c:axId val="100153216"/>
      </c:lineChart>
      <c:catAx>
        <c:axId val="100151680"/>
        <c:scaling>
          <c:orientation val="minMax"/>
        </c:scaling>
        <c:delete val="0"/>
        <c:axPos val="b"/>
        <c:numFmt formatCode="General" sourceLinked="0"/>
        <c:majorTickMark val="out"/>
        <c:minorTickMark val="none"/>
        <c:tickLblPos val="nextTo"/>
        <c:crossAx val="100153216"/>
        <c:crosses val="autoZero"/>
        <c:auto val="1"/>
        <c:lblAlgn val="ctr"/>
        <c:lblOffset val="100"/>
        <c:noMultiLvlLbl val="0"/>
      </c:catAx>
      <c:valAx>
        <c:axId val="100153216"/>
        <c:scaling>
          <c:orientation val="minMax"/>
          <c:max val="100"/>
          <c:min val="50"/>
        </c:scaling>
        <c:delete val="0"/>
        <c:axPos val="l"/>
        <c:majorGridlines/>
        <c:numFmt formatCode="0&quot;%&quot;" sourceLinked="0"/>
        <c:majorTickMark val="out"/>
        <c:minorTickMark val="none"/>
        <c:tickLblPos val="nextTo"/>
        <c:crossAx val="100151680"/>
        <c:crosses val="autoZero"/>
        <c:crossBetween val="between"/>
        <c:majorUnit val="10"/>
        <c:minorUnit val="5"/>
      </c:valAx>
      <c:spPr>
        <a:noFill/>
        <a:ln w="25400">
          <a:noFill/>
        </a:ln>
      </c:spPr>
    </c:plotArea>
    <c:legend>
      <c:legendPos val="b"/>
      <c:layout>
        <c:manualLayout>
          <c:xMode val="edge"/>
          <c:yMode val="edge"/>
          <c:x val="1.7383786742297024E-2"/>
          <c:y val="0.57553608383602661"/>
          <c:w val="0.96207274446144464"/>
          <c:h val="0.40449247375406505"/>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Sheet1!$A$1:$D$1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Sheet1!$A$2:$D$2</c:f>
              <c:numCache>
                <c:formatCode>General</c:formatCode>
                <c:ptCount val="4"/>
                <c:pt idx="0">
                  <c:v>87.7</c:v>
                </c:pt>
                <c:pt idx="1">
                  <c:v>86.8</c:v>
                </c:pt>
                <c:pt idx="2">
                  <c:v>78.5</c:v>
                </c:pt>
                <c:pt idx="3">
                  <c:v>70.099999999999994</c:v>
                </c:pt>
              </c:numCache>
            </c:numRef>
          </c:val>
        </c:ser>
        <c:dLbls>
          <c:showLegendKey val="0"/>
          <c:showVal val="0"/>
          <c:showCatName val="0"/>
          <c:showSerName val="0"/>
          <c:showPercent val="0"/>
          <c:showBubbleSize val="0"/>
        </c:dLbls>
        <c:gapWidth val="150"/>
        <c:axId val="100201600"/>
        <c:axId val="100203136"/>
      </c:barChart>
      <c:catAx>
        <c:axId val="100201600"/>
        <c:scaling>
          <c:orientation val="minMax"/>
        </c:scaling>
        <c:delete val="0"/>
        <c:axPos val="b"/>
        <c:numFmt formatCode="General" sourceLinked="1"/>
        <c:majorTickMark val="out"/>
        <c:minorTickMark val="none"/>
        <c:tickLblPos val="nextTo"/>
        <c:txPr>
          <a:bodyPr/>
          <a:lstStyle/>
          <a:p>
            <a:pPr>
              <a:defRPr sz="1200"/>
            </a:pPr>
            <a:endParaRPr lang="en-US"/>
          </a:p>
        </c:txPr>
        <c:crossAx val="100203136"/>
        <c:crosses val="autoZero"/>
        <c:auto val="1"/>
        <c:lblAlgn val="ctr"/>
        <c:lblOffset val="100"/>
        <c:noMultiLvlLbl val="0"/>
      </c:catAx>
      <c:valAx>
        <c:axId val="100203136"/>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002016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Sheet1!$B$2:$E$2</c:f>
              <c:numCache>
                <c:formatCode>General</c:formatCode>
                <c:ptCount val="4"/>
                <c:pt idx="0">
                  <c:v>94.52209012554178</c:v>
                </c:pt>
                <c:pt idx="1">
                  <c:v>92.866152316925465</c:v>
                </c:pt>
                <c:pt idx="2">
                  <c:v>88.461863931851113</c:v>
                </c:pt>
                <c:pt idx="3">
                  <c:v>81.270838789252679</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Sheet1!$B$3:$E$3</c:f>
              <c:numCache>
                <c:formatCode>General</c:formatCode>
                <c:ptCount val="4"/>
                <c:pt idx="0">
                  <c:v>84.620460789373396</c:v>
                </c:pt>
                <c:pt idx="1">
                  <c:v>83.363737336367876</c:v>
                </c:pt>
                <c:pt idx="2">
                  <c:v>73.902703622660098</c:v>
                </c:pt>
                <c:pt idx="3">
                  <c:v>67.777289347325336</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Sheet1!$B$4:$E$4</c:f>
              <c:numCache>
                <c:formatCode>General</c:formatCode>
                <c:ptCount val="4"/>
                <c:pt idx="0">
                  <c:v>89.895349438821739</c:v>
                </c:pt>
                <c:pt idx="1">
                  <c:v>91.84584975206262</c:v>
                </c:pt>
                <c:pt idx="2">
                  <c:v>81.865094528538577</c:v>
                </c:pt>
                <c:pt idx="3">
                  <c:v>62.233752159860323</c:v>
                </c:pt>
              </c:numCache>
            </c:numRef>
          </c:val>
        </c:ser>
        <c:dLbls>
          <c:showLegendKey val="0"/>
          <c:showVal val="0"/>
          <c:showCatName val="0"/>
          <c:showSerName val="0"/>
          <c:showPercent val="0"/>
          <c:showBubbleSize val="0"/>
        </c:dLbls>
        <c:gapWidth val="150"/>
        <c:axId val="100556800"/>
        <c:axId val="100558336"/>
      </c:barChart>
      <c:catAx>
        <c:axId val="100556800"/>
        <c:scaling>
          <c:orientation val="minMax"/>
        </c:scaling>
        <c:delete val="0"/>
        <c:axPos val="b"/>
        <c:numFmt formatCode="General" sourceLinked="1"/>
        <c:majorTickMark val="out"/>
        <c:minorTickMark val="none"/>
        <c:tickLblPos val="nextTo"/>
        <c:txPr>
          <a:bodyPr/>
          <a:lstStyle/>
          <a:p>
            <a:pPr>
              <a:defRPr sz="1200"/>
            </a:pPr>
            <a:endParaRPr lang="en-US"/>
          </a:p>
        </c:txPr>
        <c:crossAx val="100558336"/>
        <c:crosses val="autoZero"/>
        <c:auto val="1"/>
        <c:lblAlgn val="ctr"/>
        <c:lblOffset val="100"/>
        <c:noMultiLvlLbl val="0"/>
      </c:catAx>
      <c:valAx>
        <c:axId val="100558336"/>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00556800"/>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Sheet1!$A$1:$C$1</c:f>
              <c:strCache>
                <c:ptCount val="3"/>
                <c:pt idx="0">
                  <c:v>Insured at the time of the survey</c:v>
                </c:pt>
                <c:pt idx="1">
                  <c:v>Insured at any time over the past 12 months</c:v>
                </c:pt>
                <c:pt idx="2">
                  <c:v>Always insured over the past 12 months</c:v>
                </c:pt>
              </c:strCache>
            </c:strRef>
          </c:cat>
          <c:val>
            <c:numRef>
              <c:f>Sheet1!$A$2:$C$2</c:f>
              <c:numCache>
                <c:formatCode>General</c:formatCode>
                <c:ptCount val="3"/>
                <c:pt idx="0">
                  <c:v>96.3</c:v>
                </c:pt>
                <c:pt idx="1">
                  <c:v>97.6</c:v>
                </c:pt>
                <c:pt idx="2">
                  <c:v>90.7</c:v>
                </c:pt>
              </c:numCache>
            </c:numRef>
          </c:val>
        </c:ser>
        <c:dLbls>
          <c:showLegendKey val="0"/>
          <c:showVal val="0"/>
          <c:showCatName val="0"/>
          <c:showSerName val="0"/>
          <c:showPercent val="0"/>
          <c:showBubbleSize val="0"/>
        </c:dLbls>
        <c:gapWidth val="150"/>
        <c:axId val="10274688"/>
        <c:axId val="10276224"/>
      </c:barChart>
      <c:catAx>
        <c:axId val="10274688"/>
        <c:scaling>
          <c:orientation val="minMax"/>
        </c:scaling>
        <c:delete val="0"/>
        <c:axPos val="b"/>
        <c:numFmt formatCode="General" sourceLinked="1"/>
        <c:majorTickMark val="out"/>
        <c:minorTickMark val="none"/>
        <c:tickLblPos val="nextTo"/>
        <c:txPr>
          <a:bodyPr/>
          <a:lstStyle/>
          <a:p>
            <a:pPr>
              <a:defRPr sz="1200"/>
            </a:pPr>
            <a:endParaRPr lang="en-US"/>
          </a:p>
        </c:txPr>
        <c:crossAx val="10276224"/>
        <c:crosses val="autoZero"/>
        <c:auto val="1"/>
        <c:lblAlgn val="ctr"/>
        <c:lblOffset val="100"/>
        <c:noMultiLvlLbl val="0"/>
      </c:catAx>
      <c:valAx>
        <c:axId val="10276224"/>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0274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Sheet1!$B$2:$E$2</c:f>
              <c:numCache>
                <c:formatCode>General</c:formatCode>
                <c:ptCount val="4"/>
                <c:pt idx="0">
                  <c:v>90.885047620474737</c:v>
                </c:pt>
                <c:pt idx="1">
                  <c:v>90.560211776228698</c:v>
                </c:pt>
                <c:pt idx="2">
                  <c:v>81.67329140915696</c:v>
                </c:pt>
                <c:pt idx="3">
                  <c:v>72.165396353880226</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Sheet1!$B$3:$E$3</c:f>
              <c:numCache>
                <c:formatCode>General</c:formatCode>
                <c:ptCount val="4"/>
                <c:pt idx="0">
                  <c:v>84.281469729395482</c:v>
                </c:pt>
                <c:pt idx="1">
                  <c:v>82.797725979895446</c:v>
                </c:pt>
                <c:pt idx="2">
                  <c:v>75.021146199194902</c:v>
                </c:pt>
                <c:pt idx="3">
                  <c:v>67.930216943438523</c:v>
                </c:pt>
              </c:numCache>
            </c:numRef>
          </c:val>
        </c:ser>
        <c:dLbls>
          <c:showLegendKey val="0"/>
          <c:showVal val="0"/>
          <c:showCatName val="0"/>
          <c:showSerName val="0"/>
          <c:showPercent val="0"/>
          <c:showBubbleSize val="0"/>
        </c:dLbls>
        <c:gapWidth val="150"/>
        <c:axId val="85608704"/>
        <c:axId val="85622784"/>
      </c:barChart>
      <c:catAx>
        <c:axId val="85608704"/>
        <c:scaling>
          <c:orientation val="minMax"/>
        </c:scaling>
        <c:delete val="0"/>
        <c:axPos val="b"/>
        <c:numFmt formatCode="General" sourceLinked="1"/>
        <c:majorTickMark val="out"/>
        <c:minorTickMark val="none"/>
        <c:tickLblPos val="nextTo"/>
        <c:txPr>
          <a:bodyPr/>
          <a:lstStyle/>
          <a:p>
            <a:pPr>
              <a:defRPr sz="1200"/>
            </a:pPr>
            <a:endParaRPr lang="en-US"/>
          </a:p>
        </c:txPr>
        <c:crossAx val="85622784"/>
        <c:crosses val="autoZero"/>
        <c:auto val="1"/>
        <c:lblAlgn val="ctr"/>
        <c:lblOffset val="100"/>
        <c:noMultiLvlLbl val="0"/>
      </c:catAx>
      <c:valAx>
        <c:axId val="85622784"/>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85608704"/>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Sheet1!$B$2:$E$2</c:f>
              <c:numCache>
                <c:formatCode>General</c:formatCode>
                <c:ptCount val="4"/>
                <c:pt idx="0">
                  <c:v>90.275050252619167</c:v>
                </c:pt>
                <c:pt idx="1">
                  <c:v>88.785203834772986</c:v>
                </c:pt>
                <c:pt idx="2">
                  <c:v>80.594886485380727</c:v>
                </c:pt>
                <c:pt idx="3">
                  <c:v>72.539285315951858</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Sheet1!$B$3:$E$3</c:f>
              <c:numCache>
                <c:formatCode>General</c:formatCode>
                <c:ptCount val="4"/>
                <c:pt idx="0">
                  <c:v>78.897164424997499</c:v>
                </c:pt>
                <c:pt idx="1">
                  <c:v>81.5705080751233</c:v>
                </c:pt>
                <c:pt idx="2">
                  <c:v>75.275213891284352</c:v>
                </c:pt>
                <c:pt idx="3">
                  <c:v>69.369997478316876</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Sheet1!$B$4:$E$4</c:f>
              <c:numCache>
                <c:formatCode>General</c:formatCode>
                <c:ptCount val="4"/>
                <c:pt idx="0">
                  <c:v>80.238125293137486</c:v>
                </c:pt>
                <c:pt idx="1">
                  <c:v>81.463567302878957</c:v>
                </c:pt>
                <c:pt idx="2">
                  <c:v>72.348037750139667</c:v>
                </c:pt>
                <c:pt idx="3">
                  <c:v>54.196970650257413</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Sheet1!$B$5:$E$5</c:f>
              <c:numCache>
                <c:formatCode>General</c:formatCode>
                <c:ptCount val="4"/>
                <c:pt idx="0">
                  <c:v>80.69982594421846</c:v>
                </c:pt>
                <c:pt idx="1">
                  <c:v>80.365923716569299</c:v>
                </c:pt>
                <c:pt idx="2">
                  <c:v>70.323293565632426</c:v>
                </c:pt>
                <c:pt idx="3">
                  <c:v>66.559652150395706</c:v>
                </c:pt>
              </c:numCache>
            </c:numRef>
          </c:val>
        </c:ser>
        <c:dLbls>
          <c:dLblPos val="outEnd"/>
          <c:showLegendKey val="0"/>
          <c:showVal val="1"/>
          <c:showCatName val="0"/>
          <c:showSerName val="0"/>
          <c:showPercent val="0"/>
          <c:showBubbleSize val="0"/>
        </c:dLbls>
        <c:gapWidth val="75"/>
        <c:axId val="85715584"/>
        <c:axId val="85733760"/>
      </c:barChart>
      <c:catAx>
        <c:axId val="85715584"/>
        <c:scaling>
          <c:orientation val="minMax"/>
        </c:scaling>
        <c:delete val="0"/>
        <c:axPos val="b"/>
        <c:numFmt formatCode="General" sourceLinked="1"/>
        <c:majorTickMark val="out"/>
        <c:minorTickMark val="none"/>
        <c:tickLblPos val="nextTo"/>
        <c:txPr>
          <a:bodyPr/>
          <a:lstStyle/>
          <a:p>
            <a:pPr>
              <a:defRPr sz="1200"/>
            </a:pPr>
            <a:endParaRPr lang="en-US"/>
          </a:p>
        </c:txPr>
        <c:crossAx val="85733760"/>
        <c:crosses val="autoZero"/>
        <c:auto val="1"/>
        <c:lblAlgn val="ctr"/>
        <c:lblOffset val="100"/>
        <c:noMultiLvlLbl val="0"/>
      </c:catAx>
      <c:valAx>
        <c:axId val="85733760"/>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85715584"/>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58046623677444498"/>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Sheet1!$B$2:$E$2</c:f>
              <c:numCache>
                <c:formatCode>0.0</c:formatCode>
                <c:ptCount val="4"/>
                <c:pt idx="0">
                  <c:v>82.706054161615</c:v>
                </c:pt>
                <c:pt idx="1">
                  <c:v>84.116083111884109</c:v>
                </c:pt>
                <c:pt idx="2">
                  <c:v>75.803573190781094</c:v>
                </c:pt>
                <c:pt idx="3" formatCode="General">
                  <c:v>55.309388241594817</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Sheet1!$B$3:$E$3</c:f>
              <c:numCache>
                <c:formatCode>0.0</c:formatCode>
                <c:ptCount val="4"/>
                <c:pt idx="0">
                  <c:v>85.17156604527743</c:v>
                </c:pt>
                <c:pt idx="1">
                  <c:v>84.805501768459052</c:v>
                </c:pt>
                <c:pt idx="2">
                  <c:v>75.372178514614291</c:v>
                </c:pt>
                <c:pt idx="3" formatCode="General">
                  <c:v>59.779735389212476</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Sheet1!$B$4:$E$4</c:f>
              <c:numCache>
                <c:formatCode>0.0</c:formatCode>
                <c:ptCount val="4"/>
                <c:pt idx="0">
                  <c:v>83.677552779951299</c:v>
                </c:pt>
                <c:pt idx="1">
                  <c:v>82.498026933735886</c:v>
                </c:pt>
                <c:pt idx="2">
                  <c:v>72.999376093513149</c:v>
                </c:pt>
                <c:pt idx="3" formatCode="General">
                  <c:v>71.466590785800847</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Had a usual source of care (excluding the emergency department)</c:v>
                </c:pt>
                <c:pt idx="1">
                  <c:v>Had a visit to a general doctor or specialist in the past 12 months</c:v>
                </c:pt>
                <c:pt idx="2">
                  <c:v>Had a visit to a general doctor for preventive care in the past 12 months</c:v>
                </c:pt>
                <c:pt idx="3">
                  <c:v>Had a dental care visit in the past 12 months</c:v>
                </c:pt>
              </c:strCache>
            </c:strRef>
          </c:cat>
          <c:val>
            <c:numRef>
              <c:f>Sheet1!$B$5:$E$5</c:f>
              <c:numCache>
                <c:formatCode>0.0</c:formatCode>
                <c:ptCount val="4"/>
                <c:pt idx="0">
                  <c:v>93.214718906924105</c:v>
                </c:pt>
                <c:pt idx="1">
                  <c:v>90.808029046482403</c:v>
                </c:pt>
                <c:pt idx="2">
                  <c:v>83.372939019541079</c:v>
                </c:pt>
                <c:pt idx="3" formatCode="General">
                  <c:v>84.040905984228289</c:v>
                </c:pt>
              </c:numCache>
            </c:numRef>
          </c:val>
        </c:ser>
        <c:dLbls>
          <c:dLblPos val="outEnd"/>
          <c:showLegendKey val="0"/>
          <c:showVal val="1"/>
          <c:showCatName val="0"/>
          <c:showSerName val="0"/>
          <c:showPercent val="0"/>
          <c:showBubbleSize val="0"/>
        </c:dLbls>
        <c:gapWidth val="75"/>
        <c:axId val="85777408"/>
        <c:axId val="85799680"/>
      </c:barChart>
      <c:catAx>
        <c:axId val="85777408"/>
        <c:scaling>
          <c:orientation val="minMax"/>
        </c:scaling>
        <c:delete val="0"/>
        <c:axPos val="b"/>
        <c:numFmt formatCode="General" sourceLinked="1"/>
        <c:majorTickMark val="out"/>
        <c:minorTickMark val="none"/>
        <c:tickLblPos val="nextTo"/>
        <c:txPr>
          <a:bodyPr/>
          <a:lstStyle/>
          <a:p>
            <a:pPr>
              <a:defRPr sz="1200"/>
            </a:pPr>
            <a:endParaRPr lang="en-US"/>
          </a:p>
        </c:txPr>
        <c:crossAx val="85799680"/>
        <c:crosses val="autoZero"/>
        <c:auto val="1"/>
        <c:lblAlgn val="ctr"/>
        <c:lblOffset val="100"/>
        <c:noMultiLvlLbl val="0"/>
      </c:catAx>
      <c:valAx>
        <c:axId val="85799680"/>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85777408"/>
        <c:crosses val="autoZero"/>
        <c:crossBetween val="between"/>
        <c:majorUnit val="20"/>
      </c:valAx>
    </c:plotArea>
    <c:legend>
      <c:legendPos val="b"/>
      <c:layout>
        <c:manualLayout>
          <c:xMode val="edge"/>
          <c:yMode val="edge"/>
          <c:x val="4.4718563023224002E-2"/>
          <c:y val="0.834982954412131"/>
          <c:w val="0.935839210856937"/>
          <c:h val="0.1437310115726750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Sheet1!$A$1:$C$1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Sheet1!$A$2:$C$2</c:f>
              <c:numCache>
                <c:formatCode>General</c:formatCode>
                <c:ptCount val="3"/>
                <c:pt idx="0">
                  <c:v>12.4</c:v>
                </c:pt>
                <c:pt idx="1">
                  <c:v>13.5</c:v>
                </c:pt>
                <c:pt idx="2">
                  <c:v>19.2</c:v>
                </c:pt>
              </c:numCache>
            </c:numRef>
          </c:val>
        </c:ser>
        <c:dLbls>
          <c:showLegendKey val="0"/>
          <c:showVal val="0"/>
          <c:showCatName val="0"/>
          <c:showSerName val="0"/>
          <c:showPercent val="0"/>
          <c:showBubbleSize val="0"/>
        </c:dLbls>
        <c:gapWidth val="150"/>
        <c:axId val="100781056"/>
        <c:axId val="100676352"/>
      </c:barChart>
      <c:catAx>
        <c:axId val="100781056"/>
        <c:scaling>
          <c:orientation val="minMax"/>
        </c:scaling>
        <c:delete val="0"/>
        <c:axPos val="b"/>
        <c:numFmt formatCode="General" sourceLinked="1"/>
        <c:majorTickMark val="out"/>
        <c:minorTickMark val="none"/>
        <c:tickLblPos val="nextTo"/>
        <c:txPr>
          <a:bodyPr/>
          <a:lstStyle/>
          <a:p>
            <a:pPr>
              <a:defRPr sz="1200"/>
            </a:pPr>
            <a:endParaRPr lang="en-US"/>
          </a:p>
        </c:txPr>
        <c:crossAx val="100676352"/>
        <c:crosses val="autoZero"/>
        <c:auto val="1"/>
        <c:lblAlgn val="ctr"/>
        <c:lblOffset val="100"/>
        <c:noMultiLvlLbl val="0"/>
      </c:catAx>
      <c:valAx>
        <c:axId val="100676352"/>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0078105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Sheet1!$B$2:$D$2</c:f>
              <c:numCache>
                <c:formatCode>General</c:formatCode>
                <c:ptCount val="3"/>
                <c:pt idx="0">
                  <c:v>8.8254903258637771</c:v>
                </c:pt>
                <c:pt idx="1">
                  <c:v>6.6</c:v>
                </c:pt>
                <c:pt idx="2">
                  <c:v>13.20579885831526</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Sheet1!$B$3:$D$3</c:f>
              <c:numCache>
                <c:formatCode>General</c:formatCode>
                <c:ptCount val="3"/>
                <c:pt idx="0">
                  <c:v>15.6</c:v>
                </c:pt>
                <c:pt idx="1">
                  <c:v>17.606055854278104</c:v>
                </c:pt>
                <c:pt idx="2">
                  <c:v>23.560664173984964</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Sheet1!$B$4:$D$4</c:f>
              <c:numCache>
                <c:formatCode>General</c:formatCode>
                <c:ptCount val="3"/>
                <c:pt idx="0">
                  <c:v>5.0232493104999874</c:v>
                </c:pt>
                <c:pt idx="1">
                  <c:v>6.7841571911146277</c:v>
                </c:pt>
                <c:pt idx="2">
                  <c:v>10.224700869769819</c:v>
                </c:pt>
              </c:numCache>
            </c:numRef>
          </c:val>
        </c:ser>
        <c:dLbls>
          <c:showLegendKey val="0"/>
          <c:showVal val="0"/>
          <c:showCatName val="0"/>
          <c:showSerName val="0"/>
          <c:showPercent val="0"/>
          <c:showBubbleSize val="0"/>
        </c:dLbls>
        <c:gapWidth val="150"/>
        <c:axId val="113452928"/>
        <c:axId val="113454464"/>
      </c:barChart>
      <c:catAx>
        <c:axId val="113452928"/>
        <c:scaling>
          <c:orientation val="minMax"/>
        </c:scaling>
        <c:delete val="0"/>
        <c:axPos val="b"/>
        <c:numFmt formatCode="General" sourceLinked="1"/>
        <c:majorTickMark val="out"/>
        <c:minorTickMark val="none"/>
        <c:tickLblPos val="nextTo"/>
        <c:txPr>
          <a:bodyPr/>
          <a:lstStyle/>
          <a:p>
            <a:pPr>
              <a:defRPr sz="1200"/>
            </a:pPr>
            <a:endParaRPr lang="en-US"/>
          </a:p>
        </c:txPr>
        <c:crossAx val="113454464"/>
        <c:crosses val="autoZero"/>
        <c:auto val="1"/>
        <c:lblAlgn val="ctr"/>
        <c:lblOffset val="100"/>
        <c:noMultiLvlLbl val="0"/>
      </c:catAx>
      <c:valAx>
        <c:axId val="113454464"/>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3452928"/>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Sheet1!$B$2:$D$2</c:f>
              <c:numCache>
                <c:formatCode>General</c:formatCode>
                <c:ptCount val="3"/>
                <c:pt idx="0">
                  <c:v>13.779920515228994</c:v>
                </c:pt>
                <c:pt idx="1">
                  <c:v>15.669445438783001</c:v>
                </c:pt>
                <c:pt idx="2">
                  <c:v>22.073040140186809</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Sheet1!$B$3:$D$3</c:f>
              <c:numCache>
                <c:formatCode>General</c:formatCode>
                <c:ptCount val="3"/>
                <c:pt idx="0">
                  <c:v>10.965855724922081</c:v>
                </c:pt>
                <c:pt idx="1">
                  <c:v>11.060137592781883</c:v>
                </c:pt>
                <c:pt idx="2">
                  <c:v>16.11515914983654</c:v>
                </c:pt>
              </c:numCache>
            </c:numRef>
          </c:val>
        </c:ser>
        <c:dLbls>
          <c:showLegendKey val="0"/>
          <c:showVal val="0"/>
          <c:showCatName val="0"/>
          <c:showSerName val="0"/>
          <c:showPercent val="0"/>
          <c:showBubbleSize val="0"/>
        </c:dLbls>
        <c:gapWidth val="150"/>
        <c:axId val="117600256"/>
        <c:axId val="117601792"/>
      </c:barChart>
      <c:catAx>
        <c:axId val="117600256"/>
        <c:scaling>
          <c:orientation val="minMax"/>
        </c:scaling>
        <c:delete val="0"/>
        <c:axPos val="b"/>
        <c:numFmt formatCode="General" sourceLinked="1"/>
        <c:majorTickMark val="out"/>
        <c:minorTickMark val="none"/>
        <c:tickLblPos val="nextTo"/>
        <c:txPr>
          <a:bodyPr/>
          <a:lstStyle/>
          <a:p>
            <a:pPr>
              <a:defRPr sz="1200"/>
            </a:pPr>
            <a:endParaRPr lang="en-US"/>
          </a:p>
        </c:txPr>
        <c:crossAx val="117601792"/>
        <c:crosses val="autoZero"/>
        <c:auto val="1"/>
        <c:lblAlgn val="ctr"/>
        <c:lblOffset val="100"/>
        <c:noMultiLvlLbl val="0"/>
      </c:catAx>
      <c:valAx>
        <c:axId val="117601792"/>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600256"/>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Sheet1!$B$2:$D$2</c:f>
              <c:numCache>
                <c:formatCode>General</c:formatCode>
                <c:ptCount val="3"/>
                <c:pt idx="0">
                  <c:v>11.504787921113898</c:v>
                </c:pt>
                <c:pt idx="1">
                  <c:v>12.699379924675055</c:v>
                </c:pt>
                <c:pt idx="2">
                  <c:v>17.358369430232802</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Sheet1!$B$3:$D$3</c:f>
              <c:numCache>
                <c:formatCode>General</c:formatCode>
                <c:ptCount val="3"/>
                <c:pt idx="0">
                  <c:v>11.800626974968335</c:v>
                </c:pt>
                <c:pt idx="1">
                  <c:v>14.091482534136285</c:v>
                </c:pt>
                <c:pt idx="2">
                  <c:v>20.254577416977501</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Sheet1!$B$4:$D$4</c:f>
              <c:numCache>
                <c:formatCode>General</c:formatCode>
                <c:ptCount val="3"/>
                <c:pt idx="0">
                  <c:v>12.929973943509696</c:v>
                </c:pt>
                <c:pt idx="1">
                  <c:v>11.677946012609601</c:v>
                </c:pt>
                <c:pt idx="2">
                  <c:v>24.042537637786921</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Sheet1!$B$5:$D$5</c:f>
              <c:numCache>
                <c:formatCode>General</c:formatCode>
                <c:ptCount val="3"/>
                <c:pt idx="0">
                  <c:v>18.869728833891436</c:v>
                </c:pt>
                <c:pt idx="1">
                  <c:v>19.849231130808921</c:v>
                </c:pt>
                <c:pt idx="2">
                  <c:v>27.7053077377223</c:v>
                </c:pt>
              </c:numCache>
            </c:numRef>
          </c:val>
        </c:ser>
        <c:dLbls>
          <c:showLegendKey val="0"/>
          <c:showVal val="0"/>
          <c:showCatName val="0"/>
          <c:showSerName val="0"/>
          <c:showPercent val="0"/>
          <c:showBubbleSize val="0"/>
        </c:dLbls>
        <c:gapWidth val="150"/>
        <c:axId val="117019008"/>
        <c:axId val="117020544"/>
      </c:barChart>
      <c:catAx>
        <c:axId val="117019008"/>
        <c:scaling>
          <c:orientation val="minMax"/>
        </c:scaling>
        <c:delete val="0"/>
        <c:axPos val="b"/>
        <c:numFmt formatCode="General" sourceLinked="1"/>
        <c:majorTickMark val="out"/>
        <c:minorTickMark val="none"/>
        <c:tickLblPos val="nextTo"/>
        <c:txPr>
          <a:bodyPr/>
          <a:lstStyle/>
          <a:p>
            <a:pPr>
              <a:defRPr sz="1200"/>
            </a:pPr>
            <a:endParaRPr lang="en-US"/>
          </a:p>
        </c:txPr>
        <c:crossAx val="117020544"/>
        <c:crosses val="autoZero"/>
        <c:auto val="1"/>
        <c:lblAlgn val="ctr"/>
        <c:lblOffset val="100"/>
        <c:noMultiLvlLbl val="0"/>
      </c:catAx>
      <c:valAx>
        <c:axId val="117020544"/>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019008"/>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59008937721335097"/>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Sheet1!$B$2:$D$2</c:f>
              <c:numCache>
                <c:formatCode>0.0</c:formatCode>
                <c:ptCount val="3"/>
                <c:pt idx="0">
                  <c:v>19.928679439368967</c:v>
                </c:pt>
                <c:pt idx="1">
                  <c:v>18.36313845855064</c:v>
                </c:pt>
                <c:pt idx="2">
                  <c:v>23.778372535866353</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Sheet1!$B$3:$D$3</c:f>
              <c:numCache>
                <c:formatCode>0.0</c:formatCode>
                <c:ptCount val="3"/>
                <c:pt idx="0">
                  <c:v>15.920753946945354</c:v>
                </c:pt>
                <c:pt idx="1">
                  <c:v>15.432848086249962</c:v>
                </c:pt>
                <c:pt idx="2">
                  <c:v>18.196539956290824</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Sheet1!$B$4:$D$4</c:f>
              <c:numCache>
                <c:formatCode>0.0</c:formatCode>
                <c:ptCount val="3"/>
                <c:pt idx="0">
                  <c:v>10.474339864903964</c:v>
                </c:pt>
                <c:pt idx="1">
                  <c:v>11.539604065576221</c:v>
                </c:pt>
                <c:pt idx="2">
                  <c:v>18.646412421128566</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Told doctor's office or clinic did not accept insurance type over the past 12 months</c:v>
                </c:pt>
                <c:pt idx="1">
                  <c:v>Told doctor's office or clinic was not accepting new patients over the past 12 months</c:v>
                </c:pt>
                <c:pt idx="2">
                  <c:v>Unable to get an appointment with a health provider as soon as needed over the past 12 months</c:v>
                </c:pt>
              </c:strCache>
            </c:strRef>
          </c:cat>
          <c:val>
            <c:numRef>
              <c:f>Sheet1!$B$5:$D$5</c:f>
              <c:numCache>
                <c:formatCode>0.0</c:formatCode>
                <c:ptCount val="3"/>
                <c:pt idx="0">
                  <c:v>6.7298607266470079</c:v>
                </c:pt>
                <c:pt idx="1">
                  <c:v>10.083140210159678</c:v>
                </c:pt>
                <c:pt idx="2">
                  <c:v>17.287895105235755</c:v>
                </c:pt>
              </c:numCache>
            </c:numRef>
          </c:val>
        </c:ser>
        <c:dLbls>
          <c:showLegendKey val="0"/>
          <c:showVal val="0"/>
          <c:showCatName val="0"/>
          <c:showSerName val="0"/>
          <c:showPercent val="0"/>
          <c:showBubbleSize val="0"/>
        </c:dLbls>
        <c:gapWidth val="150"/>
        <c:axId val="117089024"/>
        <c:axId val="117090560"/>
      </c:barChart>
      <c:catAx>
        <c:axId val="117089024"/>
        <c:scaling>
          <c:orientation val="minMax"/>
        </c:scaling>
        <c:delete val="0"/>
        <c:axPos val="b"/>
        <c:numFmt formatCode="General" sourceLinked="1"/>
        <c:majorTickMark val="out"/>
        <c:minorTickMark val="none"/>
        <c:tickLblPos val="nextTo"/>
        <c:txPr>
          <a:bodyPr/>
          <a:lstStyle/>
          <a:p>
            <a:pPr>
              <a:defRPr sz="1200"/>
            </a:pPr>
            <a:endParaRPr lang="en-US"/>
          </a:p>
        </c:txPr>
        <c:crossAx val="117090560"/>
        <c:crosses val="autoZero"/>
        <c:auto val="1"/>
        <c:lblAlgn val="ctr"/>
        <c:lblOffset val="100"/>
        <c:noMultiLvlLbl val="0"/>
      </c:catAx>
      <c:valAx>
        <c:axId val="117090560"/>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089024"/>
        <c:crosses val="autoZero"/>
        <c:crossBetween val="between"/>
        <c:majorUnit val="10"/>
      </c:valAx>
    </c:plotArea>
    <c:legend>
      <c:legendPos val="b"/>
      <c:layout>
        <c:manualLayout>
          <c:xMode val="edge"/>
          <c:yMode val="edge"/>
          <c:x val="4.4718563023224002E-2"/>
          <c:y val="0.834982954412131"/>
          <c:w val="0.935839210856937"/>
          <c:h val="0.1437310115726750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Sheet1!$A$1:$C$1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Sheet1!$A$2:$C$2</c:f>
              <c:numCache>
                <c:formatCode>General</c:formatCode>
                <c:ptCount val="3"/>
                <c:pt idx="0">
                  <c:v>31.2</c:v>
                </c:pt>
                <c:pt idx="1">
                  <c:v>14.7</c:v>
                </c:pt>
                <c:pt idx="2">
                  <c:v>38.671674023419264</c:v>
                </c:pt>
              </c:numCache>
            </c:numRef>
          </c:val>
        </c:ser>
        <c:dLbls>
          <c:showLegendKey val="0"/>
          <c:showVal val="0"/>
          <c:showCatName val="0"/>
          <c:showSerName val="0"/>
          <c:showPercent val="0"/>
          <c:showBubbleSize val="0"/>
        </c:dLbls>
        <c:gapWidth val="150"/>
        <c:axId val="117195520"/>
        <c:axId val="117197056"/>
      </c:barChart>
      <c:catAx>
        <c:axId val="117195520"/>
        <c:scaling>
          <c:orientation val="minMax"/>
        </c:scaling>
        <c:delete val="0"/>
        <c:axPos val="b"/>
        <c:numFmt formatCode="General" sourceLinked="1"/>
        <c:majorTickMark val="out"/>
        <c:minorTickMark val="none"/>
        <c:tickLblPos val="nextTo"/>
        <c:txPr>
          <a:bodyPr/>
          <a:lstStyle/>
          <a:p>
            <a:pPr>
              <a:defRPr sz="1200"/>
            </a:pPr>
            <a:endParaRPr lang="en-US"/>
          </a:p>
        </c:txPr>
        <c:crossAx val="117197056"/>
        <c:crosses val="autoZero"/>
        <c:auto val="1"/>
        <c:lblAlgn val="ctr"/>
        <c:lblOffset val="100"/>
        <c:noMultiLvlLbl val="0"/>
      </c:catAx>
      <c:valAx>
        <c:axId val="117197056"/>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19552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Sheet1!$B$2:$D$2</c:f>
              <c:numCache>
                <c:formatCode>General</c:formatCode>
                <c:ptCount val="3"/>
                <c:pt idx="0">
                  <c:v>29.244002079753212</c:v>
                </c:pt>
                <c:pt idx="1">
                  <c:v>11.428245433875855</c:v>
                </c:pt>
                <c:pt idx="2">
                  <c:v>42.413550516493324</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Sheet1!$B$3:$D$3</c:f>
              <c:numCache>
                <c:formatCode>General</c:formatCode>
                <c:ptCount val="3"/>
                <c:pt idx="0">
                  <c:v>31.830280442410647</c:v>
                </c:pt>
                <c:pt idx="1">
                  <c:v>15.509410055726693</c:v>
                </c:pt>
                <c:pt idx="2">
                  <c:v>40.221079107367835</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Sheet1!$B$4:$D$4</c:f>
              <c:numCache>
                <c:formatCode>General</c:formatCode>
                <c:ptCount val="3"/>
                <c:pt idx="0">
                  <c:v>31.527124053244226</c:v>
                </c:pt>
                <c:pt idx="1">
                  <c:v>16.765481336498688</c:v>
                </c:pt>
                <c:pt idx="2">
                  <c:v>26.556385728225084</c:v>
                </c:pt>
              </c:numCache>
            </c:numRef>
          </c:val>
        </c:ser>
        <c:dLbls>
          <c:showLegendKey val="0"/>
          <c:showVal val="0"/>
          <c:showCatName val="0"/>
          <c:showSerName val="0"/>
          <c:showPercent val="0"/>
          <c:showBubbleSize val="0"/>
        </c:dLbls>
        <c:gapWidth val="150"/>
        <c:axId val="117292416"/>
        <c:axId val="117298304"/>
      </c:barChart>
      <c:catAx>
        <c:axId val="117292416"/>
        <c:scaling>
          <c:orientation val="minMax"/>
        </c:scaling>
        <c:delete val="0"/>
        <c:axPos val="b"/>
        <c:numFmt formatCode="General" sourceLinked="1"/>
        <c:majorTickMark val="out"/>
        <c:minorTickMark val="none"/>
        <c:tickLblPos val="nextTo"/>
        <c:txPr>
          <a:bodyPr/>
          <a:lstStyle/>
          <a:p>
            <a:pPr>
              <a:defRPr sz="1200"/>
            </a:pPr>
            <a:endParaRPr lang="en-US"/>
          </a:p>
        </c:txPr>
        <c:crossAx val="117298304"/>
        <c:crosses val="autoZero"/>
        <c:auto val="1"/>
        <c:lblAlgn val="ctr"/>
        <c:lblOffset val="100"/>
        <c:noMultiLvlLbl val="0"/>
      </c:catAx>
      <c:valAx>
        <c:axId val="117298304"/>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292416"/>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5.8649422376705299E-2"/>
          <c:w val="0.91239591496560601"/>
          <c:h val="0.70465323943511804"/>
        </c:manualLayout>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Insured at the time of the survey</c:v>
                </c:pt>
                <c:pt idx="1">
                  <c:v>Insured at any time over the past 12 months</c:v>
                </c:pt>
                <c:pt idx="2">
                  <c:v>Always insured over the past 12 months</c:v>
                </c:pt>
              </c:strCache>
            </c:strRef>
          </c:cat>
          <c:val>
            <c:numRef>
              <c:f>Sheet1!$B$2:$D$2</c:f>
              <c:numCache>
                <c:formatCode>General</c:formatCode>
                <c:ptCount val="3"/>
                <c:pt idx="0">
                  <c:v>98.2</c:v>
                </c:pt>
                <c:pt idx="1">
                  <c:v>99.9</c:v>
                </c:pt>
                <c:pt idx="2">
                  <c:v>95.9</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Sheet1!$B$3:$D$3</c:f>
              <c:numCache>
                <c:formatCode>General</c:formatCode>
                <c:ptCount val="3"/>
                <c:pt idx="0">
                  <c:v>94.9</c:v>
                </c:pt>
                <c:pt idx="1">
                  <c:v>96.5</c:v>
                </c:pt>
                <c:pt idx="2">
                  <c:v>87.7</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Sheet1!$B$4:$D$4</c:f>
              <c:numCache>
                <c:formatCode>General</c:formatCode>
                <c:ptCount val="3"/>
                <c:pt idx="0">
                  <c:v>99</c:v>
                </c:pt>
                <c:pt idx="1">
                  <c:v>98.8</c:v>
                </c:pt>
                <c:pt idx="2">
                  <c:v>95.3</c:v>
                </c:pt>
              </c:numCache>
            </c:numRef>
          </c:val>
        </c:ser>
        <c:dLbls>
          <c:showLegendKey val="0"/>
          <c:showVal val="0"/>
          <c:showCatName val="0"/>
          <c:showSerName val="0"/>
          <c:showPercent val="0"/>
          <c:showBubbleSize val="0"/>
        </c:dLbls>
        <c:gapWidth val="150"/>
        <c:axId val="10326784"/>
        <c:axId val="10328320"/>
      </c:barChart>
      <c:catAx>
        <c:axId val="10326784"/>
        <c:scaling>
          <c:orientation val="minMax"/>
        </c:scaling>
        <c:delete val="0"/>
        <c:axPos val="b"/>
        <c:numFmt formatCode="General" sourceLinked="1"/>
        <c:majorTickMark val="out"/>
        <c:minorTickMark val="none"/>
        <c:tickLblPos val="nextTo"/>
        <c:txPr>
          <a:bodyPr/>
          <a:lstStyle/>
          <a:p>
            <a:pPr>
              <a:defRPr sz="1200"/>
            </a:pPr>
            <a:endParaRPr lang="en-US"/>
          </a:p>
        </c:txPr>
        <c:crossAx val="10328320"/>
        <c:crosses val="autoZero"/>
        <c:auto val="1"/>
        <c:lblAlgn val="ctr"/>
        <c:lblOffset val="100"/>
        <c:noMultiLvlLbl val="0"/>
      </c:catAx>
      <c:valAx>
        <c:axId val="10328320"/>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0326784"/>
        <c:crosses val="autoZero"/>
        <c:crossBetween val="between"/>
        <c:majorUnit val="20"/>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Sheet1!$B$2:$D$2</c:f>
              <c:numCache>
                <c:formatCode>General</c:formatCode>
                <c:ptCount val="3"/>
                <c:pt idx="0">
                  <c:v>32.999494908539965</c:v>
                </c:pt>
                <c:pt idx="1">
                  <c:v>15.889126286725352</c:v>
                </c:pt>
                <c:pt idx="2">
                  <c:v>38.5</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Sheet1!$B$3:$D$3</c:f>
              <c:numCache>
                <c:formatCode>General</c:formatCode>
                <c:ptCount val="3"/>
                <c:pt idx="0">
                  <c:v>29.218037251464935</c:v>
                </c:pt>
                <c:pt idx="1">
                  <c:v>13.507675900582067</c:v>
                </c:pt>
                <c:pt idx="2">
                  <c:v>38.9</c:v>
                </c:pt>
              </c:numCache>
            </c:numRef>
          </c:val>
        </c:ser>
        <c:dLbls>
          <c:showLegendKey val="0"/>
          <c:showVal val="0"/>
          <c:showCatName val="0"/>
          <c:showSerName val="0"/>
          <c:showPercent val="0"/>
          <c:showBubbleSize val="0"/>
        </c:dLbls>
        <c:gapWidth val="150"/>
        <c:axId val="117671424"/>
        <c:axId val="117672960"/>
      </c:barChart>
      <c:catAx>
        <c:axId val="117671424"/>
        <c:scaling>
          <c:orientation val="minMax"/>
        </c:scaling>
        <c:delete val="0"/>
        <c:axPos val="b"/>
        <c:numFmt formatCode="General" sourceLinked="1"/>
        <c:majorTickMark val="out"/>
        <c:minorTickMark val="none"/>
        <c:tickLblPos val="nextTo"/>
        <c:txPr>
          <a:bodyPr/>
          <a:lstStyle/>
          <a:p>
            <a:pPr>
              <a:defRPr sz="1200"/>
            </a:pPr>
            <a:endParaRPr lang="en-US"/>
          </a:p>
        </c:txPr>
        <c:crossAx val="117672960"/>
        <c:crosses val="autoZero"/>
        <c:auto val="1"/>
        <c:lblAlgn val="ctr"/>
        <c:lblOffset val="100"/>
        <c:noMultiLvlLbl val="0"/>
      </c:catAx>
      <c:valAx>
        <c:axId val="117672960"/>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671424"/>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Sheet1!$B$2:$D$2</c:f>
              <c:numCache>
                <c:formatCode>General</c:formatCode>
                <c:ptCount val="3"/>
                <c:pt idx="0">
                  <c:v>28.095532079574436</c:v>
                </c:pt>
                <c:pt idx="1">
                  <c:v>12.390641704554731</c:v>
                </c:pt>
                <c:pt idx="2">
                  <c:v>29.983756907735799</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dLbl>
              <c:idx val="2"/>
              <c:tx>
                <c:rich>
                  <a:bodyPr/>
                  <a:lstStyle/>
                  <a:p>
                    <a:r>
                      <a:rPr lang="en-US" dirty="0" smtClean="0"/>
                      <a:t>*</a:t>
                    </a:r>
                    <a:endParaRPr lang="en-US" dirty="0"/>
                  </a:p>
                </c:rich>
              </c:tx>
              <c:showLegendKey val="0"/>
              <c:showVal val="1"/>
              <c:showCatName val="0"/>
              <c:showSerName val="0"/>
              <c:showPercent val="0"/>
              <c:showBubbleSize val="0"/>
            </c:dLbl>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Sheet1!$B$3:$D$3</c:f>
              <c:numCache>
                <c:formatCode>General</c:formatCode>
                <c:ptCount val="3"/>
                <c:pt idx="0">
                  <c:v>43.525355578826883</c:v>
                </c:pt>
                <c:pt idx="1">
                  <c:v>21.922162509348286</c:v>
                </c:pt>
                <c:pt idx="2">
                  <c:v>0</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dLbl>
              <c:idx val="2"/>
              <c:tx>
                <c:rich>
                  <a:bodyPr/>
                  <a:lstStyle/>
                  <a:p>
                    <a:r>
                      <a:rPr lang="en-US" dirty="0" smtClean="0"/>
                      <a:t>*</a:t>
                    </a:r>
                    <a:endParaRPr lang="en-US" dirty="0"/>
                  </a:p>
                </c:rich>
              </c:tx>
              <c:showLegendKey val="0"/>
              <c:showVal val="1"/>
              <c:showCatName val="0"/>
              <c:showSerName val="0"/>
              <c:showPercent val="0"/>
              <c:showBubbleSize val="0"/>
            </c:dLbl>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Sheet1!$B$4:$D$4</c:f>
              <c:numCache>
                <c:formatCode>General</c:formatCode>
                <c:ptCount val="3"/>
                <c:pt idx="0">
                  <c:v>28.149507113888411</c:v>
                </c:pt>
                <c:pt idx="1">
                  <c:v>12.857485233474103</c:v>
                </c:pt>
                <c:pt idx="2">
                  <c:v>0</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Sheet1!$B$5:$D$5</c:f>
              <c:numCache>
                <c:formatCode>General</c:formatCode>
                <c:ptCount val="3"/>
                <c:pt idx="0">
                  <c:v>48.418580991341237</c:v>
                </c:pt>
                <c:pt idx="1">
                  <c:v>28.811871721679051</c:v>
                </c:pt>
                <c:pt idx="2">
                  <c:v>55.198722725524874</c:v>
                </c:pt>
              </c:numCache>
            </c:numRef>
          </c:val>
        </c:ser>
        <c:dLbls>
          <c:showLegendKey val="0"/>
          <c:showVal val="0"/>
          <c:showCatName val="0"/>
          <c:showSerName val="0"/>
          <c:showPercent val="0"/>
          <c:showBubbleSize val="0"/>
        </c:dLbls>
        <c:gapWidth val="150"/>
        <c:axId val="117790592"/>
        <c:axId val="117792128"/>
      </c:barChart>
      <c:catAx>
        <c:axId val="117790592"/>
        <c:scaling>
          <c:orientation val="minMax"/>
        </c:scaling>
        <c:delete val="0"/>
        <c:axPos val="b"/>
        <c:numFmt formatCode="General" sourceLinked="1"/>
        <c:majorTickMark val="out"/>
        <c:minorTickMark val="none"/>
        <c:tickLblPos val="nextTo"/>
        <c:txPr>
          <a:bodyPr/>
          <a:lstStyle/>
          <a:p>
            <a:pPr>
              <a:defRPr sz="1200"/>
            </a:pPr>
            <a:endParaRPr lang="en-US"/>
          </a:p>
        </c:txPr>
        <c:crossAx val="117792128"/>
        <c:crosses val="autoZero"/>
        <c:auto val="1"/>
        <c:lblAlgn val="ctr"/>
        <c:lblOffset val="100"/>
        <c:noMultiLvlLbl val="0"/>
      </c:catAx>
      <c:valAx>
        <c:axId val="117792128"/>
        <c:scaling>
          <c:orientation val="minMax"/>
          <c:max val="6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7790592"/>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548537185751654"/>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Sheet1!$B$2:$D$2</c:f>
              <c:numCache>
                <c:formatCode>0.0</c:formatCode>
                <c:ptCount val="3"/>
                <c:pt idx="0">
                  <c:v>45.778535418378681</c:v>
                </c:pt>
                <c:pt idx="1">
                  <c:v>27.504412531547757</c:v>
                </c:pt>
                <c:pt idx="2">
                  <c:v>42.34765180849088</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Sheet1!$B$3:$D$3</c:f>
              <c:numCache>
                <c:formatCode>0.0</c:formatCode>
                <c:ptCount val="3"/>
                <c:pt idx="0">
                  <c:v>33.121941625080318</c:v>
                </c:pt>
                <c:pt idx="1">
                  <c:v>18.041151392220293</c:v>
                </c:pt>
                <c:pt idx="2">
                  <c:v>38.543033035672053</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dLbl>
              <c:idx val="2"/>
              <c:tx>
                <c:rich>
                  <a:bodyPr/>
                  <a:lstStyle/>
                  <a:p>
                    <a:r>
                      <a:rPr lang="en-US" dirty="0" smtClean="0"/>
                      <a:t>*</a:t>
                    </a:r>
                    <a:endParaRPr lang="en-US" dirty="0"/>
                  </a:p>
                </c:rich>
              </c:tx>
              <c:showLegendKey val="0"/>
              <c:showVal val="1"/>
              <c:showCatName val="0"/>
              <c:showSerName val="0"/>
              <c:showPercent val="0"/>
              <c:showBubbleSize val="0"/>
            </c:dLbl>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Sheet1!$B$4:$D$4</c:f>
              <c:numCache>
                <c:formatCode>0.0</c:formatCode>
                <c:ptCount val="3"/>
                <c:pt idx="0">
                  <c:v>29.182383058489076</c:v>
                </c:pt>
                <c:pt idx="1">
                  <c:v>9.9706134550937175</c:v>
                </c:pt>
                <c:pt idx="2">
                  <c:v>0</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Any emergency department (ED) visit over the past 12 months</c:v>
                </c:pt>
                <c:pt idx="1">
                  <c:v>More than one ED visit over the past 12 months</c:v>
                </c:pt>
                <c:pt idx="2">
                  <c:v>Among those with an ED visit over the past 12 months, most recent ED visit was for a non-emergency condition</c:v>
                </c:pt>
              </c:strCache>
            </c:strRef>
          </c:cat>
          <c:val>
            <c:numRef>
              <c:f>Sheet1!$B$5:$D$5</c:f>
              <c:numCache>
                <c:formatCode>0.0</c:formatCode>
                <c:ptCount val="3"/>
                <c:pt idx="0">
                  <c:v>22.250244273160817</c:v>
                </c:pt>
                <c:pt idx="1">
                  <c:v>6.9548433847466358</c:v>
                </c:pt>
                <c:pt idx="2">
                  <c:v>34.639647731868465</c:v>
                </c:pt>
              </c:numCache>
            </c:numRef>
          </c:val>
        </c:ser>
        <c:dLbls>
          <c:showLegendKey val="0"/>
          <c:showVal val="0"/>
          <c:showCatName val="0"/>
          <c:showSerName val="0"/>
          <c:showPercent val="0"/>
          <c:showBubbleSize val="0"/>
        </c:dLbls>
        <c:gapWidth val="150"/>
        <c:axId val="127944960"/>
        <c:axId val="127959040"/>
      </c:barChart>
      <c:catAx>
        <c:axId val="127944960"/>
        <c:scaling>
          <c:orientation val="minMax"/>
        </c:scaling>
        <c:delete val="0"/>
        <c:axPos val="b"/>
        <c:numFmt formatCode="General" sourceLinked="1"/>
        <c:majorTickMark val="out"/>
        <c:minorTickMark val="none"/>
        <c:tickLblPos val="nextTo"/>
        <c:txPr>
          <a:bodyPr/>
          <a:lstStyle/>
          <a:p>
            <a:pPr>
              <a:defRPr sz="1200"/>
            </a:pPr>
            <a:endParaRPr lang="en-US"/>
          </a:p>
        </c:txPr>
        <c:crossAx val="127959040"/>
        <c:crosses val="autoZero"/>
        <c:auto val="1"/>
        <c:lblAlgn val="ctr"/>
        <c:lblOffset val="100"/>
        <c:noMultiLvlLbl val="0"/>
      </c:catAx>
      <c:valAx>
        <c:axId val="127959040"/>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27944960"/>
        <c:crosses val="autoZero"/>
        <c:crossBetween val="between"/>
        <c:majorUnit val="10"/>
      </c:valAx>
    </c:plotArea>
    <c:legend>
      <c:legendPos val="b"/>
      <c:layout>
        <c:manualLayout>
          <c:xMode val="edge"/>
          <c:yMode val="edge"/>
          <c:x val="4.4718563023224002E-2"/>
          <c:y val="0.834982954412131"/>
          <c:w val="0.935839210856937"/>
          <c:h val="0.1437310115726750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Sheet1!$A$2</c:f>
              <c:strCache>
                <c:ptCount val="1"/>
                <c:pt idx="0">
                  <c:v>Any unmet need for health care because of costs (MHIS 2008-2011)</c:v>
                </c:pt>
              </c:strCache>
            </c:strRef>
          </c:tx>
          <c:marker>
            <c:symbol val="square"/>
            <c:size val="7"/>
          </c:marker>
          <c:dPt>
            <c:idx val="6"/>
            <c:bubble3D val="0"/>
          </c:dPt>
          <c:dLbls>
            <c:numFmt formatCode="#,##0.0" sourceLinked="0"/>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2008</c:v>
                </c:pt>
                <c:pt idx="1">
                  <c:v>2009</c:v>
                </c:pt>
                <c:pt idx="2">
                  <c:v>2010</c:v>
                </c:pt>
                <c:pt idx="3">
                  <c:v>2011</c:v>
                </c:pt>
                <c:pt idx="4">
                  <c:v>2012</c:v>
                </c:pt>
                <c:pt idx="5">
                  <c:v>2013</c:v>
                </c:pt>
                <c:pt idx="6">
                  <c:v>2014</c:v>
                </c:pt>
              </c:strCache>
            </c:strRef>
          </c:cat>
          <c:val>
            <c:numRef>
              <c:f>Sheet1!$B$2:$H$2</c:f>
              <c:numCache>
                <c:formatCode>0.0</c:formatCode>
                <c:ptCount val="7"/>
                <c:pt idx="0">
                  <c:v>20.7</c:v>
                </c:pt>
                <c:pt idx="1">
                  <c:v>20.7</c:v>
                </c:pt>
                <c:pt idx="2">
                  <c:v>22.7</c:v>
                </c:pt>
                <c:pt idx="3">
                  <c:v>23.9</c:v>
                </c:pt>
              </c:numCache>
            </c:numRef>
          </c:val>
          <c:smooth val="0"/>
        </c:ser>
        <c:ser>
          <c:idx val="1"/>
          <c:order val="1"/>
          <c:tx>
            <c:strRef>
              <c:f>Sheet1!$A$3</c:f>
              <c:strCache>
                <c:ptCount val="1"/>
                <c:pt idx="0">
                  <c:v>Any unmet need for health care because of costs (MHIS 2014)</c:v>
                </c:pt>
              </c:strCache>
            </c:strRef>
          </c:tx>
          <c:spPr>
            <a:ln>
              <a:solidFill>
                <a:srgbClr val="009977"/>
              </a:solidFill>
            </a:ln>
          </c:spPr>
          <c:marker>
            <c:spPr>
              <a:solidFill>
                <a:srgbClr val="009977"/>
              </a:solidFill>
              <a:ln>
                <a:solidFill>
                  <a:srgbClr val="009977"/>
                </a:solidFill>
              </a:ln>
            </c:spPr>
          </c:marker>
          <c:dPt>
            <c:idx val="6"/>
            <c:bubble3D val="0"/>
          </c:dPt>
          <c:dLbls>
            <c:numFmt formatCode="#,##0.0" sourceLinked="0"/>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2008</c:v>
                </c:pt>
                <c:pt idx="1">
                  <c:v>2009</c:v>
                </c:pt>
                <c:pt idx="2">
                  <c:v>2010</c:v>
                </c:pt>
                <c:pt idx="3">
                  <c:v>2011</c:v>
                </c:pt>
                <c:pt idx="4">
                  <c:v>2012</c:v>
                </c:pt>
                <c:pt idx="5">
                  <c:v>2013</c:v>
                </c:pt>
                <c:pt idx="6">
                  <c:v>2014</c:v>
                </c:pt>
              </c:strCache>
            </c:strRef>
          </c:cat>
          <c:val>
            <c:numRef>
              <c:f>Sheet1!$B$3:$H$3</c:f>
              <c:numCache>
                <c:formatCode>General</c:formatCode>
                <c:ptCount val="7"/>
                <c:pt idx="6" formatCode="0.0">
                  <c:v>27.9</c:v>
                </c:pt>
              </c:numCache>
            </c:numRef>
          </c:val>
          <c:smooth val="0"/>
        </c:ser>
        <c:ser>
          <c:idx val="2"/>
          <c:order val="2"/>
          <c:tx>
            <c:strRef>
              <c:f>Sheet1!$A$4</c:f>
              <c:strCache>
                <c:ptCount val="1"/>
                <c:pt idx="0">
                  <c:v>Had difficulty paying medical bills in the past 12 months (MHIS 2008-2011)</c:v>
                </c:pt>
              </c:strCache>
            </c:strRef>
          </c:tx>
          <c:dLbls>
            <c:dLblPos val="b"/>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Sheet1!$B$4:$H$4</c:f>
              <c:numCache>
                <c:formatCode>0.0</c:formatCode>
                <c:ptCount val="7"/>
                <c:pt idx="0">
                  <c:v>15.7</c:v>
                </c:pt>
                <c:pt idx="1">
                  <c:v>15.2</c:v>
                </c:pt>
                <c:pt idx="2">
                  <c:v>17.5</c:v>
                </c:pt>
                <c:pt idx="3">
                  <c:v>18</c:v>
                </c:pt>
              </c:numCache>
            </c:numRef>
          </c:val>
          <c:smooth val="0"/>
        </c:ser>
        <c:ser>
          <c:idx val="3"/>
          <c:order val="3"/>
          <c:tx>
            <c:strRef>
              <c:f>Sheet1!$A$5</c:f>
              <c:strCache>
                <c:ptCount val="1"/>
                <c:pt idx="0">
                  <c:v>Had difficulty paying medical bills in the past 12 months (MHIS 2014)</c:v>
                </c:pt>
              </c:strCache>
            </c:strRef>
          </c:tx>
          <c:spPr>
            <a:ln>
              <a:solidFill>
                <a:srgbClr val="009977"/>
              </a:solidFill>
            </a:ln>
          </c:spPr>
          <c:marker>
            <c:symbol val="triangle"/>
            <c:size val="7"/>
            <c:spPr>
              <a:solidFill>
                <a:srgbClr val="009977"/>
              </a:solidFill>
              <a:ln>
                <a:solidFill>
                  <a:srgbClr val="009977"/>
                </a:solidFill>
              </a:ln>
            </c:spPr>
          </c:marker>
          <c:dLbls>
            <c:dLblPos val="b"/>
            <c:showLegendKey val="0"/>
            <c:showVal val="1"/>
            <c:showCatName val="0"/>
            <c:showSerName val="0"/>
            <c:showPercent val="0"/>
            <c:showBubbleSize val="0"/>
            <c:showLeaderLines val="0"/>
          </c:dLbls>
          <c:cat>
            <c:strRef>
              <c:f>Sheet1!$B$1:$H$1</c:f>
              <c:strCache>
                <c:ptCount val="7"/>
                <c:pt idx="0">
                  <c:v>2008</c:v>
                </c:pt>
                <c:pt idx="1">
                  <c:v>2009</c:v>
                </c:pt>
                <c:pt idx="2">
                  <c:v>2010</c:v>
                </c:pt>
                <c:pt idx="3">
                  <c:v>2011</c:v>
                </c:pt>
                <c:pt idx="4">
                  <c:v>2012</c:v>
                </c:pt>
                <c:pt idx="5">
                  <c:v>2013</c:v>
                </c:pt>
                <c:pt idx="6">
                  <c:v>2014</c:v>
                </c:pt>
              </c:strCache>
            </c:strRef>
          </c:cat>
          <c:val>
            <c:numRef>
              <c:f>Sheet1!$B$5:$H$5</c:f>
              <c:numCache>
                <c:formatCode>General</c:formatCode>
                <c:ptCount val="7"/>
                <c:pt idx="6" formatCode="0.0">
                  <c:v>19.600000000000001</c:v>
                </c:pt>
              </c:numCache>
            </c:numRef>
          </c:val>
          <c:smooth val="0"/>
        </c:ser>
        <c:dLbls>
          <c:showLegendKey val="0"/>
          <c:showVal val="0"/>
          <c:showCatName val="0"/>
          <c:showSerName val="0"/>
          <c:showPercent val="0"/>
          <c:showBubbleSize val="0"/>
        </c:dLbls>
        <c:marker val="1"/>
        <c:smooth val="0"/>
        <c:axId val="118964608"/>
        <c:axId val="118966144"/>
      </c:lineChart>
      <c:catAx>
        <c:axId val="118964608"/>
        <c:scaling>
          <c:orientation val="minMax"/>
        </c:scaling>
        <c:delete val="0"/>
        <c:axPos val="b"/>
        <c:numFmt formatCode="General" sourceLinked="0"/>
        <c:majorTickMark val="out"/>
        <c:minorTickMark val="none"/>
        <c:tickLblPos val="nextTo"/>
        <c:crossAx val="118966144"/>
        <c:crosses val="autoZero"/>
        <c:auto val="1"/>
        <c:lblAlgn val="ctr"/>
        <c:lblOffset val="100"/>
        <c:noMultiLvlLbl val="0"/>
      </c:catAx>
      <c:valAx>
        <c:axId val="118966144"/>
        <c:scaling>
          <c:orientation val="minMax"/>
          <c:max val="50"/>
        </c:scaling>
        <c:delete val="0"/>
        <c:axPos val="l"/>
        <c:majorGridlines/>
        <c:numFmt formatCode="0&quot;%&quot;" sourceLinked="0"/>
        <c:majorTickMark val="out"/>
        <c:minorTickMark val="none"/>
        <c:tickLblPos val="nextTo"/>
        <c:crossAx val="118964608"/>
        <c:crosses val="autoZero"/>
        <c:crossBetween val="between"/>
        <c:majorUnit val="1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Sheet1!$A$1:$D$1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Sheet1!$A$2:$D$2</c:f>
              <c:numCache>
                <c:formatCode>General</c:formatCode>
                <c:ptCount val="4"/>
                <c:pt idx="0">
                  <c:v>27.9</c:v>
                </c:pt>
                <c:pt idx="1">
                  <c:v>8.8000000000000007</c:v>
                </c:pt>
                <c:pt idx="2">
                  <c:v>11.2</c:v>
                </c:pt>
                <c:pt idx="3">
                  <c:v>20.100000000000001</c:v>
                </c:pt>
              </c:numCache>
            </c:numRef>
          </c:val>
        </c:ser>
        <c:dLbls>
          <c:showLegendKey val="0"/>
          <c:showVal val="0"/>
          <c:showCatName val="0"/>
          <c:showSerName val="0"/>
          <c:showPercent val="0"/>
          <c:showBubbleSize val="0"/>
        </c:dLbls>
        <c:gapWidth val="150"/>
        <c:axId val="118998144"/>
        <c:axId val="118999680"/>
      </c:barChart>
      <c:catAx>
        <c:axId val="118998144"/>
        <c:scaling>
          <c:orientation val="minMax"/>
        </c:scaling>
        <c:delete val="0"/>
        <c:axPos val="b"/>
        <c:numFmt formatCode="General" sourceLinked="1"/>
        <c:majorTickMark val="out"/>
        <c:minorTickMark val="none"/>
        <c:tickLblPos val="nextTo"/>
        <c:txPr>
          <a:bodyPr/>
          <a:lstStyle/>
          <a:p>
            <a:pPr>
              <a:defRPr sz="1200"/>
            </a:pPr>
            <a:endParaRPr lang="en-US"/>
          </a:p>
        </c:txPr>
        <c:crossAx val="118999680"/>
        <c:crosses val="autoZero"/>
        <c:auto val="1"/>
        <c:lblAlgn val="ctr"/>
        <c:lblOffset val="100"/>
        <c:noMultiLvlLbl val="0"/>
      </c:catAx>
      <c:valAx>
        <c:axId val="118999680"/>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899814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Sheet1!$B$2:$E$2</c:f>
              <c:numCache>
                <c:formatCode>General</c:formatCode>
                <c:ptCount val="4"/>
                <c:pt idx="0">
                  <c:v>12.285817404717353</c:v>
                </c:pt>
                <c:pt idx="1">
                  <c:v>3.3506489184899979</c:v>
                </c:pt>
                <c:pt idx="2">
                  <c:v>4.5551066013212651</c:v>
                </c:pt>
                <c:pt idx="3">
                  <c:v>7.4676822897302735</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Sheet1!$B$3:$E$3</c:f>
              <c:numCache>
                <c:formatCode>General</c:formatCode>
                <c:ptCount val="4"/>
                <c:pt idx="0">
                  <c:v>35.19362034731968</c:v>
                </c:pt>
                <c:pt idx="1">
                  <c:v>12.081248831702968</c:v>
                </c:pt>
                <c:pt idx="2">
                  <c:v>14.457393398770257</c:v>
                </c:pt>
                <c:pt idx="3">
                  <c:v>25.915990440274395</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Sheet1!$B$4:$E$4</c:f>
              <c:numCache>
                <c:formatCode>General</c:formatCode>
                <c:ptCount val="4"/>
                <c:pt idx="0">
                  <c:v>21.986966045843779</c:v>
                </c:pt>
                <c:pt idx="1">
                  <c:v>3.8732986733964658</c:v>
                </c:pt>
                <c:pt idx="2">
                  <c:v>8.2891868065591492</c:v>
                </c:pt>
                <c:pt idx="3">
                  <c:v>15.374976060483487</c:v>
                </c:pt>
              </c:numCache>
            </c:numRef>
          </c:val>
        </c:ser>
        <c:dLbls>
          <c:showLegendKey val="0"/>
          <c:showVal val="0"/>
          <c:showCatName val="0"/>
          <c:showSerName val="0"/>
          <c:showPercent val="0"/>
          <c:showBubbleSize val="0"/>
        </c:dLbls>
        <c:gapWidth val="150"/>
        <c:axId val="119160832"/>
        <c:axId val="119162368"/>
      </c:barChart>
      <c:catAx>
        <c:axId val="119160832"/>
        <c:scaling>
          <c:orientation val="minMax"/>
        </c:scaling>
        <c:delete val="0"/>
        <c:axPos val="b"/>
        <c:numFmt formatCode="General" sourceLinked="1"/>
        <c:majorTickMark val="out"/>
        <c:minorTickMark val="none"/>
        <c:tickLblPos val="nextTo"/>
        <c:txPr>
          <a:bodyPr/>
          <a:lstStyle/>
          <a:p>
            <a:pPr>
              <a:defRPr sz="1200"/>
            </a:pPr>
            <a:endParaRPr lang="en-US"/>
          </a:p>
        </c:txPr>
        <c:crossAx val="119162368"/>
        <c:crosses val="autoZero"/>
        <c:auto val="1"/>
        <c:lblAlgn val="ctr"/>
        <c:lblOffset val="100"/>
        <c:noMultiLvlLbl val="0"/>
      </c:catAx>
      <c:valAx>
        <c:axId val="119162368"/>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9160832"/>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Sheet1!$B$2:$E$2</c:f>
              <c:numCache>
                <c:formatCode>General</c:formatCode>
                <c:ptCount val="4"/>
                <c:pt idx="0">
                  <c:v>31.120495930015696</c:v>
                </c:pt>
                <c:pt idx="1">
                  <c:v>8.7415463639159974</c:v>
                </c:pt>
                <c:pt idx="2">
                  <c:v>13.074211243072915</c:v>
                </c:pt>
                <c:pt idx="3">
                  <c:v>21.429824592649229</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Sheet1!$B$3:$E$3</c:f>
              <c:numCache>
                <c:formatCode>General</c:formatCode>
                <c:ptCount val="4"/>
                <c:pt idx="0">
                  <c:v>24.431944721832537</c:v>
                </c:pt>
                <c:pt idx="1">
                  <c:v>8.945261168999787</c:v>
                </c:pt>
                <c:pt idx="2">
                  <c:v>9.2588950289647727</c:v>
                </c:pt>
                <c:pt idx="3">
                  <c:v>18.579059526149283</c:v>
                </c:pt>
              </c:numCache>
            </c:numRef>
          </c:val>
        </c:ser>
        <c:dLbls>
          <c:showLegendKey val="0"/>
          <c:showVal val="0"/>
          <c:showCatName val="0"/>
          <c:showSerName val="0"/>
          <c:showPercent val="0"/>
          <c:showBubbleSize val="0"/>
        </c:dLbls>
        <c:gapWidth val="150"/>
        <c:axId val="119555968"/>
        <c:axId val="119557504"/>
      </c:barChart>
      <c:catAx>
        <c:axId val="119555968"/>
        <c:scaling>
          <c:orientation val="minMax"/>
        </c:scaling>
        <c:delete val="0"/>
        <c:axPos val="b"/>
        <c:numFmt formatCode="General" sourceLinked="1"/>
        <c:majorTickMark val="out"/>
        <c:minorTickMark val="none"/>
        <c:tickLblPos val="nextTo"/>
        <c:txPr>
          <a:bodyPr/>
          <a:lstStyle/>
          <a:p>
            <a:pPr>
              <a:defRPr sz="1200"/>
            </a:pPr>
            <a:endParaRPr lang="en-US"/>
          </a:p>
        </c:txPr>
        <c:crossAx val="119557504"/>
        <c:crosses val="autoZero"/>
        <c:auto val="1"/>
        <c:lblAlgn val="ctr"/>
        <c:lblOffset val="100"/>
        <c:noMultiLvlLbl val="0"/>
      </c:catAx>
      <c:valAx>
        <c:axId val="119557504"/>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9555968"/>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in the past 12 months because of cost of care</c:v>
                </c:pt>
              </c:strCache>
            </c:strRef>
          </c:cat>
          <c:val>
            <c:numRef>
              <c:f>Sheet1!$B$2:$E$2</c:f>
              <c:numCache>
                <c:formatCode>General</c:formatCode>
                <c:ptCount val="4"/>
                <c:pt idx="0">
                  <c:v>26.443891290508105</c:v>
                </c:pt>
                <c:pt idx="1">
                  <c:v>7.879056012822673</c:v>
                </c:pt>
                <c:pt idx="2">
                  <c:v>10.121014344627071</c:v>
                </c:pt>
                <c:pt idx="3">
                  <c:v>18.801856061958745</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in the past 12 months because of cost of care</c:v>
                </c:pt>
              </c:strCache>
            </c:strRef>
          </c:cat>
          <c:val>
            <c:numRef>
              <c:f>Sheet1!$B$3:$E$3</c:f>
              <c:numCache>
                <c:formatCode>General</c:formatCode>
                <c:ptCount val="4"/>
                <c:pt idx="0">
                  <c:v>26.625612825003053</c:v>
                </c:pt>
                <c:pt idx="1">
                  <c:v>6.3031895746543203</c:v>
                </c:pt>
                <c:pt idx="2">
                  <c:v>9.1163278751305299</c:v>
                </c:pt>
                <c:pt idx="3">
                  <c:v>21.19504243895766</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dLblPos val="outEnd"/>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in the past 12 months because of cost of care</c:v>
                </c:pt>
              </c:strCache>
            </c:strRef>
          </c:cat>
          <c:val>
            <c:numRef>
              <c:f>Sheet1!$B$4:$E$4</c:f>
              <c:numCache>
                <c:formatCode>General</c:formatCode>
                <c:ptCount val="4"/>
                <c:pt idx="0">
                  <c:v>30.327000098462285</c:v>
                </c:pt>
                <c:pt idx="1">
                  <c:v>10.385492538679085</c:v>
                </c:pt>
                <c:pt idx="2">
                  <c:v>14.119333589381519</c:v>
                </c:pt>
                <c:pt idx="3">
                  <c:v>20.985699288866606</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in the past 12 months because of cost of care</c:v>
                </c:pt>
              </c:strCache>
            </c:strRef>
          </c:cat>
          <c:val>
            <c:numRef>
              <c:f>Sheet1!$B$5:$E$5</c:f>
              <c:numCache>
                <c:formatCode>General</c:formatCode>
                <c:ptCount val="4"/>
                <c:pt idx="0">
                  <c:v>36.940902350080144</c:v>
                </c:pt>
                <c:pt idx="1">
                  <c:v>15.790427163395298</c:v>
                </c:pt>
                <c:pt idx="2">
                  <c:v>17.975695444391889</c:v>
                </c:pt>
                <c:pt idx="3">
                  <c:v>27.521510459055598</c:v>
                </c:pt>
              </c:numCache>
            </c:numRef>
          </c:val>
        </c:ser>
        <c:dLbls>
          <c:dLblPos val="outEnd"/>
          <c:showLegendKey val="0"/>
          <c:showVal val="1"/>
          <c:showCatName val="0"/>
          <c:showSerName val="0"/>
          <c:showPercent val="0"/>
          <c:showBubbleSize val="0"/>
        </c:dLbls>
        <c:gapWidth val="75"/>
        <c:axId val="119265536"/>
        <c:axId val="119341056"/>
      </c:barChart>
      <c:catAx>
        <c:axId val="119265536"/>
        <c:scaling>
          <c:orientation val="minMax"/>
        </c:scaling>
        <c:delete val="0"/>
        <c:axPos val="b"/>
        <c:numFmt formatCode="General" sourceLinked="1"/>
        <c:majorTickMark val="out"/>
        <c:minorTickMark val="none"/>
        <c:tickLblPos val="nextTo"/>
        <c:crossAx val="119341056"/>
        <c:crosses val="autoZero"/>
        <c:auto val="1"/>
        <c:lblAlgn val="ctr"/>
        <c:lblOffset val="100"/>
        <c:noMultiLvlLbl val="0"/>
      </c:catAx>
      <c:valAx>
        <c:axId val="119341056"/>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119265536"/>
        <c:crosses val="autoZero"/>
        <c:crossBetween val="between"/>
        <c:majorUnit val="1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56148976275924689"/>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Sheet1!$B$2:$E$2</c:f>
              <c:numCache>
                <c:formatCode>0.0</c:formatCode>
                <c:ptCount val="4"/>
                <c:pt idx="0">
                  <c:v>40.688019299891266</c:v>
                </c:pt>
                <c:pt idx="1">
                  <c:v>13.901896929075209</c:v>
                </c:pt>
                <c:pt idx="2">
                  <c:v>19.306802373642395</c:v>
                </c:pt>
                <c:pt idx="3" formatCode="General">
                  <c:v>30.084750305746915</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Sheet1!$B$3:$E$3</c:f>
              <c:numCache>
                <c:formatCode>0.0</c:formatCode>
                <c:ptCount val="4"/>
                <c:pt idx="0">
                  <c:v>39.075785157298753</c:v>
                </c:pt>
                <c:pt idx="1">
                  <c:v>12.887724934587219</c:v>
                </c:pt>
                <c:pt idx="2">
                  <c:v>16.6553723848501</c:v>
                </c:pt>
                <c:pt idx="3" formatCode="General">
                  <c:v>29.27942132937839</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Sheet1!$B$4:$E$4</c:f>
              <c:numCache>
                <c:formatCode>0.0</c:formatCode>
                <c:ptCount val="4"/>
                <c:pt idx="0">
                  <c:v>23.960088587629429</c:v>
                </c:pt>
                <c:pt idx="1">
                  <c:v>8.0237780141344182</c:v>
                </c:pt>
                <c:pt idx="2">
                  <c:v>8.1701286624029432</c:v>
                </c:pt>
                <c:pt idx="3" formatCode="General">
                  <c:v>15.954150871696754</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txPr>
              <a:bodyPr/>
              <a:lstStyle/>
              <a:p>
                <a:pPr>
                  <a:defRPr sz="1200"/>
                </a:pPr>
                <a:endParaRPr lang="en-US"/>
              </a:p>
            </c:txPr>
            <c:dLblPos val="outEnd"/>
            <c:showLegendKey val="0"/>
            <c:showVal val="1"/>
            <c:showCatName val="0"/>
            <c:showSerName val="0"/>
            <c:showPercent val="0"/>
            <c:showBubbleSize val="0"/>
            <c:showLeaderLines val="0"/>
          </c:dLbls>
          <c:cat>
            <c:strRef>
              <c:f>Sheet1!$B$1:$E$1</c:f>
              <c:strCache>
                <c:ptCount val="4"/>
                <c:pt idx="0">
                  <c:v>Any unmet need for health care over the past 12 months because of cost of care</c:v>
                </c:pt>
                <c:pt idx="1">
                  <c:v>Any unmet met need for doctor care over the past 12 months because of cost of care</c:v>
                </c:pt>
                <c:pt idx="2">
                  <c:v>Ever went without prescription drugs over the past 12 months because of costs</c:v>
                </c:pt>
                <c:pt idx="3">
                  <c:v>Any unmet need for dental care over the past 12 months because of cost of care</c:v>
                </c:pt>
              </c:strCache>
            </c:strRef>
          </c:cat>
          <c:val>
            <c:numRef>
              <c:f>Sheet1!$B$5:$E$5</c:f>
              <c:numCache>
                <c:formatCode>0.0</c:formatCode>
                <c:ptCount val="4"/>
                <c:pt idx="0">
                  <c:v>15.489272275828325</c:v>
                </c:pt>
                <c:pt idx="1">
                  <c:v>3.9095917454063418</c:v>
                </c:pt>
                <c:pt idx="2">
                  <c:v>4.4840349548435423</c:v>
                </c:pt>
                <c:pt idx="3" formatCode="General">
                  <c:v>10.371493409474043</c:v>
                </c:pt>
              </c:numCache>
            </c:numRef>
          </c:val>
        </c:ser>
        <c:dLbls>
          <c:dLblPos val="outEnd"/>
          <c:showLegendKey val="0"/>
          <c:showVal val="1"/>
          <c:showCatName val="0"/>
          <c:showSerName val="0"/>
          <c:showPercent val="0"/>
          <c:showBubbleSize val="0"/>
        </c:dLbls>
        <c:gapWidth val="75"/>
        <c:axId val="119392896"/>
        <c:axId val="119415168"/>
      </c:barChart>
      <c:catAx>
        <c:axId val="119392896"/>
        <c:scaling>
          <c:orientation val="minMax"/>
        </c:scaling>
        <c:delete val="0"/>
        <c:axPos val="b"/>
        <c:numFmt formatCode="General" sourceLinked="1"/>
        <c:majorTickMark val="out"/>
        <c:minorTickMark val="none"/>
        <c:tickLblPos val="nextTo"/>
        <c:txPr>
          <a:bodyPr/>
          <a:lstStyle/>
          <a:p>
            <a:pPr>
              <a:defRPr sz="1200"/>
            </a:pPr>
            <a:endParaRPr lang="en-US"/>
          </a:p>
        </c:txPr>
        <c:crossAx val="119415168"/>
        <c:crosses val="autoZero"/>
        <c:auto val="1"/>
        <c:lblAlgn val="ctr"/>
        <c:lblOffset val="100"/>
        <c:noMultiLvlLbl val="0"/>
      </c:catAx>
      <c:valAx>
        <c:axId val="119415168"/>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9392896"/>
        <c:crosses val="autoZero"/>
        <c:crossBetween val="between"/>
        <c:majorUnit val="10"/>
      </c:valAx>
    </c:plotArea>
    <c:legend>
      <c:legendPos val="b"/>
      <c:layout>
        <c:manualLayout>
          <c:xMode val="edge"/>
          <c:yMode val="edge"/>
          <c:x val="4.4718563023224002E-2"/>
          <c:y val="0.834982954412131"/>
          <c:w val="0.935839210856937"/>
          <c:h val="0.1437310115726750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Sheet1!$A$1:$C$1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Sheet1!$A$2:$C$2</c:f>
              <c:numCache>
                <c:formatCode>General</c:formatCode>
                <c:ptCount val="3"/>
                <c:pt idx="0">
                  <c:v>38.1</c:v>
                </c:pt>
                <c:pt idx="1">
                  <c:v>19</c:v>
                </c:pt>
                <c:pt idx="2">
                  <c:v>19.600000000000001</c:v>
                </c:pt>
              </c:numCache>
            </c:numRef>
          </c:val>
        </c:ser>
        <c:dLbls>
          <c:showLegendKey val="0"/>
          <c:showVal val="0"/>
          <c:showCatName val="0"/>
          <c:showSerName val="0"/>
          <c:showPercent val="0"/>
          <c:showBubbleSize val="0"/>
        </c:dLbls>
        <c:gapWidth val="150"/>
        <c:axId val="120015488"/>
        <c:axId val="120021376"/>
      </c:barChart>
      <c:catAx>
        <c:axId val="120015488"/>
        <c:scaling>
          <c:orientation val="minMax"/>
        </c:scaling>
        <c:delete val="0"/>
        <c:axPos val="b"/>
        <c:numFmt formatCode="General" sourceLinked="1"/>
        <c:majorTickMark val="out"/>
        <c:minorTickMark val="none"/>
        <c:tickLblPos val="nextTo"/>
        <c:txPr>
          <a:bodyPr/>
          <a:lstStyle/>
          <a:p>
            <a:pPr>
              <a:defRPr sz="1200"/>
            </a:pPr>
            <a:endParaRPr lang="en-US"/>
          </a:p>
        </c:txPr>
        <c:crossAx val="120021376"/>
        <c:crosses val="autoZero"/>
        <c:auto val="1"/>
        <c:lblAlgn val="ctr"/>
        <c:lblOffset val="100"/>
        <c:noMultiLvlLbl val="0"/>
      </c:catAx>
      <c:valAx>
        <c:axId val="120021376"/>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2001548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Insured at the time of the survey</c:v>
                </c:pt>
                <c:pt idx="1">
                  <c:v>Insured at any time over the past 12 months</c:v>
                </c:pt>
                <c:pt idx="2">
                  <c:v>Always insured over the past 12 months</c:v>
                </c:pt>
              </c:strCache>
            </c:strRef>
          </c:cat>
          <c:val>
            <c:numRef>
              <c:f>Sheet1!$B$2:$D$2</c:f>
              <c:numCache>
                <c:formatCode>General</c:formatCode>
                <c:ptCount val="3"/>
                <c:pt idx="0">
                  <c:v>97.8</c:v>
                </c:pt>
                <c:pt idx="1">
                  <c:v>98.9</c:v>
                </c:pt>
                <c:pt idx="2">
                  <c:v>93</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Sheet1!$B$3:$D$3</c:f>
              <c:numCache>
                <c:formatCode>General</c:formatCode>
                <c:ptCount val="3"/>
                <c:pt idx="0">
                  <c:v>94.6</c:v>
                </c:pt>
                <c:pt idx="1">
                  <c:v>96.2</c:v>
                </c:pt>
                <c:pt idx="2">
                  <c:v>88.3</c:v>
                </c:pt>
              </c:numCache>
            </c:numRef>
          </c:val>
        </c:ser>
        <c:dLbls>
          <c:showLegendKey val="0"/>
          <c:showVal val="0"/>
          <c:showCatName val="0"/>
          <c:showSerName val="0"/>
          <c:showPercent val="0"/>
          <c:showBubbleSize val="0"/>
        </c:dLbls>
        <c:gapWidth val="150"/>
        <c:axId val="32729728"/>
        <c:axId val="32731520"/>
      </c:barChart>
      <c:catAx>
        <c:axId val="32729728"/>
        <c:scaling>
          <c:orientation val="minMax"/>
        </c:scaling>
        <c:delete val="0"/>
        <c:axPos val="b"/>
        <c:numFmt formatCode="General" sourceLinked="1"/>
        <c:majorTickMark val="out"/>
        <c:minorTickMark val="none"/>
        <c:tickLblPos val="nextTo"/>
        <c:txPr>
          <a:bodyPr/>
          <a:lstStyle/>
          <a:p>
            <a:pPr>
              <a:defRPr sz="1200"/>
            </a:pPr>
            <a:endParaRPr lang="en-US"/>
          </a:p>
        </c:txPr>
        <c:crossAx val="32731520"/>
        <c:crosses val="autoZero"/>
        <c:auto val="1"/>
        <c:lblAlgn val="ctr"/>
        <c:lblOffset val="100"/>
        <c:noMultiLvlLbl val="0"/>
      </c:catAx>
      <c:valAx>
        <c:axId val="32731520"/>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32729728"/>
        <c:crosses val="autoZero"/>
        <c:crossBetween val="between"/>
        <c:majorUnit val="20"/>
      </c:valAx>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Sheet1!$B$2:$D$2</c:f>
              <c:numCache>
                <c:formatCode>General</c:formatCode>
                <c:ptCount val="3"/>
                <c:pt idx="0">
                  <c:v>40.540491788406641</c:v>
                </c:pt>
                <c:pt idx="1">
                  <c:v>20.958105231082055</c:v>
                </c:pt>
                <c:pt idx="2">
                  <c:v>17.633171058546875</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Sheet1!$B$3:$D$3</c:f>
              <c:numCache>
                <c:formatCode>General</c:formatCode>
                <c:ptCount val="3"/>
                <c:pt idx="0">
                  <c:v>38.812657949158321</c:v>
                </c:pt>
                <c:pt idx="1">
                  <c:v>18.674092659194141</c:v>
                </c:pt>
                <c:pt idx="2">
                  <c:v>22.346244663069488</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Sheet1!$B$4:$D$4</c:f>
              <c:numCache>
                <c:formatCode>General</c:formatCode>
                <c:ptCount val="3"/>
                <c:pt idx="0">
                  <c:v>31.170673547038803</c:v>
                </c:pt>
                <c:pt idx="1">
                  <c:v>16.922425062318304</c:v>
                </c:pt>
                <c:pt idx="2">
                  <c:v>10.898172536727218</c:v>
                </c:pt>
              </c:numCache>
            </c:numRef>
          </c:val>
        </c:ser>
        <c:dLbls>
          <c:showLegendKey val="0"/>
          <c:showVal val="0"/>
          <c:showCatName val="0"/>
          <c:showSerName val="0"/>
          <c:showPercent val="0"/>
          <c:showBubbleSize val="0"/>
        </c:dLbls>
        <c:gapWidth val="150"/>
        <c:axId val="120059392"/>
        <c:axId val="120060928"/>
      </c:barChart>
      <c:catAx>
        <c:axId val="120059392"/>
        <c:scaling>
          <c:orientation val="minMax"/>
        </c:scaling>
        <c:delete val="0"/>
        <c:axPos val="b"/>
        <c:numFmt formatCode="General" sourceLinked="1"/>
        <c:majorTickMark val="out"/>
        <c:minorTickMark val="none"/>
        <c:tickLblPos val="nextTo"/>
        <c:txPr>
          <a:bodyPr/>
          <a:lstStyle/>
          <a:p>
            <a:pPr>
              <a:defRPr sz="1200"/>
            </a:pPr>
            <a:endParaRPr lang="en-US"/>
          </a:p>
        </c:txPr>
        <c:crossAx val="120060928"/>
        <c:crosses val="autoZero"/>
        <c:auto val="1"/>
        <c:lblAlgn val="ctr"/>
        <c:lblOffset val="100"/>
        <c:noMultiLvlLbl val="0"/>
      </c:catAx>
      <c:valAx>
        <c:axId val="120060928"/>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20059392"/>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Sheet1!$B$2:$D$2</c:f>
              <c:numCache>
                <c:formatCode>General</c:formatCode>
                <c:ptCount val="3"/>
                <c:pt idx="0">
                  <c:v>37.512952513804073</c:v>
                </c:pt>
                <c:pt idx="1">
                  <c:v>18.34097665378318</c:v>
                </c:pt>
                <c:pt idx="2">
                  <c:v>20.298112645385213</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Sheet1!$B$3:$D$3</c:f>
              <c:numCache>
                <c:formatCode>General</c:formatCode>
                <c:ptCount val="3"/>
                <c:pt idx="0">
                  <c:v>38.738282573613958</c:v>
                </c:pt>
                <c:pt idx="1">
                  <c:v>19.614017511775721</c:v>
                </c:pt>
                <c:pt idx="2">
                  <c:v>18.789813963997592</c:v>
                </c:pt>
              </c:numCache>
            </c:numRef>
          </c:val>
        </c:ser>
        <c:dLbls>
          <c:showLegendKey val="0"/>
          <c:showVal val="0"/>
          <c:showCatName val="0"/>
          <c:showSerName val="0"/>
          <c:showPercent val="0"/>
          <c:showBubbleSize val="0"/>
        </c:dLbls>
        <c:gapWidth val="150"/>
        <c:axId val="119844224"/>
        <c:axId val="119846016"/>
      </c:barChart>
      <c:catAx>
        <c:axId val="119844224"/>
        <c:scaling>
          <c:orientation val="minMax"/>
        </c:scaling>
        <c:delete val="0"/>
        <c:axPos val="b"/>
        <c:numFmt formatCode="General" sourceLinked="1"/>
        <c:majorTickMark val="out"/>
        <c:minorTickMark val="none"/>
        <c:tickLblPos val="nextTo"/>
        <c:txPr>
          <a:bodyPr/>
          <a:lstStyle/>
          <a:p>
            <a:pPr>
              <a:defRPr sz="1200"/>
            </a:pPr>
            <a:endParaRPr lang="en-US"/>
          </a:p>
        </c:txPr>
        <c:crossAx val="119846016"/>
        <c:crosses val="autoZero"/>
        <c:auto val="1"/>
        <c:lblAlgn val="ctr"/>
        <c:lblOffset val="100"/>
        <c:noMultiLvlLbl val="0"/>
      </c:catAx>
      <c:valAx>
        <c:axId val="119846016"/>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9844224"/>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Sheet1!$B$2:$D$2</c:f>
              <c:numCache>
                <c:formatCode>General</c:formatCode>
                <c:ptCount val="3"/>
                <c:pt idx="0">
                  <c:v>42.114293632859408</c:v>
                </c:pt>
                <c:pt idx="1">
                  <c:v>21.047169344525248</c:v>
                </c:pt>
                <c:pt idx="2">
                  <c:v>18.655653273964294</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Sheet1!$B$3:$D$3</c:f>
              <c:numCache>
                <c:formatCode>General</c:formatCode>
                <c:ptCount val="3"/>
                <c:pt idx="0">
                  <c:v>17.796685263938109</c:v>
                </c:pt>
                <c:pt idx="1">
                  <c:v>8.9025622352656448</c:v>
                </c:pt>
                <c:pt idx="2">
                  <c:v>20.588761523266957</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Sheet1!$B$4:$D$4</c:f>
              <c:numCache>
                <c:formatCode>General</c:formatCode>
                <c:ptCount val="3"/>
                <c:pt idx="0">
                  <c:v>36.608767977733969</c:v>
                </c:pt>
                <c:pt idx="1">
                  <c:v>17.457152719244224</c:v>
                </c:pt>
                <c:pt idx="2">
                  <c:v>21.106498118427506</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Sheet1!$B$5:$D$5</c:f>
              <c:numCache>
                <c:formatCode>General</c:formatCode>
                <c:ptCount val="3"/>
                <c:pt idx="0">
                  <c:v>22.533737247327846</c:v>
                </c:pt>
                <c:pt idx="1">
                  <c:v>11.103433048057772</c:v>
                </c:pt>
                <c:pt idx="2">
                  <c:v>24.211766325824065</c:v>
                </c:pt>
              </c:numCache>
            </c:numRef>
          </c:val>
        </c:ser>
        <c:dLbls>
          <c:showLegendKey val="0"/>
          <c:showVal val="0"/>
          <c:showCatName val="0"/>
          <c:showSerName val="0"/>
          <c:showPercent val="0"/>
          <c:showBubbleSize val="0"/>
        </c:dLbls>
        <c:gapWidth val="150"/>
        <c:axId val="119791616"/>
        <c:axId val="119793152"/>
      </c:barChart>
      <c:catAx>
        <c:axId val="119791616"/>
        <c:scaling>
          <c:orientation val="minMax"/>
        </c:scaling>
        <c:delete val="0"/>
        <c:axPos val="b"/>
        <c:numFmt formatCode="General" sourceLinked="1"/>
        <c:majorTickMark val="out"/>
        <c:minorTickMark val="none"/>
        <c:tickLblPos val="nextTo"/>
        <c:txPr>
          <a:bodyPr/>
          <a:lstStyle/>
          <a:p>
            <a:pPr>
              <a:defRPr sz="1200"/>
            </a:pPr>
            <a:endParaRPr lang="en-US"/>
          </a:p>
        </c:txPr>
        <c:crossAx val="119793152"/>
        <c:crosses val="autoZero"/>
        <c:auto val="1"/>
        <c:lblAlgn val="ctr"/>
        <c:lblOffset val="100"/>
        <c:noMultiLvlLbl val="0"/>
      </c:catAx>
      <c:valAx>
        <c:axId val="119793152"/>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9791616"/>
        <c:crosses val="autoZero"/>
        <c:crossBetween val="between"/>
        <c:majorUnit val="1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62303830480483302"/>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Sheet1!$B$2:$D$2</c:f>
              <c:numCache>
                <c:formatCode>0.0</c:formatCode>
                <c:ptCount val="3"/>
                <c:pt idx="0">
                  <c:v>20.358368379096053</c:v>
                </c:pt>
                <c:pt idx="1">
                  <c:v>11.058159152327256</c:v>
                </c:pt>
                <c:pt idx="2">
                  <c:v>25.266381940447996</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Sheet1!$B$3:$D$3</c:f>
              <c:numCache>
                <c:formatCode>0.0</c:formatCode>
                <c:ptCount val="3"/>
                <c:pt idx="0">
                  <c:v>36.190700807255013</c:v>
                </c:pt>
                <c:pt idx="1">
                  <c:v>16.400524337372914</c:v>
                </c:pt>
                <c:pt idx="2">
                  <c:v>29.747614444694868</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Sheet1!$B$4:$D$4</c:f>
              <c:numCache>
                <c:formatCode>0.0</c:formatCode>
                <c:ptCount val="3"/>
                <c:pt idx="0">
                  <c:v>41.409991779808955</c:v>
                </c:pt>
                <c:pt idx="1">
                  <c:v>22.68641688168838</c:v>
                </c:pt>
                <c:pt idx="2">
                  <c:v>22.055117374249559</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showLegendKey val="0"/>
            <c:showVal val="1"/>
            <c:showCatName val="0"/>
            <c:showSerName val="0"/>
            <c:showPercent val="0"/>
            <c:showBubbleSize val="0"/>
            <c:showLeaderLines val="0"/>
          </c:dLbls>
          <c:cat>
            <c:strRef>
              <c:f>Sheet1!$B$1:$D$1</c:f>
              <c:strCache>
                <c:ptCount val="3"/>
                <c:pt idx="0">
                  <c:v>Out-of-pocket health care spending greater than $1000 over the past 12 months</c:v>
                </c:pt>
                <c:pt idx="1">
                  <c:v>Out-of-pocket health care spending greater than $3000 over the past 12 months</c:v>
                </c:pt>
                <c:pt idx="2">
                  <c:v>Had difficulty paying medical bills over the past 12 months</c:v>
                </c:pt>
              </c:strCache>
            </c:strRef>
          </c:cat>
          <c:val>
            <c:numRef>
              <c:f>Sheet1!$B$5:$D$5</c:f>
              <c:numCache>
                <c:formatCode>0.0</c:formatCode>
                <c:ptCount val="3"/>
                <c:pt idx="0">
                  <c:v>48.446166239205148</c:v>
                </c:pt>
                <c:pt idx="1">
                  <c:v>23.823182717778106</c:v>
                </c:pt>
                <c:pt idx="2">
                  <c:v>9.8969403497905368</c:v>
                </c:pt>
              </c:numCache>
            </c:numRef>
          </c:val>
        </c:ser>
        <c:dLbls>
          <c:showLegendKey val="0"/>
          <c:showVal val="0"/>
          <c:showCatName val="0"/>
          <c:showSerName val="0"/>
          <c:showPercent val="0"/>
          <c:showBubbleSize val="0"/>
        </c:dLbls>
        <c:gapWidth val="150"/>
        <c:axId val="119935360"/>
        <c:axId val="119936896"/>
      </c:barChart>
      <c:catAx>
        <c:axId val="119935360"/>
        <c:scaling>
          <c:orientation val="minMax"/>
        </c:scaling>
        <c:delete val="0"/>
        <c:axPos val="b"/>
        <c:numFmt formatCode="General" sourceLinked="1"/>
        <c:majorTickMark val="out"/>
        <c:minorTickMark val="none"/>
        <c:tickLblPos val="nextTo"/>
        <c:crossAx val="119936896"/>
        <c:crosses val="autoZero"/>
        <c:auto val="1"/>
        <c:lblAlgn val="ctr"/>
        <c:lblOffset val="100"/>
        <c:noMultiLvlLbl val="0"/>
      </c:catAx>
      <c:valAx>
        <c:axId val="119936896"/>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119935360"/>
        <c:crosses val="autoZero"/>
        <c:crossBetween val="between"/>
        <c:majorUnit val="10"/>
      </c:valAx>
    </c:plotArea>
    <c:legend>
      <c:legendPos val="b"/>
      <c:layout>
        <c:manualLayout>
          <c:xMode val="edge"/>
          <c:yMode val="edge"/>
          <c:x val="4.4718563023224002E-2"/>
          <c:y val="0.834982954412131"/>
          <c:w val="0.935839210856937"/>
          <c:h val="0.143731011572675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Sheet1!$A$1:$E$1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Sheet1!$A$2:$E$2</c:f>
              <c:numCache>
                <c:formatCode>General</c:formatCode>
                <c:ptCount val="5"/>
                <c:pt idx="0">
                  <c:v>31.345758544203672</c:v>
                </c:pt>
                <c:pt idx="1">
                  <c:v>28.350271112130702</c:v>
                </c:pt>
                <c:pt idx="2">
                  <c:v>11.3572787681299</c:v>
                </c:pt>
                <c:pt idx="3">
                  <c:v>5.8665241273260111</c:v>
                </c:pt>
                <c:pt idx="4">
                  <c:v>5.2563620463334804</c:v>
                </c:pt>
              </c:numCache>
            </c:numRef>
          </c:val>
        </c:ser>
        <c:dLbls>
          <c:showLegendKey val="0"/>
          <c:showVal val="0"/>
          <c:showCatName val="0"/>
          <c:showSerName val="0"/>
          <c:showPercent val="0"/>
          <c:showBubbleSize val="0"/>
        </c:dLbls>
        <c:gapWidth val="150"/>
        <c:axId val="114635136"/>
        <c:axId val="114636672"/>
      </c:barChart>
      <c:catAx>
        <c:axId val="114635136"/>
        <c:scaling>
          <c:orientation val="minMax"/>
        </c:scaling>
        <c:delete val="0"/>
        <c:axPos val="b"/>
        <c:numFmt formatCode="General" sourceLinked="1"/>
        <c:majorTickMark val="out"/>
        <c:minorTickMark val="none"/>
        <c:tickLblPos val="nextTo"/>
        <c:txPr>
          <a:bodyPr/>
          <a:lstStyle/>
          <a:p>
            <a:pPr>
              <a:defRPr sz="1200"/>
            </a:pPr>
            <a:endParaRPr lang="en-US"/>
          </a:p>
        </c:txPr>
        <c:crossAx val="114636672"/>
        <c:crosses val="autoZero"/>
        <c:auto val="1"/>
        <c:lblAlgn val="ctr"/>
        <c:lblOffset val="100"/>
        <c:noMultiLvlLbl val="0"/>
      </c:catAx>
      <c:valAx>
        <c:axId val="114636672"/>
        <c:scaling>
          <c:orientation val="minMax"/>
          <c:max val="5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11463513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Sheet1!$B$2:$F$2</c:f>
              <c:numCache>
                <c:formatCode>General</c:formatCode>
                <c:ptCount val="5"/>
                <c:pt idx="0">
                  <c:v>31.55563653866086</c:v>
                </c:pt>
                <c:pt idx="1">
                  <c:v>27.224379630381947</c:v>
                </c:pt>
                <c:pt idx="2">
                  <c:v>8.258434625805009</c:v>
                </c:pt>
                <c:pt idx="3">
                  <c:v>4.8489159895057359</c:v>
                </c:pt>
                <c:pt idx="4">
                  <c:v>5.8114239526637466</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Sheet1!$B$3:$F$3</c:f>
              <c:numCache>
                <c:formatCode>General</c:formatCode>
                <c:ptCount val="5"/>
                <c:pt idx="0">
                  <c:v>33.718503301498181</c:v>
                </c:pt>
                <c:pt idx="1">
                  <c:v>29.266090889998171</c:v>
                </c:pt>
                <c:pt idx="2">
                  <c:v>14.076370667920148</c:v>
                </c:pt>
                <c:pt idx="3">
                  <c:v>7.2284448074433207</c:v>
                </c:pt>
                <c:pt idx="4">
                  <c:v>5.7711140642573033</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Sheet1!$B$4:$F$4</c:f>
              <c:numCache>
                <c:formatCode>General</c:formatCode>
                <c:ptCount val="5"/>
                <c:pt idx="0">
                  <c:v>20.925529761096687</c:v>
                </c:pt>
                <c:pt idx="1">
                  <c:v>26.265453415519236</c:v>
                </c:pt>
                <c:pt idx="2">
                  <c:v>4.7758422755881016</c:v>
                </c:pt>
                <c:pt idx="3">
                  <c:v>1.7121283156637623</c:v>
                </c:pt>
                <c:pt idx="4">
                  <c:v>2.1779397523015045</c:v>
                </c:pt>
              </c:numCache>
            </c:numRef>
          </c:val>
        </c:ser>
        <c:dLbls>
          <c:showLegendKey val="0"/>
          <c:showVal val="0"/>
          <c:showCatName val="0"/>
          <c:showSerName val="0"/>
          <c:showPercent val="0"/>
          <c:showBubbleSize val="0"/>
        </c:dLbls>
        <c:gapWidth val="75"/>
        <c:axId val="114703360"/>
        <c:axId val="114709248"/>
      </c:barChart>
      <c:catAx>
        <c:axId val="114703360"/>
        <c:scaling>
          <c:orientation val="minMax"/>
        </c:scaling>
        <c:delete val="0"/>
        <c:axPos val="b"/>
        <c:numFmt formatCode="General" sourceLinked="1"/>
        <c:majorTickMark val="out"/>
        <c:minorTickMark val="none"/>
        <c:tickLblPos val="nextTo"/>
        <c:crossAx val="114709248"/>
        <c:crosses val="autoZero"/>
        <c:auto val="1"/>
        <c:lblAlgn val="ctr"/>
        <c:lblOffset val="100"/>
        <c:noMultiLvlLbl val="0"/>
      </c:catAx>
      <c:valAx>
        <c:axId val="114709248"/>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114703360"/>
        <c:crosses val="autoZero"/>
        <c:crossBetween val="between"/>
        <c:majorUnit val="2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Sheet1!$B$2:$F$2</c:f>
              <c:numCache>
                <c:formatCode>General</c:formatCode>
                <c:ptCount val="5"/>
                <c:pt idx="0">
                  <c:v>31.2</c:v>
                </c:pt>
                <c:pt idx="1">
                  <c:v>29.7</c:v>
                </c:pt>
                <c:pt idx="2">
                  <c:v>10.6</c:v>
                </c:pt>
                <c:pt idx="3">
                  <c:v>5.4</c:v>
                </c:pt>
                <c:pt idx="4">
                  <c:v>5.8000000000000007</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Sheet1!$B$3:$F$3</c:f>
              <c:numCache>
                <c:formatCode>General</c:formatCode>
                <c:ptCount val="5"/>
                <c:pt idx="0">
                  <c:v>31.6</c:v>
                </c:pt>
                <c:pt idx="1">
                  <c:v>26.900000000000002</c:v>
                </c:pt>
                <c:pt idx="2">
                  <c:v>12.2</c:v>
                </c:pt>
                <c:pt idx="3">
                  <c:v>6.3</c:v>
                </c:pt>
                <c:pt idx="4">
                  <c:v>4.7</c:v>
                </c:pt>
              </c:numCache>
            </c:numRef>
          </c:val>
        </c:ser>
        <c:dLbls>
          <c:showLegendKey val="0"/>
          <c:showVal val="0"/>
          <c:showCatName val="0"/>
          <c:showSerName val="0"/>
          <c:showPercent val="0"/>
          <c:showBubbleSize val="0"/>
        </c:dLbls>
        <c:gapWidth val="150"/>
        <c:axId val="114775168"/>
        <c:axId val="114776704"/>
      </c:barChart>
      <c:catAx>
        <c:axId val="114775168"/>
        <c:scaling>
          <c:orientation val="minMax"/>
        </c:scaling>
        <c:delete val="0"/>
        <c:axPos val="b"/>
        <c:numFmt formatCode="General" sourceLinked="1"/>
        <c:majorTickMark val="out"/>
        <c:minorTickMark val="none"/>
        <c:tickLblPos val="nextTo"/>
        <c:crossAx val="114776704"/>
        <c:crosses val="autoZero"/>
        <c:auto val="1"/>
        <c:lblAlgn val="ctr"/>
        <c:lblOffset val="100"/>
        <c:noMultiLvlLbl val="0"/>
      </c:catAx>
      <c:valAx>
        <c:axId val="114776704"/>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114775168"/>
        <c:crosses val="autoZero"/>
        <c:crossBetween val="between"/>
        <c:majorUnit val="2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Sheet1!$B$2:$F$2</c:f>
              <c:numCache>
                <c:formatCode>General</c:formatCode>
                <c:ptCount val="5"/>
                <c:pt idx="0">
                  <c:v>31.3</c:v>
                </c:pt>
                <c:pt idx="1">
                  <c:v>27.6</c:v>
                </c:pt>
                <c:pt idx="2">
                  <c:v>10.7</c:v>
                </c:pt>
                <c:pt idx="3">
                  <c:v>5</c:v>
                </c:pt>
                <c:pt idx="4">
                  <c:v>5.2</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Sheet1!$B$3:$F$3</c:f>
              <c:numCache>
                <c:formatCode>General</c:formatCode>
                <c:ptCount val="5"/>
                <c:pt idx="0">
                  <c:v>36.799999999999997</c:v>
                </c:pt>
                <c:pt idx="1">
                  <c:v>38.299999999999997</c:v>
                </c:pt>
                <c:pt idx="2">
                  <c:v>9.7000000000000011</c:v>
                </c:pt>
                <c:pt idx="3">
                  <c:v>10.100000000000001</c:v>
                </c:pt>
                <c:pt idx="4">
                  <c:v>6.9</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Sheet1!$B$4:$F$4</c:f>
              <c:numCache>
                <c:formatCode>General</c:formatCode>
                <c:ptCount val="5"/>
                <c:pt idx="0">
                  <c:v>33.1</c:v>
                </c:pt>
                <c:pt idx="1">
                  <c:v>29.299999999999997</c:v>
                </c:pt>
                <c:pt idx="2">
                  <c:v>16.100000000000001</c:v>
                </c:pt>
                <c:pt idx="3">
                  <c:v>8.6</c:v>
                </c:pt>
                <c:pt idx="4">
                  <c:v>3.6999999999999997</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Sheet1!$B$5:$F$5</c:f>
              <c:numCache>
                <c:formatCode>General</c:formatCode>
                <c:ptCount val="5"/>
                <c:pt idx="0">
                  <c:v>27.500000000000004</c:v>
                </c:pt>
                <c:pt idx="1">
                  <c:v>27.500000000000004</c:v>
                </c:pt>
                <c:pt idx="2">
                  <c:v>13.200000000000001</c:v>
                </c:pt>
                <c:pt idx="3">
                  <c:v>7.3999999999999995</c:v>
                </c:pt>
                <c:pt idx="4">
                  <c:v>6.1</c:v>
                </c:pt>
              </c:numCache>
            </c:numRef>
          </c:val>
        </c:ser>
        <c:dLbls>
          <c:dLblPos val="outEnd"/>
          <c:showLegendKey val="0"/>
          <c:showVal val="1"/>
          <c:showCatName val="0"/>
          <c:showSerName val="0"/>
          <c:showPercent val="0"/>
          <c:showBubbleSize val="0"/>
        </c:dLbls>
        <c:gapWidth val="75"/>
        <c:axId val="120366592"/>
        <c:axId val="120368128"/>
      </c:barChart>
      <c:catAx>
        <c:axId val="120366592"/>
        <c:scaling>
          <c:orientation val="minMax"/>
        </c:scaling>
        <c:delete val="0"/>
        <c:axPos val="b"/>
        <c:numFmt formatCode="General" sourceLinked="1"/>
        <c:majorTickMark val="out"/>
        <c:minorTickMark val="none"/>
        <c:tickLblPos val="nextTo"/>
        <c:crossAx val="120368128"/>
        <c:crosses val="autoZero"/>
        <c:auto val="1"/>
        <c:lblAlgn val="ctr"/>
        <c:lblOffset val="100"/>
        <c:noMultiLvlLbl val="0"/>
      </c:catAx>
      <c:valAx>
        <c:axId val="120368128"/>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120366592"/>
        <c:crosses val="autoZero"/>
        <c:crossBetween val="between"/>
        <c:majorUnit val="2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2664464927666002"/>
          <c:h val="0.62303830480483302"/>
        </c:manualLayout>
      </c:layout>
      <c:barChart>
        <c:barDir val="col"/>
        <c:grouping val="clustered"/>
        <c:varyColors val="0"/>
        <c:ser>
          <c:idx val="0"/>
          <c:order val="0"/>
          <c:tx>
            <c:strRef>
              <c:f>Sheet1!$A$2</c:f>
              <c:strCache>
                <c:ptCount val="1"/>
                <c:pt idx="0">
                  <c:v>Income at or below 138% of Federal Poverty Level (FPL)</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Sheet1!$B$2:$F$2</c:f>
              <c:numCache>
                <c:formatCode>0.0</c:formatCode>
                <c:ptCount val="5"/>
                <c:pt idx="0" formatCode="General">
                  <c:v>29.299999999999997</c:v>
                </c:pt>
                <c:pt idx="1">
                  <c:v>28.999999999999996</c:v>
                </c:pt>
                <c:pt idx="2">
                  <c:v>15.2</c:v>
                </c:pt>
                <c:pt idx="3" formatCode="General">
                  <c:v>9.3000000000000007</c:v>
                </c:pt>
                <c:pt idx="4">
                  <c:v>6</c:v>
                </c:pt>
              </c:numCache>
            </c:numRef>
          </c:val>
        </c:ser>
        <c:ser>
          <c:idx val="1"/>
          <c:order val="1"/>
          <c:tx>
            <c:strRef>
              <c:f>Sheet1!$A$3</c:f>
              <c:strCache>
                <c:ptCount val="1"/>
                <c:pt idx="0">
                  <c:v>Income between 138 and 299% FPL</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Sheet1!$B$3:$F$3</c:f>
              <c:numCache>
                <c:formatCode>0.0</c:formatCode>
                <c:ptCount val="5"/>
                <c:pt idx="0" formatCode="General">
                  <c:v>37</c:v>
                </c:pt>
                <c:pt idx="1">
                  <c:v>29.2</c:v>
                </c:pt>
                <c:pt idx="2">
                  <c:v>17.299999999999997</c:v>
                </c:pt>
                <c:pt idx="3" formatCode="General">
                  <c:v>10.7</c:v>
                </c:pt>
                <c:pt idx="4">
                  <c:v>7.5</c:v>
                </c:pt>
              </c:numCache>
            </c:numRef>
          </c:val>
        </c:ser>
        <c:ser>
          <c:idx val="2"/>
          <c:order val="2"/>
          <c:tx>
            <c:strRef>
              <c:f>Sheet1!$A$4</c:f>
              <c:strCache>
                <c:ptCount val="1"/>
                <c:pt idx="0">
                  <c:v>Income between 300 and 399% FPL</c:v>
                </c:pt>
              </c:strCache>
            </c:strRef>
          </c:tx>
          <c:spPr>
            <a:solidFill>
              <a:schemeClr val="accent1">
                <a:lumMod val="40000"/>
                <a:lumOff val="6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Sheet1!$B$4:$F$4</c:f>
              <c:numCache>
                <c:formatCode>0.0</c:formatCode>
                <c:ptCount val="5"/>
                <c:pt idx="0" formatCode="General">
                  <c:v>30.099999999999998</c:v>
                </c:pt>
                <c:pt idx="1">
                  <c:v>28.000000000000004</c:v>
                </c:pt>
                <c:pt idx="2">
                  <c:v>12.7</c:v>
                </c:pt>
                <c:pt idx="3" formatCode="General">
                  <c:v>5.0999999999999996</c:v>
                </c:pt>
                <c:pt idx="4">
                  <c:v>2.5</c:v>
                </c:pt>
              </c:numCache>
            </c:numRef>
          </c:val>
        </c:ser>
        <c:ser>
          <c:idx val="3"/>
          <c:order val="3"/>
          <c:tx>
            <c:strRef>
              <c:f>Sheet1!$A$5</c:f>
              <c:strCache>
                <c:ptCount val="1"/>
                <c:pt idx="0">
                  <c:v>Income at or above 400% FPL</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Sheet1!$B$1:$F$1</c:f>
              <c:strCache>
                <c:ptCount val="5"/>
                <c:pt idx="0">
                  <c:v>Someone in family tried to stay healthier</c:v>
                </c:pt>
                <c:pt idx="1">
                  <c:v>Someone in family switched to a lower cost health insurance plan</c:v>
                </c:pt>
                <c:pt idx="2">
                  <c:v>Someone in family went without needed care</c:v>
                </c:pt>
                <c:pt idx="3">
                  <c:v>Someone in family went without health insurance</c:v>
                </c:pt>
                <c:pt idx="4">
                  <c:v>Someone in family changed to a lower cost doctor or other provider</c:v>
                </c:pt>
              </c:strCache>
            </c:strRef>
          </c:cat>
          <c:val>
            <c:numRef>
              <c:f>Sheet1!$B$5:$F$5</c:f>
              <c:numCache>
                <c:formatCode>0.0</c:formatCode>
                <c:ptCount val="5"/>
                <c:pt idx="0" formatCode="General">
                  <c:v>29.799999999999997</c:v>
                </c:pt>
                <c:pt idx="1">
                  <c:v>27.6</c:v>
                </c:pt>
                <c:pt idx="2">
                  <c:v>5.4</c:v>
                </c:pt>
                <c:pt idx="3" formatCode="General">
                  <c:v>1.5</c:v>
                </c:pt>
                <c:pt idx="4">
                  <c:v>4.3999999999999995</c:v>
                </c:pt>
              </c:numCache>
            </c:numRef>
          </c:val>
        </c:ser>
        <c:dLbls>
          <c:dLblPos val="outEnd"/>
          <c:showLegendKey val="0"/>
          <c:showVal val="1"/>
          <c:showCatName val="0"/>
          <c:showSerName val="0"/>
          <c:showPercent val="0"/>
          <c:showBubbleSize val="0"/>
        </c:dLbls>
        <c:gapWidth val="75"/>
        <c:axId val="120465280"/>
        <c:axId val="120466816"/>
      </c:barChart>
      <c:catAx>
        <c:axId val="120465280"/>
        <c:scaling>
          <c:orientation val="minMax"/>
        </c:scaling>
        <c:delete val="0"/>
        <c:axPos val="b"/>
        <c:numFmt formatCode="General" sourceLinked="1"/>
        <c:majorTickMark val="out"/>
        <c:minorTickMark val="none"/>
        <c:tickLblPos val="nextTo"/>
        <c:crossAx val="120466816"/>
        <c:crosses val="autoZero"/>
        <c:auto val="1"/>
        <c:lblAlgn val="ctr"/>
        <c:lblOffset val="100"/>
        <c:noMultiLvlLbl val="0"/>
      </c:catAx>
      <c:valAx>
        <c:axId val="120466816"/>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120465280"/>
        <c:crosses val="autoZero"/>
        <c:crossBetween val="between"/>
        <c:majorUnit val="20"/>
      </c:valAx>
    </c:plotArea>
    <c:legend>
      <c:legendPos val="b"/>
      <c:layout>
        <c:manualLayout>
          <c:xMode val="edge"/>
          <c:yMode val="edge"/>
          <c:x val="4.4718563023224002E-2"/>
          <c:y val="0.834982954412131"/>
          <c:w val="0.935839210856937"/>
          <c:h val="0.143731011572675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White, non-Hispanic</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Insured at the time of the survey</c:v>
                </c:pt>
                <c:pt idx="1">
                  <c:v>Insured at any time over the past 12 months</c:v>
                </c:pt>
                <c:pt idx="2">
                  <c:v>Always insured over the past 12 months</c:v>
                </c:pt>
              </c:strCache>
            </c:strRef>
          </c:cat>
          <c:val>
            <c:numRef>
              <c:f>Sheet1!$B$2:$D$2</c:f>
              <c:numCache>
                <c:formatCode>General</c:formatCode>
                <c:ptCount val="3"/>
                <c:pt idx="0">
                  <c:v>96.9</c:v>
                </c:pt>
                <c:pt idx="1">
                  <c:v>98</c:v>
                </c:pt>
                <c:pt idx="2">
                  <c:v>92.6</c:v>
                </c:pt>
              </c:numCache>
            </c:numRef>
          </c:val>
        </c:ser>
        <c:ser>
          <c:idx val="1"/>
          <c:order val="1"/>
          <c:tx>
            <c:strRef>
              <c:f>Sheet1!$A$3</c:f>
              <c:strCache>
                <c:ptCount val="1"/>
                <c:pt idx="0">
                  <c:v>Black, non-Hispanic</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Sheet1!$B$3:$D$3</c:f>
              <c:numCache>
                <c:formatCode>General</c:formatCode>
                <c:ptCount val="3"/>
                <c:pt idx="0">
                  <c:v>93.7</c:v>
                </c:pt>
                <c:pt idx="1">
                  <c:v>97.4</c:v>
                </c:pt>
                <c:pt idx="2">
                  <c:v>87.7</c:v>
                </c:pt>
              </c:numCache>
            </c:numRef>
          </c:val>
        </c:ser>
        <c:ser>
          <c:idx val="2"/>
          <c:order val="2"/>
          <c:tx>
            <c:strRef>
              <c:f>Sheet1!$A$4</c:f>
              <c:strCache>
                <c:ptCount val="1"/>
                <c:pt idx="0">
                  <c:v>Other or multiple races, non-Hispanic</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Sheet1!$B$4:$D$4</c:f>
              <c:numCache>
                <c:formatCode>General</c:formatCode>
                <c:ptCount val="3"/>
                <c:pt idx="0">
                  <c:v>96.9</c:v>
                </c:pt>
                <c:pt idx="1">
                  <c:v>97.9</c:v>
                </c:pt>
                <c:pt idx="2">
                  <c:v>88</c:v>
                </c:pt>
              </c:numCache>
            </c:numRef>
          </c:val>
        </c:ser>
        <c:ser>
          <c:idx val="3"/>
          <c:order val="3"/>
          <c:tx>
            <c:strRef>
              <c:f>Sheet1!$A$5</c:f>
              <c:strCache>
                <c:ptCount val="1"/>
                <c:pt idx="0">
                  <c:v>Hispanic</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Sheet1!$B$5:$D$5</c:f>
              <c:numCache>
                <c:formatCode>General</c:formatCode>
                <c:ptCount val="3"/>
                <c:pt idx="0">
                  <c:v>92.9</c:v>
                </c:pt>
                <c:pt idx="1">
                  <c:v>94.4</c:v>
                </c:pt>
                <c:pt idx="2">
                  <c:v>82</c:v>
                </c:pt>
              </c:numCache>
            </c:numRef>
          </c:val>
        </c:ser>
        <c:dLbls>
          <c:showLegendKey val="0"/>
          <c:showVal val="0"/>
          <c:showCatName val="0"/>
          <c:showSerName val="0"/>
          <c:showPercent val="0"/>
          <c:showBubbleSize val="0"/>
        </c:dLbls>
        <c:gapWidth val="75"/>
        <c:axId val="32988544"/>
        <c:axId val="33494144"/>
      </c:barChart>
      <c:catAx>
        <c:axId val="32988544"/>
        <c:scaling>
          <c:orientation val="minMax"/>
        </c:scaling>
        <c:delete val="0"/>
        <c:axPos val="b"/>
        <c:numFmt formatCode="General" sourceLinked="1"/>
        <c:majorTickMark val="out"/>
        <c:minorTickMark val="none"/>
        <c:tickLblPos val="nextTo"/>
        <c:crossAx val="33494144"/>
        <c:crosses val="autoZero"/>
        <c:auto val="1"/>
        <c:lblAlgn val="ctr"/>
        <c:lblOffset val="100"/>
        <c:noMultiLvlLbl val="0"/>
      </c:catAx>
      <c:valAx>
        <c:axId val="33494144"/>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32988544"/>
        <c:crosses val="autoZero"/>
        <c:crossBetween val="between"/>
        <c:majorUnit val="2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96E-2"/>
          <c:y val="4.3725201211683801E-2"/>
          <c:w val="0.91239591496560601"/>
          <c:h val="0.62303830480483302"/>
        </c:manualLayout>
      </c:layout>
      <c:barChart>
        <c:barDir val="col"/>
        <c:grouping val="clustered"/>
        <c:varyColors val="0"/>
        <c:ser>
          <c:idx val="0"/>
          <c:order val="0"/>
          <c:tx>
            <c:strRef>
              <c:f>Sheet1!$A$2</c:f>
              <c:strCache>
                <c:ptCount val="1"/>
                <c:pt idx="0">
                  <c:v>Income at or below 138% of the Federal Poverty Level (FPL)</c:v>
                </c:pt>
              </c:strCache>
            </c:strRef>
          </c:tx>
          <c:spPr>
            <a:solidFill>
              <a:schemeClr val="accent1">
                <a:lumMod val="50000"/>
              </a:schemeClr>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Insured at the time of the survey</c:v>
                </c:pt>
                <c:pt idx="1">
                  <c:v>Insured at any time over the past 12 months</c:v>
                </c:pt>
                <c:pt idx="2">
                  <c:v>Always insured over the past 12 months</c:v>
                </c:pt>
              </c:strCache>
            </c:strRef>
          </c:cat>
          <c:val>
            <c:numRef>
              <c:f>Sheet1!$B$2:$D$2</c:f>
              <c:numCache>
                <c:formatCode>0.00</c:formatCode>
                <c:ptCount val="3"/>
                <c:pt idx="0">
                  <c:v>94.085103185289611</c:v>
                </c:pt>
                <c:pt idx="1">
                  <c:v>95.167703506846649</c:v>
                </c:pt>
                <c:pt idx="2">
                  <c:v>83.346368155796696</c:v>
                </c:pt>
              </c:numCache>
            </c:numRef>
          </c:val>
        </c:ser>
        <c:ser>
          <c:idx val="1"/>
          <c:order val="1"/>
          <c:tx>
            <c:strRef>
              <c:f>Sheet1!$A$3</c:f>
              <c:strCache>
                <c:ptCount val="1"/>
                <c:pt idx="0">
                  <c:v>Income between 138 and 299% of the FPL</c:v>
                </c:pt>
              </c:strCache>
            </c:strRef>
          </c:tx>
          <c:spPr>
            <a:solidFill>
              <a:schemeClr val="accent1">
                <a:lumMod val="60000"/>
                <a:lumOff val="40000"/>
              </a:schemeClr>
            </a:solidFill>
          </c:spPr>
          <c:invertIfNegative val="0"/>
          <c:dLbls>
            <c:numFmt formatCode="#,##0.0" sourceLinked="0"/>
            <c:dLblPos val="outEnd"/>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Sheet1!$B$3:$D$3</c:f>
              <c:numCache>
                <c:formatCode>0.00</c:formatCode>
                <c:ptCount val="3"/>
                <c:pt idx="0">
                  <c:v>94.479464602922377</c:v>
                </c:pt>
                <c:pt idx="1">
                  <c:v>96.123082879501325</c:v>
                </c:pt>
                <c:pt idx="2">
                  <c:v>84.340386854268729</c:v>
                </c:pt>
              </c:numCache>
            </c:numRef>
          </c:val>
        </c:ser>
        <c:ser>
          <c:idx val="2"/>
          <c:order val="2"/>
          <c:tx>
            <c:strRef>
              <c:f>Sheet1!$A$4</c:f>
              <c:strCache>
                <c:ptCount val="1"/>
                <c:pt idx="0">
                  <c:v>Income between 300 and 399% of the FPL</c:v>
                </c:pt>
              </c:strCache>
            </c:strRef>
          </c:tx>
          <c:spPr>
            <a:solidFill>
              <a:schemeClr val="accent1">
                <a:lumMod val="40000"/>
                <a:lumOff val="60000"/>
              </a:schemeClr>
            </a:solidFill>
          </c:spPr>
          <c:invertIfNegative val="0"/>
          <c:dLbls>
            <c:numFmt formatCode="#,##0.0" sourceLinked="0"/>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Sheet1!$B$4:$D$4</c:f>
              <c:numCache>
                <c:formatCode>0.00</c:formatCode>
                <c:ptCount val="3"/>
                <c:pt idx="0">
                  <c:v>94.700377801980281</c:v>
                </c:pt>
                <c:pt idx="1">
                  <c:v>97.704502285091266</c:v>
                </c:pt>
                <c:pt idx="2">
                  <c:v>93.105723033890612</c:v>
                </c:pt>
              </c:numCache>
            </c:numRef>
          </c:val>
        </c:ser>
        <c:ser>
          <c:idx val="3"/>
          <c:order val="3"/>
          <c:tx>
            <c:strRef>
              <c:f>Sheet1!$A$5</c:f>
              <c:strCache>
                <c:ptCount val="1"/>
                <c:pt idx="0">
                  <c:v>Income at or above 400% of the FPL</c:v>
                </c:pt>
              </c:strCache>
            </c:strRef>
          </c:tx>
          <c:spPr>
            <a:solidFill>
              <a:schemeClr val="accent1">
                <a:lumMod val="20000"/>
                <a:lumOff val="80000"/>
              </a:schemeClr>
            </a:solidFill>
          </c:spPr>
          <c:invertIfNegative val="0"/>
          <c:dLbls>
            <c:numFmt formatCode="#,##0.0" sourceLinked="0"/>
            <c:dLblPos val="outEnd"/>
            <c:showLegendKey val="0"/>
            <c:showVal val="1"/>
            <c:showCatName val="0"/>
            <c:showSerName val="0"/>
            <c:showPercent val="0"/>
            <c:showBubbleSize val="0"/>
            <c:showLeaderLines val="0"/>
          </c:dLbls>
          <c:cat>
            <c:strRef>
              <c:f>Sheet1!$B$1:$D$1</c:f>
              <c:strCache>
                <c:ptCount val="3"/>
                <c:pt idx="0">
                  <c:v>Insured at the time of the survey</c:v>
                </c:pt>
                <c:pt idx="1">
                  <c:v>Insured at any time over the past 12 months</c:v>
                </c:pt>
                <c:pt idx="2">
                  <c:v>Always insured over the past 12 months</c:v>
                </c:pt>
              </c:strCache>
            </c:strRef>
          </c:cat>
          <c:val>
            <c:numRef>
              <c:f>Sheet1!$B$5:$D$5</c:f>
              <c:numCache>
                <c:formatCode>0.00</c:formatCode>
                <c:ptCount val="3"/>
                <c:pt idx="0">
                  <c:v>99.023812742593108</c:v>
                </c:pt>
                <c:pt idx="1">
                  <c:v>99.816546679623457</c:v>
                </c:pt>
                <c:pt idx="2">
                  <c:v>97.874618147086821</c:v>
                </c:pt>
              </c:numCache>
            </c:numRef>
          </c:val>
        </c:ser>
        <c:dLbls>
          <c:showLegendKey val="0"/>
          <c:showVal val="0"/>
          <c:showCatName val="0"/>
          <c:showSerName val="0"/>
          <c:showPercent val="0"/>
          <c:showBubbleSize val="0"/>
        </c:dLbls>
        <c:gapWidth val="75"/>
        <c:axId val="35185792"/>
        <c:axId val="35187328"/>
      </c:barChart>
      <c:catAx>
        <c:axId val="35185792"/>
        <c:scaling>
          <c:orientation val="minMax"/>
        </c:scaling>
        <c:delete val="0"/>
        <c:axPos val="b"/>
        <c:numFmt formatCode="General" sourceLinked="1"/>
        <c:majorTickMark val="out"/>
        <c:minorTickMark val="none"/>
        <c:tickLblPos val="nextTo"/>
        <c:crossAx val="35187328"/>
        <c:crosses val="autoZero"/>
        <c:auto val="1"/>
        <c:lblAlgn val="ctr"/>
        <c:lblOffset val="100"/>
        <c:noMultiLvlLbl val="0"/>
      </c:catAx>
      <c:valAx>
        <c:axId val="35187328"/>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crossAx val="35185792"/>
        <c:crosses val="autoZero"/>
        <c:crossBetween val="between"/>
        <c:majorUnit val="20"/>
      </c:valAx>
    </c:plotArea>
    <c:legend>
      <c:legendPos val="b"/>
      <c:layout>
        <c:manualLayout>
          <c:xMode val="edge"/>
          <c:yMode val="edge"/>
          <c:x val="1.579778830963665E-2"/>
          <c:y val="0.85568872070697277"/>
          <c:w val="0.98165279695488317"/>
          <c:h val="0.1437310115726750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26517893794083E-2"/>
          <c:y val="4.3725201211683745E-2"/>
          <c:w val="0.91239591496560557"/>
          <c:h val="0.80224603973616493"/>
        </c:manualLayout>
      </c:layout>
      <c:barChart>
        <c:barDir val="col"/>
        <c:grouping val="clustered"/>
        <c:varyColors val="0"/>
        <c:ser>
          <c:idx val="0"/>
          <c:order val="0"/>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Sheet1!$A$1:$E$1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Sheet1!$A$2:$E$2</c:f>
              <c:numCache>
                <c:formatCode>General</c:formatCode>
                <c:ptCount val="5"/>
                <c:pt idx="0">
                  <c:v>90.7</c:v>
                </c:pt>
                <c:pt idx="1">
                  <c:v>9.1999999999999993</c:v>
                </c:pt>
                <c:pt idx="2">
                  <c:v>5.5</c:v>
                </c:pt>
                <c:pt idx="3">
                  <c:v>2.2000000000000002</c:v>
                </c:pt>
                <c:pt idx="4">
                  <c:v>1.6</c:v>
                </c:pt>
              </c:numCache>
            </c:numRef>
          </c:val>
        </c:ser>
        <c:dLbls>
          <c:showLegendKey val="0"/>
          <c:showVal val="0"/>
          <c:showCatName val="0"/>
          <c:showSerName val="0"/>
          <c:showPercent val="0"/>
          <c:showBubbleSize val="0"/>
        </c:dLbls>
        <c:gapWidth val="150"/>
        <c:axId val="35492992"/>
        <c:axId val="35494528"/>
      </c:barChart>
      <c:catAx>
        <c:axId val="35492992"/>
        <c:scaling>
          <c:orientation val="minMax"/>
        </c:scaling>
        <c:delete val="0"/>
        <c:axPos val="b"/>
        <c:numFmt formatCode="General" sourceLinked="1"/>
        <c:majorTickMark val="out"/>
        <c:minorTickMark val="none"/>
        <c:tickLblPos val="nextTo"/>
        <c:txPr>
          <a:bodyPr/>
          <a:lstStyle/>
          <a:p>
            <a:pPr>
              <a:defRPr sz="1200"/>
            </a:pPr>
            <a:endParaRPr lang="en-US"/>
          </a:p>
        </c:txPr>
        <c:crossAx val="35494528"/>
        <c:crosses val="autoZero"/>
        <c:auto val="1"/>
        <c:lblAlgn val="ctr"/>
        <c:lblOffset val="100"/>
        <c:noMultiLvlLbl val="0"/>
      </c:catAx>
      <c:valAx>
        <c:axId val="35494528"/>
        <c:scaling>
          <c:orientation val="minMax"/>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35492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Children (0 to 18)</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Sheet1!$B$2:$F$2</c:f>
              <c:numCache>
                <c:formatCode>General</c:formatCode>
                <c:ptCount val="5"/>
                <c:pt idx="0" formatCode="0.0">
                  <c:v>95.922248397797205</c:v>
                </c:pt>
                <c:pt idx="1">
                  <c:v>4</c:v>
                </c:pt>
                <c:pt idx="2">
                  <c:v>2.2000000000000002</c:v>
                </c:pt>
                <c:pt idx="3">
                  <c:v>1.8</c:v>
                </c:pt>
                <c:pt idx="4">
                  <c:v>0</c:v>
                </c:pt>
              </c:numCache>
            </c:numRef>
          </c:val>
        </c:ser>
        <c:ser>
          <c:idx val="1"/>
          <c:order val="1"/>
          <c:tx>
            <c:strRef>
              <c:f>Sheet1!$A$3</c:f>
              <c:strCache>
                <c:ptCount val="1"/>
                <c:pt idx="0">
                  <c:v>Non-elderly adults (19 to 64)</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Sheet1!$B$3:$F$3</c:f>
              <c:numCache>
                <c:formatCode>General</c:formatCode>
                <c:ptCount val="5"/>
                <c:pt idx="0" formatCode="0.0">
                  <c:v>87.714537342483496</c:v>
                </c:pt>
                <c:pt idx="1">
                  <c:v>12.3</c:v>
                </c:pt>
                <c:pt idx="2">
                  <c:v>7.2</c:v>
                </c:pt>
                <c:pt idx="3">
                  <c:v>2.7</c:v>
                </c:pt>
                <c:pt idx="4">
                  <c:v>2.4</c:v>
                </c:pt>
              </c:numCache>
            </c:numRef>
          </c:val>
        </c:ser>
        <c:ser>
          <c:idx val="2"/>
          <c:order val="2"/>
          <c:tx>
            <c:strRef>
              <c:f>Sheet1!$A$4</c:f>
              <c:strCache>
                <c:ptCount val="1"/>
                <c:pt idx="0">
                  <c:v>Elderly adults (65 and older)</c:v>
                </c:pt>
              </c:strCache>
            </c:strRef>
          </c:tx>
          <c:spPr>
            <a:solidFill>
              <a:schemeClr val="accent1">
                <a:lumMod val="20000"/>
                <a:lumOff val="8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Sheet1!$B$4:$F$4</c:f>
              <c:numCache>
                <c:formatCode>General</c:formatCode>
                <c:ptCount val="5"/>
                <c:pt idx="0" formatCode="0.0">
                  <c:v>95.322715307615113</c:v>
                </c:pt>
                <c:pt idx="1">
                  <c:v>4.7</c:v>
                </c:pt>
                <c:pt idx="2">
                  <c:v>3.7</c:v>
                </c:pt>
                <c:pt idx="3">
                  <c:v>0.4</c:v>
                </c:pt>
                <c:pt idx="4">
                  <c:v>0.6</c:v>
                </c:pt>
              </c:numCache>
            </c:numRef>
          </c:val>
        </c:ser>
        <c:dLbls>
          <c:showLegendKey val="0"/>
          <c:showVal val="0"/>
          <c:showCatName val="0"/>
          <c:showSerName val="0"/>
          <c:showPercent val="0"/>
          <c:showBubbleSize val="0"/>
        </c:dLbls>
        <c:gapWidth val="150"/>
        <c:axId val="35557760"/>
        <c:axId val="35559296"/>
      </c:barChart>
      <c:catAx>
        <c:axId val="35557760"/>
        <c:scaling>
          <c:orientation val="minMax"/>
        </c:scaling>
        <c:delete val="0"/>
        <c:axPos val="b"/>
        <c:numFmt formatCode="General" sourceLinked="1"/>
        <c:majorTickMark val="out"/>
        <c:minorTickMark val="none"/>
        <c:tickLblPos val="nextTo"/>
        <c:txPr>
          <a:bodyPr/>
          <a:lstStyle/>
          <a:p>
            <a:pPr>
              <a:defRPr sz="1200"/>
            </a:pPr>
            <a:endParaRPr lang="en-US"/>
          </a:p>
        </c:txPr>
        <c:crossAx val="35559296"/>
        <c:crosses val="autoZero"/>
        <c:auto val="1"/>
        <c:lblAlgn val="ctr"/>
        <c:lblOffset val="100"/>
        <c:noMultiLvlLbl val="0"/>
      </c:catAx>
      <c:valAx>
        <c:axId val="35559296"/>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35557760"/>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Female</c:v>
                </c:pt>
              </c:strCache>
            </c:strRef>
          </c:tx>
          <c:spPr>
            <a:solidFill>
              <a:schemeClr val="accent1">
                <a:lumMod val="50000"/>
              </a:schemeClr>
            </a:solidFill>
          </c:spPr>
          <c:invertIfNegative val="0"/>
          <c:dLbls>
            <c:numFmt formatCode="#,##0.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Sheet1!$B$2:$F$2</c:f>
              <c:numCache>
                <c:formatCode>General</c:formatCode>
                <c:ptCount val="5"/>
                <c:pt idx="0">
                  <c:v>93</c:v>
                </c:pt>
                <c:pt idx="1">
                  <c:v>7</c:v>
                </c:pt>
                <c:pt idx="2">
                  <c:v>4.8</c:v>
                </c:pt>
                <c:pt idx="3">
                  <c:v>1.6</c:v>
                </c:pt>
                <c:pt idx="4">
                  <c:v>0.6</c:v>
                </c:pt>
              </c:numCache>
            </c:numRef>
          </c:val>
        </c:ser>
        <c:ser>
          <c:idx val="1"/>
          <c:order val="1"/>
          <c:tx>
            <c:strRef>
              <c:f>Sheet1!$A$3</c:f>
              <c:strCache>
                <c:ptCount val="1"/>
                <c:pt idx="0">
                  <c:v>Male</c:v>
                </c:pt>
              </c:strCache>
            </c:strRef>
          </c:tx>
          <c:spPr>
            <a:solidFill>
              <a:schemeClr val="accent1">
                <a:lumMod val="60000"/>
                <a:lumOff val="40000"/>
              </a:schemeClr>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Sheet1!$B$1:$F$1</c:f>
              <c:strCache>
                <c:ptCount val="5"/>
                <c:pt idx="0">
                  <c:v>Always insured over past 12 months</c:v>
                </c:pt>
                <c:pt idx="1">
                  <c:v>Ever uninsured over past 12 months</c:v>
                </c:pt>
                <c:pt idx="2">
                  <c:v>Gained coverage over past 12 months</c:v>
                </c:pt>
                <c:pt idx="3">
                  <c:v>Lost coverage over past 12 months</c:v>
                </c:pt>
                <c:pt idx="4">
                  <c:v>Always uninsured over past 12 months</c:v>
                </c:pt>
              </c:strCache>
            </c:strRef>
          </c:cat>
          <c:val>
            <c:numRef>
              <c:f>Sheet1!$B$3:$F$3</c:f>
              <c:numCache>
                <c:formatCode>General</c:formatCode>
                <c:ptCount val="5"/>
                <c:pt idx="0">
                  <c:v>88.3</c:v>
                </c:pt>
                <c:pt idx="1">
                  <c:v>11.7</c:v>
                </c:pt>
                <c:pt idx="2">
                  <c:v>6.3</c:v>
                </c:pt>
                <c:pt idx="3">
                  <c:v>2.8</c:v>
                </c:pt>
                <c:pt idx="4">
                  <c:v>2.6</c:v>
                </c:pt>
              </c:numCache>
            </c:numRef>
          </c:val>
        </c:ser>
        <c:dLbls>
          <c:showLegendKey val="0"/>
          <c:showVal val="0"/>
          <c:showCatName val="0"/>
          <c:showSerName val="0"/>
          <c:showPercent val="0"/>
          <c:showBubbleSize val="0"/>
        </c:dLbls>
        <c:gapWidth val="150"/>
        <c:axId val="45590784"/>
        <c:axId val="45592576"/>
      </c:barChart>
      <c:catAx>
        <c:axId val="45590784"/>
        <c:scaling>
          <c:orientation val="minMax"/>
        </c:scaling>
        <c:delete val="0"/>
        <c:axPos val="b"/>
        <c:numFmt formatCode="General" sourceLinked="1"/>
        <c:majorTickMark val="out"/>
        <c:minorTickMark val="none"/>
        <c:tickLblPos val="nextTo"/>
        <c:txPr>
          <a:bodyPr/>
          <a:lstStyle/>
          <a:p>
            <a:pPr>
              <a:defRPr sz="1200"/>
            </a:pPr>
            <a:endParaRPr lang="en-US"/>
          </a:p>
        </c:txPr>
        <c:crossAx val="45592576"/>
        <c:crosses val="autoZero"/>
        <c:auto val="1"/>
        <c:lblAlgn val="ctr"/>
        <c:lblOffset val="100"/>
        <c:noMultiLvlLbl val="0"/>
      </c:catAx>
      <c:valAx>
        <c:axId val="45592576"/>
        <c:scaling>
          <c:orientation val="minMax"/>
          <c:max val="100"/>
          <c:min val="0"/>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quot;%&quot;" sourceLinked="0"/>
        <c:majorTickMark val="out"/>
        <c:minorTickMark val="none"/>
        <c:tickLblPos val="nextTo"/>
        <c:txPr>
          <a:bodyPr/>
          <a:lstStyle/>
          <a:p>
            <a:pPr>
              <a:defRPr sz="1200"/>
            </a:pPr>
            <a:endParaRPr lang="en-US"/>
          </a:p>
        </c:txPr>
        <c:crossAx val="45590784"/>
        <c:crosses val="autoZero"/>
        <c:crossBetween val="between"/>
        <c:majorUnit val="20"/>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C334750-2352-4B2E-BA89-7D4D92F6063F}" type="datetimeFigureOut">
              <a:rPr lang="en-US" altLang="en-US"/>
              <a:pPr/>
              <a:t>6/22/2015</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dirty="0"/>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EFC4FF3-F2B4-4986-85D7-E6C0D0EDDD3C}" type="datetimeFigureOut">
              <a:rPr lang="en-US" altLang="en-US"/>
              <a:pPr/>
              <a:t>6/22/2015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dirty="0"/>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a:t>
            </a:fld>
            <a:endParaRPr lang="en-US" altLang="en-US" sz="1200" dirty="0"/>
          </a:p>
        </p:txBody>
      </p:sp>
    </p:spTree>
    <p:extLst>
      <p:ext uri="{BB962C8B-B14F-4D97-AF65-F5344CB8AC3E}">
        <p14:creationId xmlns:p14="http://schemas.microsoft.com/office/powerpoint/2010/main" val="419607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10</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11</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12</a:t>
            </a:fld>
            <a:endParaRPr lang="en-US" altLang="en-US" dirty="0"/>
          </a:p>
        </p:txBody>
      </p:sp>
    </p:spTree>
    <p:extLst>
      <p:ext uri="{BB962C8B-B14F-4D97-AF65-F5344CB8AC3E}">
        <p14:creationId xmlns:p14="http://schemas.microsoft.com/office/powerpoint/2010/main" val="17406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13</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14</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15</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16</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17</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18</a:t>
            </a:fld>
            <a:endParaRPr lang="en-US" altLang="en-US" dirty="0"/>
          </a:p>
        </p:txBody>
      </p:sp>
    </p:spTree>
    <p:extLst>
      <p:ext uri="{BB962C8B-B14F-4D97-AF65-F5344CB8AC3E}">
        <p14:creationId xmlns:p14="http://schemas.microsoft.com/office/powerpoint/2010/main" val="229893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19</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a:t>
            </a:fld>
            <a:endParaRPr lang="en-US" altLang="en-US" dirty="0"/>
          </a:p>
        </p:txBody>
      </p:sp>
    </p:spTree>
    <p:extLst>
      <p:ext uri="{BB962C8B-B14F-4D97-AF65-F5344CB8AC3E}">
        <p14:creationId xmlns:p14="http://schemas.microsoft.com/office/powerpoint/2010/main" val="229893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20</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21</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22</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23</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FC7BBDB-028D-4FCE-B1EB-89EF0452C00D}" type="slidenum">
              <a:rPr lang="en-US" altLang="en-US" smtClean="0"/>
              <a:pPr eaLnBrk="1" hangingPunct="1">
                <a:spcBef>
                  <a:spcPct val="0"/>
                </a:spcBef>
              </a:pPr>
              <a:t>24</a:t>
            </a:fld>
            <a:endParaRPr lang="en-US" altLang="en-US" dirty="0" smtClean="0"/>
          </a:p>
        </p:txBody>
      </p:sp>
    </p:spTree>
    <p:extLst>
      <p:ext uri="{BB962C8B-B14F-4D97-AF65-F5344CB8AC3E}">
        <p14:creationId xmlns:p14="http://schemas.microsoft.com/office/powerpoint/2010/main" val="3936633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25</a:t>
            </a:fld>
            <a:endParaRPr lang="en-US" altLang="en-US" dirty="0"/>
          </a:p>
        </p:txBody>
      </p:sp>
    </p:spTree>
    <p:extLst>
      <p:ext uri="{BB962C8B-B14F-4D97-AF65-F5344CB8AC3E}">
        <p14:creationId xmlns:p14="http://schemas.microsoft.com/office/powerpoint/2010/main" val="3165563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26</a:t>
            </a:fld>
            <a:endParaRPr lang="en-US" altLang="en-US" dirty="0"/>
          </a:p>
        </p:txBody>
      </p:sp>
    </p:spTree>
    <p:extLst>
      <p:ext uri="{BB962C8B-B14F-4D97-AF65-F5344CB8AC3E}">
        <p14:creationId xmlns:p14="http://schemas.microsoft.com/office/powerpoint/2010/main" val="4256392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27</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28</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29</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a:t>
            </a:fld>
            <a:endParaRPr lang="en-US" altLang="en-US" dirty="0"/>
          </a:p>
        </p:txBody>
      </p:sp>
    </p:spTree>
    <p:extLst>
      <p:ext uri="{BB962C8B-B14F-4D97-AF65-F5344CB8AC3E}">
        <p14:creationId xmlns:p14="http://schemas.microsoft.com/office/powerpoint/2010/main" val="2298937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30</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31</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32</a:t>
            </a:fld>
            <a:endParaRPr lang="en-US" altLang="en-US" dirty="0"/>
          </a:p>
        </p:txBody>
      </p:sp>
    </p:spTree>
    <p:extLst>
      <p:ext uri="{BB962C8B-B14F-4D97-AF65-F5344CB8AC3E}">
        <p14:creationId xmlns:p14="http://schemas.microsoft.com/office/powerpoint/2010/main" val="3405572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33</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34</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35</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36</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37</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38</a:t>
            </a:fld>
            <a:endParaRPr lang="en-US" altLang="en-US" dirty="0"/>
          </a:p>
        </p:txBody>
      </p:sp>
    </p:spTree>
    <p:extLst>
      <p:ext uri="{BB962C8B-B14F-4D97-AF65-F5344CB8AC3E}">
        <p14:creationId xmlns:p14="http://schemas.microsoft.com/office/powerpoint/2010/main" val="321505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39</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FC7BBDB-028D-4FCE-B1EB-89EF0452C00D}" type="slidenum">
              <a:rPr lang="en-US" altLang="en-US" smtClean="0"/>
              <a:pPr eaLnBrk="1" hangingPunct="1">
                <a:spcBef>
                  <a:spcPct val="0"/>
                </a:spcBef>
              </a:pPr>
              <a:t>4</a:t>
            </a:fld>
            <a:endParaRPr lang="en-US" altLang="en-US" dirty="0" smtClean="0"/>
          </a:p>
        </p:txBody>
      </p:sp>
    </p:spTree>
    <p:extLst>
      <p:ext uri="{BB962C8B-B14F-4D97-AF65-F5344CB8AC3E}">
        <p14:creationId xmlns:p14="http://schemas.microsoft.com/office/powerpoint/2010/main" val="2012433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40</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41</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42</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43</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FC7BBDB-028D-4FCE-B1EB-89EF0452C00D}" type="slidenum">
              <a:rPr lang="en-US" altLang="en-US" smtClean="0"/>
              <a:pPr eaLnBrk="1" hangingPunct="1">
                <a:spcBef>
                  <a:spcPct val="0"/>
                </a:spcBef>
              </a:pPr>
              <a:t>44</a:t>
            </a:fld>
            <a:endParaRPr lang="en-US" altLang="en-US" dirty="0" smtClean="0"/>
          </a:p>
        </p:txBody>
      </p:sp>
    </p:spTree>
    <p:extLst>
      <p:ext uri="{BB962C8B-B14F-4D97-AF65-F5344CB8AC3E}">
        <p14:creationId xmlns:p14="http://schemas.microsoft.com/office/powerpoint/2010/main" val="96013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solidFill>
                  <a:prstClr val="black"/>
                </a:solidFill>
              </a:rPr>
              <a:pPr/>
              <a:t>45</a:t>
            </a:fld>
            <a:endParaRPr lang="en-US" altLang="en-US" dirty="0">
              <a:solidFill>
                <a:prstClr val="black"/>
              </a:solidFill>
            </a:endParaRPr>
          </a:p>
        </p:txBody>
      </p:sp>
    </p:spTree>
    <p:extLst>
      <p:ext uri="{BB962C8B-B14F-4D97-AF65-F5344CB8AC3E}">
        <p14:creationId xmlns:p14="http://schemas.microsoft.com/office/powerpoint/2010/main" val="3061201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solidFill>
                  <a:prstClr val="black"/>
                </a:solidFill>
              </a:rPr>
              <a:pPr/>
              <a:t>46</a:t>
            </a:fld>
            <a:endParaRPr lang="en-US" altLang="en-US" dirty="0">
              <a:solidFill>
                <a:prstClr val="black"/>
              </a:solidFill>
            </a:endParaRPr>
          </a:p>
        </p:txBody>
      </p:sp>
    </p:spTree>
    <p:extLst>
      <p:ext uri="{BB962C8B-B14F-4D97-AF65-F5344CB8AC3E}">
        <p14:creationId xmlns:p14="http://schemas.microsoft.com/office/powerpoint/2010/main" val="9904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47</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48</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49</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a:t>
            </a:fld>
            <a:endParaRPr lang="en-US" altLang="en-US" dirty="0"/>
          </a:p>
        </p:txBody>
      </p:sp>
    </p:spTree>
    <p:extLst>
      <p:ext uri="{BB962C8B-B14F-4D97-AF65-F5344CB8AC3E}">
        <p14:creationId xmlns:p14="http://schemas.microsoft.com/office/powerpoint/2010/main" val="2298937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50</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51</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solidFill>
                  <a:prstClr val="black"/>
                </a:solidFill>
              </a:rPr>
              <a:pPr/>
              <a:t>52</a:t>
            </a:fld>
            <a:endParaRPr lang="en-US" altLang="en-US" dirty="0">
              <a:solidFill>
                <a:prstClr val="black"/>
              </a:solidFill>
            </a:endParaRPr>
          </a:p>
        </p:txBody>
      </p:sp>
    </p:spTree>
    <p:extLst>
      <p:ext uri="{BB962C8B-B14F-4D97-AF65-F5344CB8AC3E}">
        <p14:creationId xmlns:p14="http://schemas.microsoft.com/office/powerpoint/2010/main" val="3365787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53</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54</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55</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56</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57</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solidFill>
                  <a:prstClr val="black"/>
                </a:solidFill>
              </a:rPr>
              <a:pPr/>
              <a:t>58</a:t>
            </a:fld>
            <a:endParaRPr lang="en-US" altLang="en-US" dirty="0">
              <a:solidFill>
                <a:prstClr val="black"/>
              </a:solidFill>
            </a:endParaRPr>
          </a:p>
        </p:txBody>
      </p:sp>
    </p:spTree>
    <p:extLst>
      <p:ext uri="{BB962C8B-B14F-4D97-AF65-F5344CB8AC3E}">
        <p14:creationId xmlns:p14="http://schemas.microsoft.com/office/powerpoint/2010/main" val="2204781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59</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6</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60</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61</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62</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63</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7</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8</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9</a:t>
            </a:fld>
            <a:endParaRPr lang="en-US" altLang="en-US" dirty="0"/>
          </a:p>
        </p:txBody>
      </p:sp>
    </p:spTree>
    <p:extLst>
      <p:ext uri="{BB962C8B-B14F-4D97-AF65-F5344CB8AC3E}">
        <p14:creationId xmlns:p14="http://schemas.microsoft.com/office/powerpoint/2010/main" val="232925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5" name="Title 1"/>
          <p:cNvSpPr>
            <a:spLocks noGrp="1"/>
          </p:cNvSpPr>
          <p:nvPr>
            <p:ph type="title"/>
          </p:nvPr>
        </p:nvSpPr>
        <p:spPr>
          <a:xfrm>
            <a:off x="449263" y="736600"/>
            <a:ext cx="8039100" cy="641350"/>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dirty="0" smtClean="0"/>
              <a:t>MASSACHUSETTS HEALTH INSURANCE SURVEY</a:t>
            </a:r>
            <a:endParaRPr lang="en-US" dirty="0"/>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dirty="0"/>
          </a:p>
        </p:txBody>
      </p:sp>
    </p:spTree>
    <p:extLst>
      <p:ext uri="{BB962C8B-B14F-4D97-AF65-F5344CB8AC3E}">
        <p14:creationId xmlns:p14="http://schemas.microsoft.com/office/powerpoint/2010/main" val="3506765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6" name="Title 1"/>
          <p:cNvSpPr>
            <a:spLocks noGrp="1"/>
          </p:cNvSpPr>
          <p:nvPr>
            <p:ph type="title"/>
          </p:nvPr>
        </p:nvSpPr>
        <p:spPr>
          <a:xfrm>
            <a:off x="449263" y="736600"/>
            <a:ext cx="8039100" cy="641350"/>
          </a:xfrm>
        </p:spPr>
        <p:txBody>
          <a:bodyPr/>
          <a:lstStyle/>
          <a:p>
            <a:r>
              <a:rPr lang="en-US" smtClean="0"/>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dirty="0" smtClean="0"/>
              <a:t>MASSACHUSETTS HEALTH INSURANCE SURVEY</a:t>
            </a:r>
            <a:endParaRPr lang="en-US" dirty="0"/>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dirty="0"/>
          </a:p>
        </p:txBody>
      </p:sp>
    </p:spTree>
    <p:extLst>
      <p:ext uri="{BB962C8B-B14F-4D97-AF65-F5344CB8AC3E}">
        <p14:creationId xmlns:p14="http://schemas.microsoft.com/office/powerpoint/2010/main" val="55903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smtClean="0"/>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smtClean="0"/>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2pPr marL="457200" indent="-457200">
              <a:buFont typeface="Wingdings" charset="2"/>
              <a:buChar char="§"/>
              <a:defRPr sz="2400" b="0"/>
            </a:lvl2pPr>
          </a:lstStyle>
          <a:p>
            <a:pPr lvl="0"/>
            <a:r>
              <a:rPr lang="en-US" noProof="0" smtClean="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dirty="0" smtClean="0"/>
              <a:t>MASSACHUSETTS HEALTH INSURANCE SURVEY</a:t>
            </a:r>
            <a:endParaRPr lang="en-US" dirty="0"/>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dirty="0"/>
          </a:p>
        </p:txBody>
      </p:sp>
    </p:spTree>
    <p:extLst>
      <p:ext uri="{BB962C8B-B14F-4D97-AF65-F5344CB8AC3E}">
        <p14:creationId xmlns:p14="http://schemas.microsoft.com/office/powerpoint/2010/main" val="41935074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NO LINE">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49263" y="1074078"/>
            <a:ext cx="8039100" cy="641350"/>
          </a:xfrm>
        </p:spPr>
        <p:txBody>
          <a:bodyPr/>
          <a:lstStyle/>
          <a:p>
            <a:r>
              <a:rPr lang="en-US" smtClean="0"/>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2pPr marL="457200" indent="-457200">
              <a:buFont typeface="Wingdings" charset="2"/>
              <a:buChar char="§"/>
              <a:defRPr sz="2400" b="0"/>
            </a:lvl2pPr>
          </a:lstStyle>
          <a:p>
            <a:pPr lvl="0"/>
            <a:r>
              <a:rPr lang="en-US" noProof="0" smtClean="0"/>
              <a:t>Click to edit Master text styles</a:t>
            </a:r>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dirty="0"/>
          </a:p>
        </p:txBody>
      </p:sp>
    </p:spTree>
    <p:extLst>
      <p:ext uri="{BB962C8B-B14F-4D97-AF65-F5344CB8AC3E}">
        <p14:creationId xmlns:p14="http://schemas.microsoft.com/office/powerpoint/2010/main" val="11235318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6" name="Title 1"/>
          <p:cNvSpPr>
            <a:spLocks noGrp="1"/>
          </p:cNvSpPr>
          <p:nvPr>
            <p:ph type="title"/>
          </p:nvPr>
        </p:nvSpPr>
        <p:spPr>
          <a:xfrm>
            <a:off x="449263" y="1065197"/>
            <a:ext cx="8039100" cy="641350"/>
          </a:xfrm>
        </p:spPr>
        <p:txBody>
          <a:bodyPr/>
          <a:lstStyle/>
          <a:p>
            <a:r>
              <a:rPr lang="en-US" smtClean="0"/>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dirty="0" smtClean="0"/>
              <a:t>MASSACHUSETTS HEALTH INSURANCE SURVEY</a:t>
            </a:r>
            <a:endParaRPr lang="en-US" dirty="0"/>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dirty="0"/>
          </a:p>
        </p:txBody>
      </p:sp>
    </p:spTree>
    <p:extLst>
      <p:ext uri="{BB962C8B-B14F-4D97-AF65-F5344CB8AC3E}">
        <p14:creationId xmlns:p14="http://schemas.microsoft.com/office/powerpoint/2010/main" val="60549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8">
            <a:extLst>
              <a:ext uri="{28A0092B-C50C-407E-A947-70E740481C1C}">
                <a14:useLocalDpi xmlns:a14="http://schemas.microsoft.com/office/drawing/2010/main"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
            </a:r>
            <a:br>
              <a:rPr lang="en-US" altLang="en-US" smtClean="0"/>
            </a:br>
            <a:r>
              <a:rPr lang="en-US" altLang="en-US" smtClean="0"/>
              <a:t/>
            </a:r>
            <a:br>
              <a:rPr lang="en-US" altLang="en-US" smtClean="0"/>
            </a:br>
            <a:r>
              <a:rPr lang="en-US" altLang="en-US" smtClean="0"/>
              <a:t>Click to Edit Master Title Slide</a:t>
            </a:r>
            <a:br>
              <a:rPr lang="en-US" altLang="en-US" smtClean="0"/>
            </a:br>
            <a:r>
              <a:rPr lang="en-US" altLang="en-US" smtClean="0"/>
              <a:t/>
            </a:r>
            <a:br>
              <a:rPr lang="en-US" altLang="en-US" smtClean="0"/>
            </a:br>
            <a:endParaRPr lang="en-US" altLang="en-US" smtClean="0"/>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dirty="0" smtClean="0"/>
              <a:t>MASSACHUSETTS HEALTH INSURANCE SURVEY</a:t>
            </a:r>
            <a:endParaRPr lang="en-US" dirty="0"/>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mtClean="0"/>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4" r:id="rId5"/>
    <p:sldLayoutId id="2147483753"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coverfinal-01.tif"/>
          <p:cNvPicPr>
            <a:picLocks noChangeAspect="1"/>
          </p:cNvPicPr>
          <p:nvPr/>
        </p:nvPicPr>
        <p:blipFill>
          <a:blip r:embed="rId3">
            <a:extLst>
              <a:ext uri="{28A0092B-C50C-407E-A947-70E740481C1C}">
                <a14:useLocalDpi xmlns:a14="http://schemas.microsoft.com/office/drawing/2010/main" val="0"/>
              </a:ext>
            </a:extLst>
          </a:blip>
          <a:srcRect l="4504"/>
          <a:stretch>
            <a:fillRect/>
          </a:stretch>
        </p:blipFill>
        <p:spPr bwMode="auto">
          <a:xfrm>
            <a:off x="-366713"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85800" y="1403350"/>
            <a:ext cx="7772400" cy="704850"/>
          </a:xfrm>
          <a:prstGeom prst="rect">
            <a:avLst/>
          </a:prstGeom>
        </p:spPr>
        <p:txBody>
          <a:bodyPr anchor="ctr">
            <a:normAutofit fontScale="60000" lnSpcReduction="20000"/>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sz="4000" b="0" cap="all" spc="300" dirty="0" smtClean="0">
                <a:solidFill>
                  <a:schemeClr val="bg1"/>
                </a:solidFill>
                <a:latin typeface="Arial"/>
                <a:cs typeface="Arial"/>
              </a:rPr>
              <a:t>2014 Massachusetts health insurance survey</a:t>
            </a:r>
            <a:endParaRPr lang="en-US" sz="4000" b="0" cap="all" spc="300" dirty="0">
              <a:solidFill>
                <a:schemeClr val="bg1"/>
              </a:solidFill>
              <a:latin typeface="Arial"/>
              <a:cs typeface="Arial"/>
            </a:endParaRPr>
          </a:p>
        </p:txBody>
      </p:sp>
      <p:sp>
        <p:nvSpPr>
          <p:cNvPr id="6" name="Subtitle 2"/>
          <p:cNvSpPr txBox="1">
            <a:spLocks/>
          </p:cNvSpPr>
          <p:nvPr/>
        </p:nvSpPr>
        <p:spPr>
          <a:xfrm>
            <a:off x="2057400" y="2039938"/>
            <a:ext cx="6400800" cy="1160462"/>
          </a:xfrm>
          <a:prstGeom prst="rect">
            <a:avLst/>
          </a:prstGeom>
        </p:spPr>
        <p:txBody>
          <a:bodyPr>
            <a:normAutofit/>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r>
              <a:rPr lang="en-US" sz="2200" cap="all" dirty="0" smtClean="0">
                <a:solidFill>
                  <a:schemeClr val="bg1">
                    <a:lumMod val="65000"/>
                  </a:schemeClr>
                </a:solidFill>
                <a:cs typeface="Arial"/>
              </a:rPr>
              <a:t>key findings</a:t>
            </a:r>
          </a:p>
          <a:p>
            <a:pPr algn="r">
              <a:defRPr/>
            </a:pPr>
            <a:endParaRPr lang="en-US" sz="2200" cap="all" dirty="0">
              <a:solidFill>
                <a:schemeClr val="bg1">
                  <a:lumMod val="65000"/>
                </a:schemeClr>
              </a:solidFill>
              <a:cs typeface="Arial"/>
            </a:endParaRPr>
          </a:p>
        </p:txBody>
      </p:sp>
      <p:sp>
        <p:nvSpPr>
          <p:cNvPr id="8" name="Subtitle 2"/>
          <p:cNvSpPr txBox="1">
            <a:spLocks/>
          </p:cNvSpPr>
          <p:nvPr/>
        </p:nvSpPr>
        <p:spPr>
          <a:xfrm>
            <a:off x="937260" y="3386138"/>
            <a:ext cx="7520940" cy="831532"/>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smtClean="0">
                <a:solidFill>
                  <a:schemeClr val="bg1">
                    <a:lumMod val="65000"/>
                  </a:schemeClr>
                </a:solidFill>
                <a:latin typeface="Arial"/>
                <a:cs typeface="Times New Roman"/>
              </a:rPr>
              <a:t>Prepared by:  </a:t>
            </a:r>
          </a:p>
          <a:p>
            <a:pPr algn="r">
              <a:defRPr/>
            </a:pPr>
            <a:r>
              <a:rPr lang="en-US" sz="1600" dirty="0" smtClean="0">
                <a:solidFill>
                  <a:schemeClr val="bg1">
                    <a:lumMod val="65000"/>
                  </a:schemeClr>
                </a:solidFill>
                <a:latin typeface="Arial"/>
                <a:cs typeface="Times New Roman"/>
              </a:rPr>
              <a:t>Laura Skopec, Sharon K. Long, and Thomas H. Dimmock, Urban Institute</a:t>
            </a:r>
          </a:p>
          <a:p>
            <a:pPr algn="r">
              <a:defRPr/>
            </a:pPr>
            <a:r>
              <a:rPr lang="en-US" sz="1600" dirty="0" smtClean="0">
                <a:solidFill>
                  <a:schemeClr val="bg1">
                    <a:lumMod val="65000"/>
                  </a:schemeClr>
                </a:solidFill>
                <a:latin typeface="Arial" panose="020B0604020202020204" pitchFamily="34" charset="0"/>
                <a:cs typeface="Arial" panose="020B0604020202020204" pitchFamily="34" charset="0"/>
              </a:rPr>
              <a:t>Susan Sherr,</a:t>
            </a:r>
            <a:r>
              <a:rPr lang="en-US" sz="1600" dirty="0">
                <a:solidFill>
                  <a:schemeClr val="bg1">
                    <a:lumMod val="65000"/>
                  </a:schemeClr>
                </a:solidFill>
                <a:latin typeface="Arial" panose="020B0604020202020204" pitchFamily="34" charset="0"/>
                <a:cs typeface="Arial" panose="020B0604020202020204" pitchFamily="34" charset="0"/>
              </a:rPr>
              <a:t> David Dutwin, and Kathy </a:t>
            </a:r>
            <a:r>
              <a:rPr lang="en-US" sz="1600" dirty="0" smtClean="0">
                <a:solidFill>
                  <a:schemeClr val="bg1">
                    <a:lumMod val="65000"/>
                  </a:schemeClr>
                </a:solidFill>
                <a:latin typeface="Arial" panose="020B0604020202020204" pitchFamily="34" charset="0"/>
                <a:cs typeface="Arial" panose="020B0604020202020204" pitchFamily="34" charset="0"/>
              </a:rPr>
              <a:t>Langdale, </a:t>
            </a:r>
            <a:r>
              <a:rPr lang="en-US" sz="1600" dirty="0" smtClean="0">
                <a:solidFill>
                  <a:schemeClr val="bg1">
                    <a:lumMod val="65000"/>
                  </a:schemeClr>
                </a:solidFill>
                <a:latin typeface="Arial"/>
                <a:cs typeface="Times New Roman"/>
              </a:rPr>
              <a:t>SSRS</a:t>
            </a:r>
          </a:p>
          <a:p>
            <a:pPr algn="r">
              <a:defRPr/>
            </a:pPr>
            <a:endParaRPr lang="en-US" sz="1600" dirty="0">
              <a:solidFill>
                <a:schemeClr val="bg1">
                  <a:lumMod val="65000"/>
                </a:schemeClr>
              </a:solidFill>
              <a:latin typeface="Arial"/>
              <a:cs typeface="Times New Roman"/>
            </a:endParaRPr>
          </a:p>
          <a:p>
            <a:pPr algn="r">
              <a:defRPr/>
            </a:pPr>
            <a:r>
              <a:rPr lang="en-US" sz="1600" dirty="0" smtClean="0">
                <a:solidFill>
                  <a:schemeClr val="bg1">
                    <a:lumMod val="65000"/>
                  </a:schemeClr>
                </a:solidFill>
                <a:latin typeface="Arial"/>
                <a:cs typeface="Times New Roman"/>
              </a:rPr>
              <a:t>MAY 2015</a:t>
            </a:r>
            <a:endParaRPr lang="en-US" sz="1600" dirty="0">
              <a:solidFill>
                <a:schemeClr val="bg1">
                  <a:lumMod val="65000"/>
                </a:schemeClr>
              </a:solidFill>
              <a:latin typeface="Arial"/>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5061934"/>
              </p:ext>
            </p:extLst>
          </p:nvPr>
        </p:nvGraphicFramePr>
        <p:xfrm>
          <a:off x="449263" y="1646238"/>
          <a:ext cx="8039100" cy="368014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Health Insurance Coverage in </a:t>
            </a:r>
            <a:br>
              <a:rPr lang="en-US" sz="2600" dirty="0" smtClean="0"/>
            </a:br>
            <a:r>
              <a:rPr lang="en-US" sz="2600" dirty="0" smtClean="0"/>
              <a:t>Massachusetts in 2014, by Family Income</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10</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963039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Health Insurance Coverage in </a:t>
            </a:r>
            <a:br>
              <a:rPr lang="en-US" sz="2600" dirty="0" smtClean="0"/>
            </a:br>
            <a:r>
              <a:rPr lang="en-US" sz="2600" dirty="0" smtClean="0"/>
              <a:t>Massachusetts in 2014, by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11</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43339788"/>
              </p:ext>
            </p:extLst>
          </p:nvPr>
        </p:nvGraphicFramePr>
        <p:xfrm>
          <a:off x="449263" y="1646238"/>
          <a:ext cx="8039100" cy="3789680"/>
        </p:xfrm>
        <a:graphic>
          <a:graphicData uri="http://schemas.openxmlformats.org/drawingml/2006/table">
            <a:tbl>
              <a:tblPr firstRow="1" bandRow="1">
                <a:tableStyleId>{5C22544A-7EE6-4342-B048-85BDC9FD1C3A}</a:tableStyleId>
              </a:tblPr>
              <a:tblGrid>
                <a:gridCol w="2009775"/>
                <a:gridCol w="2009775"/>
                <a:gridCol w="2009775"/>
                <a:gridCol w="2009775"/>
              </a:tblGrid>
              <a:tr h="370840">
                <a:tc>
                  <a:txBody>
                    <a:bodyPr/>
                    <a:lstStyle/>
                    <a:p>
                      <a:endParaRPr lang="en-US" sz="1600" dirty="0"/>
                    </a:p>
                  </a:txBody>
                  <a:tcPr/>
                </a:tc>
                <a:tc>
                  <a:txBody>
                    <a:bodyPr/>
                    <a:lstStyle/>
                    <a:p>
                      <a:pPr algn="ctr"/>
                      <a:r>
                        <a:rPr lang="en-US" sz="1600" dirty="0" smtClean="0"/>
                        <a:t>Insured at the time of the survey (%)</a:t>
                      </a:r>
                      <a:endParaRPr lang="en-US" sz="1600" dirty="0"/>
                    </a:p>
                  </a:txBody>
                  <a:tcPr/>
                </a:tc>
                <a:tc>
                  <a:txBody>
                    <a:bodyPr/>
                    <a:lstStyle/>
                    <a:p>
                      <a:pPr algn="ctr"/>
                      <a:r>
                        <a:rPr lang="en-US" sz="1600" dirty="0" smtClean="0"/>
                        <a:t>Insured at any time over the past</a:t>
                      </a:r>
                      <a:r>
                        <a:rPr lang="en-US" sz="1600" baseline="0" dirty="0" smtClean="0"/>
                        <a:t> 12 months (%)</a:t>
                      </a:r>
                      <a:endParaRPr lang="en-US" sz="1600" dirty="0"/>
                    </a:p>
                  </a:txBody>
                  <a:tcPr/>
                </a:tc>
                <a:tc>
                  <a:txBody>
                    <a:bodyPr/>
                    <a:lstStyle/>
                    <a:p>
                      <a:pPr algn="ctr"/>
                      <a:r>
                        <a:rPr lang="en-US" sz="1600" dirty="0" smtClean="0"/>
                        <a:t>Always</a:t>
                      </a:r>
                      <a:r>
                        <a:rPr lang="en-US" sz="1600" baseline="0" dirty="0" smtClean="0"/>
                        <a:t> insured over the past 12 months (%)</a:t>
                      </a:r>
                      <a:endParaRPr lang="en-US" sz="1600" dirty="0"/>
                    </a:p>
                  </a:txBody>
                  <a:tcPr/>
                </a:tc>
              </a:tr>
              <a:tr h="370840">
                <a:tc>
                  <a:txBody>
                    <a:bodyPr/>
                    <a:lstStyle/>
                    <a:p>
                      <a:r>
                        <a:rPr lang="en-US" sz="1600" dirty="0" smtClean="0"/>
                        <a:t>Western MA</a:t>
                      </a:r>
                    </a:p>
                  </a:txBody>
                  <a:tcPr anchor="ctr"/>
                </a:tc>
                <a:tc>
                  <a:txBody>
                    <a:bodyPr/>
                    <a:lstStyle/>
                    <a:p>
                      <a:pPr algn="ctr"/>
                      <a:r>
                        <a:rPr lang="en-US" sz="1600" dirty="0" smtClean="0"/>
                        <a:t>96.5</a:t>
                      </a:r>
                      <a:endParaRPr lang="en-US" sz="1600" dirty="0"/>
                    </a:p>
                  </a:txBody>
                  <a:tcPr anchor="ctr"/>
                </a:tc>
                <a:tc>
                  <a:txBody>
                    <a:bodyPr/>
                    <a:lstStyle/>
                    <a:p>
                      <a:pPr algn="ctr"/>
                      <a:r>
                        <a:rPr lang="en-US" sz="1600" dirty="0" smtClean="0"/>
                        <a:t>96.8</a:t>
                      </a:r>
                      <a:endParaRPr lang="en-US" sz="1600" dirty="0"/>
                    </a:p>
                  </a:txBody>
                  <a:tcPr anchor="ctr"/>
                </a:tc>
                <a:tc>
                  <a:txBody>
                    <a:bodyPr/>
                    <a:lstStyle/>
                    <a:p>
                      <a:pPr algn="ctr"/>
                      <a:r>
                        <a:rPr lang="en-US" sz="1600" dirty="0" smtClean="0"/>
                        <a:t>90.5</a:t>
                      </a:r>
                      <a:endParaRPr lang="en-US" sz="1600" dirty="0"/>
                    </a:p>
                  </a:txBody>
                  <a:tcPr anchor="ctr"/>
                </a:tc>
              </a:tr>
              <a:tr h="370840">
                <a:tc>
                  <a:txBody>
                    <a:bodyPr/>
                    <a:lstStyle/>
                    <a:p>
                      <a:r>
                        <a:rPr lang="en-US" sz="1600" dirty="0" smtClean="0"/>
                        <a:t>Central MA</a:t>
                      </a:r>
                      <a:endParaRPr lang="en-US" sz="1600" dirty="0"/>
                    </a:p>
                  </a:txBody>
                  <a:tcPr anchor="ctr"/>
                </a:tc>
                <a:tc>
                  <a:txBody>
                    <a:bodyPr/>
                    <a:lstStyle/>
                    <a:p>
                      <a:pPr algn="ctr"/>
                      <a:r>
                        <a:rPr lang="en-US" sz="1600" dirty="0" smtClean="0"/>
                        <a:t>96.2</a:t>
                      </a:r>
                      <a:endParaRPr lang="en-US" sz="1600" dirty="0"/>
                    </a:p>
                  </a:txBody>
                  <a:tcPr anchor="ctr"/>
                </a:tc>
                <a:tc>
                  <a:txBody>
                    <a:bodyPr/>
                    <a:lstStyle/>
                    <a:p>
                      <a:pPr algn="ctr"/>
                      <a:r>
                        <a:rPr lang="en-US" sz="1600" dirty="0" smtClean="0"/>
                        <a:t>97.6</a:t>
                      </a:r>
                      <a:endParaRPr lang="en-US" sz="1600" dirty="0"/>
                    </a:p>
                  </a:txBody>
                  <a:tcPr anchor="ctr"/>
                </a:tc>
                <a:tc>
                  <a:txBody>
                    <a:bodyPr/>
                    <a:lstStyle/>
                    <a:p>
                      <a:pPr algn="ctr"/>
                      <a:r>
                        <a:rPr lang="en-US" sz="1600" dirty="0" smtClean="0"/>
                        <a:t>89.0</a:t>
                      </a:r>
                      <a:endParaRPr lang="en-US" sz="1600" dirty="0"/>
                    </a:p>
                  </a:txBody>
                  <a:tcPr anchor="ctr"/>
                </a:tc>
              </a:tr>
              <a:tr h="370840">
                <a:tc>
                  <a:txBody>
                    <a:bodyPr/>
                    <a:lstStyle/>
                    <a:p>
                      <a:r>
                        <a:rPr lang="en-US" sz="1600" dirty="0" smtClean="0"/>
                        <a:t>Northeast</a:t>
                      </a:r>
                      <a:r>
                        <a:rPr lang="en-US" sz="1600" baseline="0" dirty="0" smtClean="0"/>
                        <a:t> MA</a:t>
                      </a:r>
                      <a:endParaRPr lang="en-US" sz="1600" dirty="0"/>
                    </a:p>
                  </a:txBody>
                  <a:tcPr anchor="ctr"/>
                </a:tc>
                <a:tc>
                  <a:txBody>
                    <a:bodyPr/>
                    <a:lstStyle/>
                    <a:p>
                      <a:pPr algn="ctr"/>
                      <a:r>
                        <a:rPr lang="en-US" sz="1600" dirty="0" smtClean="0"/>
                        <a:t>96.9</a:t>
                      </a:r>
                      <a:endParaRPr lang="en-US" sz="1600" dirty="0"/>
                    </a:p>
                  </a:txBody>
                  <a:tcPr anchor="ctr"/>
                </a:tc>
                <a:tc>
                  <a:txBody>
                    <a:bodyPr/>
                    <a:lstStyle/>
                    <a:p>
                      <a:pPr algn="ctr"/>
                      <a:r>
                        <a:rPr lang="en-US" sz="1600" dirty="0" smtClean="0"/>
                        <a:t>98.5</a:t>
                      </a:r>
                      <a:endParaRPr lang="en-US" sz="1600" dirty="0"/>
                    </a:p>
                  </a:txBody>
                  <a:tcPr anchor="ctr"/>
                </a:tc>
                <a:tc>
                  <a:txBody>
                    <a:bodyPr/>
                    <a:lstStyle/>
                    <a:p>
                      <a:pPr algn="ctr"/>
                      <a:r>
                        <a:rPr lang="en-US" sz="1600" dirty="0" smtClean="0"/>
                        <a:t>91.3</a:t>
                      </a:r>
                      <a:endParaRPr lang="en-US" sz="1600" dirty="0"/>
                    </a:p>
                  </a:txBody>
                  <a:tcPr anchor="ctr"/>
                </a:tc>
              </a:tr>
              <a:tr h="370840">
                <a:tc>
                  <a:txBody>
                    <a:bodyPr/>
                    <a:lstStyle/>
                    <a:p>
                      <a:r>
                        <a:rPr lang="en-US" sz="1600" dirty="0" smtClean="0"/>
                        <a:t>Metro West</a:t>
                      </a:r>
                      <a:endParaRPr lang="en-US" sz="1600" dirty="0"/>
                    </a:p>
                  </a:txBody>
                  <a:tcPr anchor="ctr"/>
                </a:tc>
                <a:tc>
                  <a:txBody>
                    <a:bodyPr/>
                    <a:lstStyle/>
                    <a:p>
                      <a:pPr algn="ctr"/>
                      <a:r>
                        <a:rPr lang="en-US" sz="1600" dirty="0" smtClean="0"/>
                        <a:t>98.6</a:t>
                      </a:r>
                      <a:endParaRPr lang="en-US" sz="1600" dirty="0"/>
                    </a:p>
                  </a:txBody>
                  <a:tcPr anchor="ctr"/>
                </a:tc>
                <a:tc>
                  <a:txBody>
                    <a:bodyPr/>
                    <a:lstStyle/>
                    <a:p>
                      <a:pPr algn="ctr"/>
                      <a:r>
                        <a:rPr lang="en-US" sz="1600" dirty="0" smtClean="0"/>
                        <a:t>99.2</a:t>
                      </a:r>
                      <a:endParaRPr lang="en-US" sz="1600" dirty="0"/>
                    </a:p>
                  </a:txBody>
                  <a:tcPr anchor="ctr"/>
                </a:tc>
                <a:tc>
                  <a:txBody>
                    <a:bodyPr/>
                    <a:lstStyle/>
                    <a:p>
                      <a:pPr algn="ctr"/>
                      <a:r>
                        <a:rPr lang="en-US" sz="1600" dirty="0" smtClean="0"/>
                        <a:t>94.1</a:t>
                      </a:r>
                      <a:endParaRPr lang="en-US" sz="1600" dirty="0"/>
                    </a:p>
                  </a:txBody>
                  <a:tcPr anchor="ctr"/>
                </a:tc>
              </a:tr>
              <a:tr h="370840">
                <a:tc>
                  <a:txBody>
                    <a:bodyPr/>
                    <a:lstStyle/>
                    <a:p>
                      <a:r>
                        <a:rPr lang="en-US" sz="1600" dirty="0" smtClean="0"/>
                        <a:t>Metro Boston</a:t>
                      </a:r>
                      <a:endParaRPr lang="en-US" sz="1600" dirty="0"/>
                    </a:p>
                  </a:txBody>
                  <a:tcPr anchor="ctr"/>
                </a:tc>
                <a:tc>
                  <a:txBody>
                    <a:bodyPr/>
                    <a:lstStyle/>
                    <a:p>
                      <a:pPr algn="ctr"/>
                      <a:r>
                        <a:rPr lang="en-US" sz="1600" dirty="0" smtClean="0"/>
                        <a:t>93.9</a:t>
                      </a:r>
                      <a:endParaRPr lang="en-US" sz="1600" dirty="0"/>
                    </a:p>
                  </a:txBody>
                  <a:tcPr anchor="ctr"/>
                </a:tc>
                <a:tc>
                  <a:txBody>
                    <a:bodyPr/>
                    <a:lstStyle/>
                    <a:p>
                      <a:pPr algn="ctr"/>
                      <a:r>
                        <a:rPr lang="en-US" sz="1600" dirty="0" smtClean="0"/>
                        <a:t>96.0</a:t>
                      </a:r>
                      <a:endParaRPr lang="en-US" sz="1600" dirty="0"/>
                    </a:p>
                  </a:txBody>
                  <a:tcPr anchor="ctr"/>
                </a:tc>
                <a:tc>
                  <a:txBody>
                    <a:bodyPr/>
                    <a:lstStyle/>
                    <a:p>
                      <a:pPr algn="ctr"/>
                      <a:r>
                        <a:rPr lang="en-US" sz="1600" dirty="0" smtClean="0"/>
                        <a:t>87.6</a:t>
                      </a:r>
                      <a:endParaRPr lang="en-US" sz="1600" dirty="0"/>
                    </a:p>
                  </a:txBody>
                  <a:tcPr anchor="ctr"/>
                </a:tc>
              </a:tr>
              <a:tr h="370840">
                <a:tc>
                  <a:txBody>
                    <a:bodyPr/>
                    <a:lstStyle/>
                    <a:p>
                      <a:r>
                        <a:rPr lang="en-US" sz="1600" dirty="0" smtClean="0"/>
                        <a:t>Metro South</a:t>
                      </a:r>
                      <a:endParaRPr lang="en-US" sz="1600" dirty="0"/>
                    </a:p>
                  </a:txBody>
                  <a:tcPr anchor="ctr"/>
                </a:tc>
                <a:tc>
                  <a:txBody>
                    <a:bodyPr/>
                    <a:lstStyle/>
                    <a:p>
                      <a:pPr algn="ctr"/>
                      <a:r>
                        <a:rPr lang="en-US" sz="1600" dirty="0" smtClean="0"/>
                        <a:t>97.0</a:t>
                      </a:r>
                      <a:endParaRPr lang="en-US" sz="1600" dirty="0"/>
                    </a:p>
                  </a:txBody>
                  <a:tcPr anchor="ctr"/>
                </a:tc>
                <a:tc>
                  <a:txBody>
                    <a:bodyPr/>
                    <a:lstStyle/>
                    <a:p>
                      <a:pPr algn="ctr"/>
                      <a:r>
                        <a:rPr lang="en-US" sz="1600" dirty="0" smtClean="0"/>
                        <a:t>97.6</a:t>
                      </a:r>
                      <a:endParaRPr lang="en-US" sz="1600" dirty="0"/>
                    </a:p>
                  </a:txBody>
                  <a:tcPr anchor="ctr"/>
                </a:tc>
                <a:tc>
                  <a:txBody>
                    <a:bodyPr/>
                    <a:lstStyle/>
                    <a:p>
                      <a:pPr algn="ctr"/>
                      <a:r>
                        <a:rPr lang="en-US" sz="1600" dirty="0" smtClean="0"/>
                        <a:t>92.0</a:t>
                      </a:r>
                      <a:endParaRPr lang="en-US" sz="1600" dirty="0"/>
                    </a:p>
                  </a:txBody>
                  <a:tcPr anchor="ctr"/>
                </a:tc>
              </a:tr>
              <a:tr h="370840">
                <a:tc>
                  <a:txBody>
                    <a:bodyPr/>
                    <a:lstStyle/>
                    <a:p>
                      <a:r>
                        <a:rPr lang="en-US" sz="1600" dirty="0" smtClean="0"/>
                        <a:t>Southcoast</a:t>
                      </a:r>
                      <a:endParaRPr lang="en-US" sz="1600" dirty="0"/>
                    </a:p>
                  </a:txBody>
                  <a:tcPr anchor="ctr"/>
                </a:tc>
                <a:tc>
                  <a:txBody>
                    <a:bodyPr/>
                    <a:lstStyle/>
                    <a:p>
                      <a:pPr algn="ctr"/>
                      <a:r>
                        <a:rPr lang="en-US" sz="1600" dirty="0" smtClean="0"/>
                        <a:t>98.2</a:t>
                      </a:r>
                      <a:endParaRPr lang="en-US" sz="1600" dirty="0"/>
                    </a:p>
                  </a:txBody>
                  <a:tcPr anchor="ctr"/>
                </a:tc>
                <a:tc>
                  <a:txBody>
                    <a:bodyPr/>
                    <a:lstStyle/>
                    <a:p>
                      <a:pPr algn="ctr"/>
                      <a:r>
                        <a:rPr lang="en-US" sz="1600" dirty="0" smtClean="0"/>
                        <a:t>99.6</a:t>
                      </a:r>
                      <a:endParaRPr lang="en-US" sz="1600" dirty="0"/>
                    </a:p>
                  </a:txBody>
                  <a:tcPr anchor="ctr"/>
                </a:tc>
                <a:tc>
                  <a:txBody>
                    <a:bodyPr/>
                    <a:lstStyle/>
                    <a:p>
                      <a:pPr algn="ctr"/>
                      <a:r>
                        <a:rPr lang="en-US" sz="1600" dirty="0" smtClean="0"/>
                        <a:t>94.7</a:t>
                      </a:r>
                      <a:endParaRPr lang="en-US" sz="1600" dirty="0"/>
                    </a:p>
                  </a:txBody>
                  <a:tcPr anchor="ctr"/>
                </a:tc>
              </a:tr>
              <a:tr h="370840">
                <a:tc>
                  <a:txBody>
                    <a:bodyPr/>
                    <a:lstStyle/>
                    <a:p>
                      <a:r>
                        <a:rPr lang="en-US" sz="1600" dirty="0" smtClean="0"/>
                        <a:t>Cape and Islands</a:t>
                      </a:r>
                      <a:endParaRPr lang="en-US" sz="1600" dirty="0"/>
                    </a:p>
                  </a:txBody>
                  <a:tcPr anchor="ctr"/>
                </a:tc>
                <a:tc>
                  <a:txBody>
                    <a:bodyPr/>
                    <a:lstStyle/>
                    <a:p>
                      <a:pPr algn="ctr"/>
                      <a:r>
                        <a:rPr lang="en-US" sz="1600" dirty="0" smtClean="0"/>
                        <a:t>96.6</a:t>
                      </a:r>
                      <a:endParaRPr lang="en-US" sz="1600" dirty="0"/>
                    </a:p>
                  </a:txBody>
                  <a:tcPr anchor="ctr"/>
                </a:tc>
                <a:tc>
                  <a:txBody>
                    <a:bodyPr/>
                    <a:lstStyle/>
                    <a:p>
                      <a:pPr algn="ctr"/>
                      <a:r>
                        <a:rPr lang="en-US" sz="1600" dirty="0" smtClean="0"/>
                        <a:t>98.1</a:t>
                      </a:r>
                      <a:endParaRPr lang="en-US" sz="1600" dirty="0"/>
                    </a:p>
                  </a:txBody>
                  <a:tcPr anchor="ctr"/>
                </a:tc>
                <a:tc>
                  <a:txBody>
                    <a:bodyPr/>
                    <a:lstStyle/>
                    <a:p>
                      <a:pPr algn="ctr"/>
                      <a:r>
                        <a:rPr lang="en-US" sz="1600" dirty="0" smtClean="0"/>
                        <a:t>94.9</a:t>
                      </a:r>
                      <a:endParaRPr lang="en-US" sz="1600" dirty="0"/>
                    </a:p>
                  </a:txBody>
                  <a:tcPr anchor="ctr"/>
                </a:tc>
              </a:tr>
            </a:tbl>
          </a:graphicData>
        </a:graphic>
      </p:graphicFrame>
    </p:spTree>
    <p:extLst>
      <p:ext uri="{BB962C8B-B14F-4D97-AF65-F5344CB8AC3E}">
        <p14:creationId xmlns:p14="http://schemas.microsoft.com/office/powerpoint/2010/main" val="4001740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42126197"/>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Transitions in Health Insurance Coverage for All Massachusetts Respondents 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12</a:t>
            </a:fld>
            <a:endParaRPr lang="en-US" altLang="en-US" dirty="0"/>
          </a:p>
        </p:txBody>
      </p:sp>
      <p:sp>
        <p:nvSpPr>
          <p:cNvPr id="6" name="TextBox 5"/>
          <p:cNvSpPr txBox="1"/>
          <p:nvPr/>
        </p:nvSpPr>
        <p:spPr>
          <a:xfrm>
            <a:off x="803188" y="5372100"/>
            <a:ext cx="7534362" cy="553998"/>
          </a:xfrm>
          <a:prstGeom prst="rect">
            <a:avLst/>
          </a:prstGeom>
          <a:noFill/>
        </p:spPr>
        <p:txBody>
          <a:bodyPr wrap="square" rtlCol="0">
            <a:spAutoFit/>
          </a:bodyPr>
          <a:lstStyle/>
          <a:p>
            <a:r>
              <a:rPr lang="en-US" sz="1000" dirty="0"/>
              <a:t>Note: The categories listed in this figure are not mutually exclusive. The group </a:t>
            </a:r>
            <a:r>
              <a:rPr lang="en-US" sz="1000" dirty="0" smtClean="0"/>
              <a:t>“Ever </a:t>
            </a:r>
            <a:r>
              <a:rPr lang="en-US" sz="1000" dirty="0"/>
              <a:t>uninsured over past 12 months” includes those always uninsured over the past 12 months, gaining coverage over the past 12 months, and losing coverage over the past 12 months.</a:t>
            </a:r>
          </a:p>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972818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59660031"/>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Transitions </a:t>
            </a:r>
            <a:r>
              <a:rPr lang="en-US" sz="2600" dirty="0"/>
              <a:t>in Health Insurance </a:t>
            </a:r>
            <a:r>
              <a:rPr lang="en-US" sz="2600" dirty="0" smtClean="0"/>
              <a:t>Coverage in Massachusetts in 2014, by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13</a:t>
            </a:fld>
            <a:endParaRPr lang="en-US" altLang="en-US" dirty="0"/>
          </a:p>
        </p:txBody>
      </p:sp>
      <p:sp>
        <p:nvSpPr>
          <p:cNvPr id="7" name="TextBox 6"/>
          <p:cNvSpPr txBox="1"/>
          <p:nvPr/>
        </p:nvSpPr>
        <p:spPr>
          <a:xfrm>
            <a:off x="803188" y="5372100"/>
            <a:ext cx="7534362" cy="553998"/>
          </a:xfrm>
          <a:prstGeom prst="rect">
            <a:avLst/>
          </a:prstGeom>
          <a:noFill/>
        </p:spPr>
        <p:txBody>
          <a:bodyPr wrap="square" rtlCol="0">
            <a:spAutoFit/>
          </a:bodyPr>
          <a:lstStyle/>
          <a:p>
            <a:r>
              <a:rPr lang="en-US" sz="1000" dirty="0"/>
              <a:t>Note: The categories listed in this figure are not mutually exclusive. The group </a:t>
            </a:r>
            <a:r>
              <a:rPr lang="en-US" sz="1000" dirty="0" smtClean="0"/>
              <a:t>“Ever </a:t>
            </a:r>
            <a:r>
              <a:rPr lang="en-US" sz="1000" dirty="0"/>
              <a:t>uninsured over past 12 months” includes those always uninsured over the past 12 months, gaining coverage over the past 12 months, and losing coverage over the past 12 months.</a:t>
            </a:r>
          </a:p>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816889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02841251"/>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Transitions </a:t>
            </a:r>
            <a:r>
              <a:rPr lang="en-US" sz="2600" dirty="0"/>
              <a:t>in Health Insurance </a:t>
            </a:r>
            <a:r>
              <a:rPr lang="en-US" sz="2600" dirty="0" smtClean="0"/>
              <a:t>Coverage in Massachusetts in 2014, by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14</a:t>
            </a:fld>
            <a:endParaRPr lang="en-US" altLang="en-US" dirty="0"/>
          </a:p>
        </p:txBody>
      </p:sp>
      <p:sp>
        <p:nvSpPr>
          <p:cNvPr id="7" name="TextBox 6"/>
          <p:cNvSpPr txBox="1"/>
          <p:nvPr/>
        </p:nvSpPr>
        <p:spPr>
          <a:xfrm>
            <a:off x="803188" y="5372100"/>
            <a:ext cx="7534362" cy="553998"/>
          </a:xfrm>
          <a:prstGeom prst="rect">
            <a:avLst/>
          </a:prstGeom>
          <a:noFill/>
        </p:spPr>
        <p:txBody>
          <a:bodyPr wrap="square" rtlCol="0">
            <a:spAutoFit/>
          </a:bodyPr>
          <a:lstStyle/>
          <a:p>
            <a:r>
              <a:rPr lang="en-US" sz="1000" dirty="0"/>
              <a:t>Note: The categories listed in this figure are not mutually exclusive. The group </a:t>
            </a:r>
            <a:r>
              <a:rPr lang="en-US" sz="1000" dirty="0" smtClean="0"/>
              <a:t>“Ever </a:t>
            </a:r>
            <a:r>
              <a:rPr lang="en-US" sz="1000" dirty="0"/>
              <a:t>uninsured over past 12 months” includes those always uninsured over the past 12 months, gaining coverage over the past 12 months, and losing coverage over the past 12 months.</a:t>
            </a:r>
          </a:p>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9587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5831417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Transitions in </a:t>
            </a:r>
            <a:r>
              <a:rPr lang="en-US" sz="2600" dirty="0"/>
              <a:t>Health Insurance </a:t>
            </a:r>
            <a:r>
              <a:rPr lang="en-US" sz="2600" dirty="0" smtClean="0"/>
              <a:t>Coverage in Massachusetts in 2014, by Race and Ethnicity</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15</a:t>
            </a:fld>
            <a:endParaRPr lang="en-US" altLang="en-US" dirty="0"/>
          </a:p>
        </p:txBody>
      </p:sp>
      <p:sp>
        <p:nvSpPr>
          <p:cNvPr id="7" name="TextBox 6"/>
          <p:cNvSpPr txBox="1"/>
          <p:nvPr/>
        </p:nvSpPr>
        <p:spPr>
          <a:xfrm>
            <a:off x="803188" y="5372100"/>
            <a:ext cx="7534362" cy="553998"/>
          </a:xfrm>
          <a:prstGeom prst="rect">
            <a:avLst/>
          </a:prstGeom>
          <a:noFill/>
        </p:spPr>
        <p:txBody>
          <a:bodyPr wrap="square" rtlCol="0">
            <a:spAutoFit/>
          </a:bodyPr>
          <a:lstStyle/>
          <a:p>
            <a:r>
              <a:rPr lang="en-US" sz="1000" dirty="0"/>
              <a:t>Note: The categories listed in this figure are not mutually exclusive. The group </a:t>
            </a:r>
            <a:r>
              <a:rPr lang="en-US" sz="1000" dirty="0" smtClean="0"/>
              <a:t>“Ever </a:t>
            </a:r>
            <a:r>
              <a:rPr lang="en-US" sz="1000" dirty="0"/>
              <a:t>uninsured over past 12 months” includes those always uninsured over the past 12 months, gaining coverage over the past 12 months, and losing coverage over the past 12 months.</a:t>
            </a:r>
          </a:p>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33127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30495236"/>
              </p:ext>
            </p:extLst>
          </p:nvPr>
        </p:nvGraphicFramePr>
        <p:xfrm>
          <a:off x="449263" y="1646238"/>
          <a:ext cx="8039100" cy="37258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Transitions </a:t>
            </a:r>
            <a:r>
              <a:rPr lang="en-US" sz="2600" dirty="0"/>
              <a:t>in Health Insurance </a:t>
            </a:r>
            <a:r>
              <a:rPr lang="en-US" sz="2600" dirty="0" smtClean="0"/>
              <a:t>Coverage in Massachusetts in 2014, by Family Income</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16</a:t>
            </a:fld>
            <a:endParaRPr lang="en-US" altLang="en-US" dirty="0"/>
          </a:p>
        </p:txBody>
      </p:sp>
      <p:sp>
        <p:nvSpPr>
          <p:cNvPr id="7" name="TextBox 6"/>
          <p:cNvSpPr txBox="1"/>
          <p:nvPr/>
        </p:nvSpPr>
        <p:spPr>
          <a:xfrm>
            <a:off x="803188" y="5372100"/>
            <a:ext cx="7534362" cy="553998"/>
          </a:xfrm>
          <a:prstGeom prst="rect">
            <a:avLst/>
          </a:prstGeom>
          <a:noFill/>
        </p:spPr>
        <p:txBody>
          <a:bodyPr wrap="square" rtlCol="0">
            <a:spAutoFit/>
          </a:bodyPr>
          <a:lstStyle/>
          <a:p>
            <a:r>
              <a:rPr lang="en-US" sz="1000" dirty="0"/>
              <a:t>Note: The categories listed in this figure are not mutually exclusive. The group </a:t>
            </a:r>
            <a:r>
              <a:rPr lang="en-US" sz="1000" dirty="0" smtClean="0"/>
              <a:t>“Ever </a:t>
            </a:r>
            <a:r>
              <a:rPr lang="en-US" sz="1000" dirty="0"/>
              <a:t>uninsured over past 12 months” includes those always uninsured over the past 12 months, gaining coverage over the past 12 months, and losing coverage over the past 12 months.</a:t>
            </a:r>
          </a:p>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940459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02260"/>
            <a:ext cx="8039100" cy="641350"/>
          </a:xfrm>
        </p:spPr>
        <p:txBody>
          <a:bodyPr/>
          <a:lstStyle/>
          <a:p>
            <a:r>
              <a:rPr lang="en-US" sz="2600" dirty="0" smtClean="0"/>
              <a:t>Transitions </a:t>
            </a:r>
            <a:r>
              <a:rPr lang="en-US" sz="2600" dirty="0"/>
              <a:t>in Health Insurance </a:t>
            </a:r>
            <a:r>
              <a:rPr lang="en-US" sz="2600" dirty="0" smtClean="0"/>
              <a:t>Coverage in Massachusetts in 2014, by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17</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4833559"/>
              </p:ext>
            </p:extLst>
          </p:nvPr>
        </p:nvGraphicFramePr>
        <p:xfrm>
          <a:off x="171449" y="1372060"/>
          <a:ext cx="8663940" cy="3873850"/>
        </p:xfrm>
        <a:graphic>
          <a:graphicData uri="http://schemas.openxmlformats.org/drawingml/2006/table">
            <a:tbl>
              <a:tblPr firstRow="1" bandRow="1">
                <a:tableStyleId>{5C22544A-7EE6-4342-B048-85BDC9FD1C3A}</a:tableStyleId>
              </a:tblPr>
              <a:tblGrid>
                <a:gridCol w="1443990"/>
                <a:gridCol w="1443990"/>
                <a:gridCol w="1443990"/>
                <a:gridCol w="1443990"/>
                <a:gridCol w="1443990"/>
                <a:gridCol w="1443990"/>
              </a:tblGrid>
              <a:tr h="1039670">
                <a:tc>
                  <a:txBody>
                    <a:bodyPr/>
                    <a:lstStyle/>
                    <a:p>
                      <a:endParaRPr lang="en-US" sz="1400" dirty="0"/>
                    </a:p>
                  </a:txBody>
                  <a:tcPr/>
                </a:tc>
                <a:tc>
                  <a:txBody>
                    <a:bodyPr/>
                    <a:lstStyle/>
                    <a:p>
                      <a:pPr algn="ctr"/>
                      <a:r>
                        <a:rPr lang="en-US" sz="1400" dirty="0" smtClean="0"/>
                        <a:t>Always insured over the past 12 months (%)</a:t>
                      </a:r>
                      <a:endParaRPr lang="en-US" sz="1400" dirty="0"/>
                    </a:p>
                  </a:txBody>
                  <a:tcPr/>
                </a:tc>
                <a:tc>
                  <a:txBody>
                    <a:bodyPr/>
                    <a:lstStyle/>
                    <a:p>
                      <a:pPr algn="ctr"/>
                      <a:r>
                        <a:rPr lang="en-US" sz="1400" dirty="0" smtClean="0"/>
                        <a:t>Ever uninsured over the past 12 months (%)</a:t>
                      </a:r>
                      <a:endParaRPr lang="en-US" sz="1400" dirty="0"/>
                    </a:p>
                  </a:txBody>
                  <a:tcPr/>
                </a:tc>
                <a:tc>
                  <a:txBody>
                    <a:bodyPr/>
                    <a:lstStyle/>
                    <a:p>
                      <a:pPr algn="ctr"/>
                      <a:r>
                        <a:rPr lang="en-US" sz="1400" dirty="0" smtClean="0"/>
                        <a:t>Gained coverage over the past 12 months (%)</a:t>
                      </a:r>
                      <a:endParaRPr lang="en-US" sz="1400" dirty="0"/>
                    </a:p>
                  </a:txBody>
                  <a:tcPr/>
                </a:tc>
                <a:tc>
                  <a:txBody>
                    <a:bodyPr/>
                    <a:lstStyle/>
                    <a:p>
                      <a:pPr algn="ctr"/>
                      <a:r>
                        <a:rPr lang="en-US" sz="1400" dirty="0" smtClean="0"/>
                        <a:t>Lost coverage over the past 12 months (%)</a:t>
                      </a:r>
                      <a:endParaRPr lang="en-US" sz="1400" dirty="0"/>
                    </a:p>
                  </a:txBody>
                  <a:tcPr/>
                </a:tc>
                <a:tc>
                  <a:txBody>
                    <a:bodyPr/>
                    <a:lstStyle/>
                    <a:p>
                      <a:pPr algn="ctr"/>
                      <a:r>
                        <a:rPr lang="en-US" sz="1400" dirty="0" smtClean="0"/>
                        <a:t>Always uninsured over the past 12 months (%)</a:t>
                      </a:r>
                      <a:endParaRPr lang="en-US" sz="1400" dirty="0"/>
                    </a:p>
                  </a:txBody>
                  <a:tcPr/>
                </a:tc>
              </a:tr>
              <a:tr h="353360">
                <a:tc>
                  <a:txBody>
                    <a:bodyPr/>
                    <a:lstStyle/>
                    <a:p>
                      <a:r>
                        <a:rPr lang="en-US" sz="1400" dirty="0" smtClean="0"/>
                        <a:t>Western MA</a:t>
                      </a:r>
                    </a:p>
                  </a:txBody>
                  <a:tcPr anchor="ctr"/>
                </a:tc>
                <a:tc>
                  <a:txBody>
                    <a:bodyPr/>
                    <a:lstStyle/>
                    <a:p>
                      <a:pPr algn="ctr"/>
                      <a:r>
                        <a:rPr lang="en-US" sz="1400" dirty="0" smtClean="0"/>
                        <a:t>90.5</a:t>
                      </a:r>
                    </a:p>
                  </a:txBody>
                  <a:tcPr anchor="ctr"/>
                </a:tc>
                <a:tc>
                  <a:txBody>
                    <a:bodyPr/>
                    <a:lstStyle/>
                    <a:p>
                      <a:pPr algn="ctr"/>
                      <a:r>
                        <a:rPr lang="en-US" sz="1400" dirty="0" smtClean="0"/>
                        <a:t>9.5</a:t>
                      </a:r>
                      <a:endParaRPr lang="en-US" sz="1400" dirty="0"/>
                    </a:p>
                  </a:txBody>
                  <a:tcPr anchor="ctr"/>
                </a:tc>
                <a:tc>
                  <a:txBody>
                    <a:bodyPr/>
                    <a:lstStyle/>
                    <a:p>
                      <a:pPr algn="ctr"/>
                      <a:r>
                        <a:rPr lang="en-US" sz="1400" dirty="0" smtClean="0"/>
                        <a:t>6.0</a:t>
                      </a:r>
                    </a:p>
                  </a:txBody>
                  <a:tcPr anchor="ctr"/>
                </a:tc>
                <a:tc>
                  <a:txBody>
                    <a:bodyPr/>
                    <a:lstStyle/>
                    <a:p>
                      <a:pPr algn="ctr"/>
                      <a:r>
                        <a:rPr lang="en-US" sz="1400" dirty="0" smtClean="0"/>
                        <a:t>1.9</a:t>
                      </a:r>
                      <a:endParaRPr lang="en-US" sz="1400" dirty="0"/>
                    </a:p>
                  </a:txBody>
                  <a:tcPr anchor="ctr"/>
                </a:tc>
                <a:tc>
                  <a:txBody>
                    <a:bodyPr/>
                    <a:lstStyle/>
                    <a:p>
                      <a:pPr algn="ctr"/>
                      <a:r>
                        <a:rPr lang="en-US" sz="1400" dirty="0" smtClean="0"/>
                        <a:t>1.6</a:t>
                      </a:r>
                      <a:endParaRPr lang="en-US" sz="1400" dirty="0"/>
                    </a:p>
                  </a:txBody>
                  <a:tcPr anchor="ctr"/>
                </a:tc>
              </a:tr>
              <a:tr h="353360">
                <a:tc>
                  <a:txBody>
                    <a:bodyPr/>
                    <a:lstStyle/>
                    <a:p>
                      <a:r>
                        <a:rPr lang="en-US" sz="1400" dirty="0" smtClean="0"/>
                        <a:t>Central MA</a:t>
                      </a:r>
                      <a:endParaRPr lang="en-US" sz="1400" dirty="0"/>
                    </a:p>
                  </a:txBody>
                  <a:tcPr anchor="ctr"/>
                </a:tc>
                <a:tc>
                  <a:txBody>
                    <a:bodyPr/>
                    <a:lstStyle/>
                    <a:p>
                      <a:pPr algn="ctr"/>
                      <a:r>
                        <a:rPr lang="en-US" sz="1400" dirty="0" smtClean="0"/>
                        <a:t>89.0</a:t>
                      </a:r>
                      <a:endParaRPr lang="en-US" sz="1400" dirty="0"/>
                    </a:p>
                  </a:txBody>
                  <a:tcPr anchor="ctr"/>
                </a:tc>
                <a:tc>
                  <a:txBody>
                    <a:bodyPr/>
                    <a:lstStyle/>
                    <a:p>
                      <a:pPr algn="ctr"/>
                      <a:r>
                        <a:rPr lang="en-US" sz="1400" dirty="0" smtClean="0"/>
                        <a:t>11.0</a:t>
                      </a:r>
                      <a:endParaRPr lang="en-US" sz="1400" dirty="0"/>
                    </a:p>
                  </a:txBody>
                  <a:tcPr anchor="ctr"/>
                </a:tc>
                <a:tc>
                  <a:txBody>
                    <a:bodyPr/>
                    <a:lstStyle/>
                    <a:p>
                      <a:pPr algn="ctr"/>
                      <a:r>
                        <a:rPr lang="en-US" sz="1400" dirty="0" smtClean="0"/>
                        <a:t>7.1</a:t>
                      </a:r>
                      <a:endParaRPr lang="en-US" sz="1400" dirty="0"/>
                    </a:p>
                  </a:txBody>
                  <a:tcPr anchor="ctr"/>
                </a:tc>
                <a:tc>
                  <a:txBody>
                    <a:bodyPr/>
                    <a:lstStyle/>
                    <a:p>
                      <a:pPr algn="ctr"/>
                      <a:r>
                        <a:rPr lang="en-US" sz="1400" dirty="0" smtClean="0"/>
                        <a:t>1.9</a:t>
                      </a:r>
                      <a:endParaRPr lang="en-US" sz="1400" dirty="0"/>
                    </a:p>
                  </a:txBody>
                  <a:tcPr anchor="ctr"/>
                </a:tc>
                <a:tc>
                  <a:txBody>
                    <a:bodyPr/>
                    <a:lstStyle/>
                    <a:p>
                      <a:pPr algn="ctr"/>
                      <a:r>
                        <a:rPr lang="en-US" sz="1400" dirty="0" smtClean="0"/>
                        <a:t>2.0</a:t>
                      </a:r>
                      <a:endParaRPr lang="en-US" sz="1400" dirty="0"/>
                    </a:p>
                  </a:txBody>
                  <a:tcPr anchor="ctr"/>
                </a:tc>
              </a:tr>
              <a:tr h="353360">
                <a:tc>
                  <a:txBody>
                    <a:bodyPr/>
                    <a:lstStyle/>
                    <a:p>
                      <a:r>
                        <a:rPr lang="en-US" sz="1400" dirty="0" smtClean="0"/>
                        <a:t>Northeast</a:t>
                      </a:r>
                      <a:r>
                        <a:rPr lang="en-US" sz="1400" baseline="0" dirty="0" smtClean="0"/>
                        <a:t> MA</a:t>
                      </a:r>
                      <a:endParaRPr lang="en-US" sz="1400" dirty="0"/>
                    </a:p>
                  </a:txBody>
                  <a:tcPr anchor="ctr"/>
                </a:tc>
                <a:tc>
                  <a:txBody>
                    <a:bodyPr/>
                    <a:lstStyle/>
                    <a:p>
                      <a:pPr algn="ctr"/>
                      <a:r>
                        <a:rPr lang="en-US" sz="1400" dirty="0" smtClean="0"/>
                        <a:t>91.3</a:t>
                      </a:r>
                      <a:endParaRPr lang="en-US" sz="1400" dirty="0"/>
                    </a:p>
                  </a:txBody>
                  <a:tcPr anchor="ctr"/>
                </a:tc>
                <a:tc>
                  <a:txBody>
                    <a:bodyPr/>
                    <a:lstStyle/>
                    <a:p>
                      <a:pPr algn="ctr"/>
                      <a:r>
                        <a:rPr lang="en-US" sz="1400" dirty="0" smtClean="0"/>
                        <a:t>8.5</a:t>
                      </a:r>
                      <a:endParaRPr lang="en-US" sz="1400" dirty="0"/>
                    </a:p>
                  </a:txBody>
                  <a:tcPr anchor="ctr"/>
                </a:tc>
                <a:tc>
                  <a:txBody>
                    <a:bodyPr/>
                    <a:lstStyle/>
                    <a:p>
                      <a:pPr algn="ctr"/>
                      <a:r>
                        <a:rPr lang="en-US" sz="1400" dirty="0" smtClean="0"/>
                        <a:t>5.5</a:t>
                      </a:r>
                      <a:endParaRPr lang="en-US" sz="1400" dirty="0"/>
                    </a:p>
                  </a:txBody>
                  <a:tcPr anchor="ctr"/>
                </a:tc>
                <a:tc>
                  <a:txBody>
                    <a:bodyPr/>
                    <a:lstStyle/>
                    <a:p>
                      <a:pPr algn="ctr"/>
                      <a:r>
                        <a:rPr lang="en-US" sz="1400" dirty="0" smtClean="0"/>
                        <a:t>1.9</a:t>
                      </a:r>
                      <a:endParaRPr lang="en-US" sz="1400" dirty="0"/>
                    </a:p>
                  </a:txBody>
                  <a:tcPr anchor="ctr"/>
                </a:tc>
                <a:tc>
                  <a:txBody>
                    <a:bodyPr/>
                    <a:lstStyle/>
                    <a:p>
                      <a:pPr algn="ctr"/>
                      <a:r>
                        <a:rPr lang="en-US" sz="1400" dirty="0" smtClean="0"/>
                        <a:t>1.2</a:t>
                      </a:r>
                      <a:endParaRPr lang="en-US" sz="1400" dirty="0"/>
                    </a:p>
                  </a:txBody>
                  <a:tcPr anchor="ctr"/>
                </a:tc>
              </a:tr>
              <a:tr h="353360">
                <a:tc>
                  <a:txBody>
                    <a:bodyPr/>
                    <a:lstStyle/>
                    <a:p>
                      <a:r>
                        <a:rPr lang="en-US" sz="1400" dirty="0" smtClean="0"/>
                        <a:t>Metro West</a:t>
                      </a:r>
                      <a:endParaRPr lang="en-US" sz="1400" dirty="0"/>
                    </a:p>
                  </a:txBody>
                  <a:tcPr anchor="ctr"/>
                </a:tc>
                <a:tc>
                  <a:txBody>
                    <a:bodyPr/>
                    <a:lstStyle/>
                    <a:p>
                      <a:pPr algn="ctr"/>
                      <a:r>
                        <a:rPr lang="en-US" sz="1400" dirty="0" smtClean="0"/>
                        <a:t>94.1</a:t>
                      </a:r>
                      <a:endParaRPr lang="en-US" sz="1400" dirty="0"/>
                    </a:p>
                  </a:txBody>
                  <a:tcPr anchor="ctr"/>
                </a:tc>
                <a:tc>
                  <a:txBody>
                    <a:bodyPr/>
                    <a:lstStyle/>
                    <a:p>
                      <a:pPr algn="ctr"/>
                      <a:r>
                        <a:rPr lang="en-US" sz="1400" dirty="0" smtClean="0"/>
                        <a:t>5.9</a:t>
                      </a:r>
                      <a:endParaRPr lang="en-US" sz="1400" dirty="0"/>
                    </a:p>
                  </a:txBody>
                  <a:tcPr anchor="ctr"/>
                </a:tc>
                <a:tc>
                  <a:txBody>
                    <a:bodyPr/>
                    <a:lstStyle/>
                    <a:p>
                      <a:pPr algn="ctr"/>
                      <a:r>
                        <a:rPr lang="en-US" sz="1400" dirty="0" smtClean="0"/>
                        <a:t>4.3</a:t>
                      </a:r>
                      <a:endParaRPr lang="en-US" sz="1400" dirty="0"/>
                    </a:p>
                  </a:txBody>
                  <a:tcPr anchor="ctr"/>
                </a:tc>
                <a:tc>
                  <a:txBody>
                    <a:bodyPr/>
                    <a:lstStyle/>
                    <a:p>
                      <a:pPr algn="ctr"/>
                      <a:r>
                        <a:rPr lang="en-US" sz="1400" dirty="0" smtClean="0"/>
                        <a:t>1.1</a:t>
                      </a:r>
                      <a:endParaRPr lang="en-US" sz="1400" dirty="0"/>
                    </a:p>
                  </a:txBody>
                  <a:tcPr anchor="ctr"/>
                </a:tc>
                <a:tc>
                  <a:txBody>
                    <a:bodyPr/>
                    <a:lstStyle/>
                    <a:p>
                      <a:pPr algn="ctr"/>
                      <a:r>
                        <a:rPr lang="en-US" sz="1400" dirty="0" smtClean="0"/>
                        <a:t>0.4</a:t>
                      </a:r>
                      <a:endParaRPr lang="en-US" sz="1400" dirty="0"/>
                    </a:p>
                  </a:txBody>
                  <a:tcPr anchor="ctr"/>
                </a:tc>
              </a:tr>
              <a:tr h="353360">
                <a:tc>
                  <a:txBody>
                    <a:bodyPr/>
                    <a:lstStyle/>
                    <a:p>
                      <a:r>
                        <a:rPr lang="en-US" sz="1400" dirty="0" smtClean="0"/>
                        <a:t>Metro Boston</a:t>
                      </a:r>
                      <a:endParaRPr lang="en-US" sz="1400" dirty="0"/>
                    </a:p>
                  </a:txBody>
                  <a:tcPr anchor="ctr"/>
                </a:tc>
                <a:tc>
                  <a:txBody>
                    <a:bodyPr/>
                    <a:lstStyle/>
                    <a:p>
                      <a:pPr algn="ctr"/>
                      <a:r>
                        <a:rPr lang="en-US" sz="1400" dirty="0" smtClean="0"/>
                        <a:t>87.6</a:t>
                      </a:r>
                      <a:endParaRPr lang="en-US" sz="1400" dirty="0"/>
                    </a:p>
                  </a:txBody>
                  <a:tcPr anchor="ctr"/>
                </a:tc>
                <a:tc>
                  <a:txBody>
                    <a:bodyPr/>
                    <a:lstStyle/>
                    <a:p>
                      <a:pPr algn="ctr"/>
                      <a:r>
                        <a:rPr lang="en-US" sz="1400" dirty="0" smtClean="0"/>
                        <a:t>12.3</a:t>
                      </a:r>
                      <a:endParaRPr lang="en-US" sz="1400" dirty="0"/>
                    </a:p>
                  </a:txBody>
                  <a:tcPr anchor="ctr"/>
                </a:tc>
                <a:tc>
                  <a:txBody>
                    <a:bodyPr/>
                    <a:lstStyle/>
                    <a:p>
                      <a:pPr algn="ctr"/>
                      <a:r>
                        <a:rPr lang="en-US" sz="1400" dirty="0" smtClean="0"/>
                        <a:t>6.2</a:t>
                      </a:r>
                      <a:endParaRPr lang="en-US" sz="1400" dirty="0"/>
                    </a:p>
                  </a:txBody>
                  <a:tcPr anchor="ctr"/>
                </a:tc>
                <a:tc>
                  <a:txBody>
                    <a:bodyPr/>
                    <a:lstStyle/>
                    <a:p>
                      <a:pPr algn="ctr"/>
                      <a:r>
                        <a:rPr lang="en-US" sz="1400" dirty="0" smtClean="0"/>
                        <a:t>4.0</a:t>
                      </a:r>
                      <a:endParaRPr lang="en-US" sz="1400" dirty="0"/>
                    </a:p>
                  </a:txBody>
                  <a:tcPr anchor="ctr"/>
                </a:tc>
                <a:tc>
                  <a:txBody>
                    <a:bodyPr/>
                    <a:lstStyle/>
                    <a:p>
                      <a:pPr algn="ctr"/>
                      <a:r>
                        <a:rPr lang="en-US" sz="1400" dirty="0" smtClean="0"/>
                        <a:t>2.2</a:t>
                      </a:r>
                      <a:endParaRPr lang="en-US" sz="1400" dirty="0"/>
                    </a:p>
                  </a:txBody>
                  <a:tcPr anchor="ctr"/>
                </a:tc>
              </a:tr>
              <a:tr h="353360">
                <a:tc>
                  <a:txBody>
                    <a:bodyPr/>
                    <a:lstStyle/>
                    <a:p>
                      <a:r>
                        <a:rPr lang="en-US" sz="1400" dirty="0" smtClean="0"/>
                        <a:t>Metro South</a:t>
                      </a:r>
                      <a:endParaRPr lang="en-US" sz="1400" dirty="0"/>
                    </a:p>
                  </a:txBody>
                  <a:tcPr anchor="ctr"/>
                </a:tc>
                <a:tc>
                  <a:txBody>
                    <a:bodyPr/>
                    <a:lstStyle/>
                    <a:p>
                      <a:pPr algn="ctr"/>
                      <a:r>
                        <a:rPr lang="en-US" sz="1400" dirty="0" smtClean="0"/>
                        <a:t>92.0</a:t>
                      </a:r>
                      <a:endParaRPr lang="en-US" sz="1400" dirty="0"/>
                    </a:p>
                  </a:txBody>
                  <a:tcPr anchor="ctr"/>
                </a:tc>
                <a:tc>
                  <a:txBody>
                    <a:bodyPr/>
                    <a:lstStyle/>
                    <a:p>
                      <a:pPr algn="ctr"/>
                      <a:r>
                        <a:rPr lang="en-US" sz="1400" dirty="0" smtClean="0"/>
                        <a:t>8.1</a:t>
                      </a:r>
                      <a:endParaRPr lang="en-US" sz="1400" dirty="0"/>
                    </a:p>
                  </a:txBody>
                  <a:tcPr anchor="ctr"/>
                </a:tc>
                <a:tc>
                  <a:txBody>
                    <a:bodyPr/>
                    <a:lstStyle/>
                    <a:p>
                      <a:pPr algn="ctr"/>
                      <a:r>
                        <a:rPr lang="en-US" sz="1400" dirty="0" smtClean="0"/>
                        <a:t>5.1</a:t>
                      </a:r>
                      <a:endParaRPr lang="en-US" sz="1400" dirty="0"/>
                    </a:p>
                  </a:txBody>
                  <a:tcPr anchor="ctr"/>
                </a:tc>
                <a:tc>
                  <a:txBody>
                    <a:bodyPr/>
                    <a:lstStyle/>
                    <a:p>
                      <a:pPr algn="ctr"/>
                      <a:r>
                        <a:rPr lang="en-US" sz="1400" dirty="0" smtClean="0"/>
                        <a:t>1.0</a:t>
                      </a:r>
                      <a:endParaRPr lang="en-US" sz="1400" dirty="0"/>
                    </a:p>
                  </a:txBody>
                  <a:tcPr anchor="ctr"/>
                </a:tc>
                <a:tc>
                  <a:txBody>
                    <a:bodyPr/>
                    <a:lstStyle/>
                    <a:p>
                      <a:pPr algn="ctr"/>
                      <a:r>
                        <a:rPr lang="en-US" sz="1400" dirty="0" smtClean="0"/>
                        <a:t>2.0</a:t>
                      </a:r>
                      <a:endParaRPr lang="en-US" sz="1400" dirty="0"/>
                    </a:p>
                  </a:txBody>
                  <a:tcPr anchor="ctr"/>
                </a:tc>
              </a:tr>
              <a:tr h="353360">
                <a:tc>
                  <a:txBody>
                    <a:bodyPr/>
                    <a:lstStyle/>
                    <a:p>
                      <a:r>
                        <a:rPr lang="en-US" sz="1400" dirty="0" smtClean="0"/>
                        <a:t>Southcoast</a:t>
                      </a:r>
                      <a:endParaRPr lang="en-US" sz="1400" dirty="0"/>
                    </a:p>
                  </a:txBody>
                  <a:tcPr anchor="ctr"/>
                </a:tc>
                <a:tc>
                  <a:txBody>
                    <a:bodyPr/>
                    <a:lstStyle/>
                    <a:p>
                      <a:pPr algn="ctr"/>
                      <a:r>
                        <a:rPr lang="en-US" sz="1400" dirty="0" smtClean="0"/>
                        <a:t>94.7</a:t>
                      </a:r>
                      <a:endParaRPr lang="en-US" sz="1400" dirty="0"/>
                    </a:p>
                  </a:txBody>
                  <a:tcPr anchor="ctr"/>
                </a:tc>
                <a:tc>
                  <a:txBody>
                    <a:bodyPr/>
                    <a:lstStyle/>
                    <a:p>
                      <a:pPr algn="ctr"/>
                      <a:r>
                        <a:rPr lang="en-US" sz="1400" dirty="0" smtClean="0"/>
                        <a:t>5.3</a:t>
                      </a:r>
                      <a:endParaRPr lang="en-US" sz="1400" dirty="0"/>
                    </a:p>
                  </a:txBody>
                  <a:tcPr anchor="ctr"/>
                </a:tc>
                <a:tc>
                  <a:txBody>
                    <a:bodyPr/>
                    <a:lstStyle/>
                    <a:p>
                      <a:pPr algn="ctr"/>
                      <a:r>
                        <a:rPr lang="en-US" sz="1400" dirty="0" smtClean="0"/>
                        <a:t>3.5</a:t>
                      </a:r>
                      <a:endParaRPr lang="en-US" sz="1400" dirty="0"/>
                    </a:p>
                  </a:txBody>
                  <a:tcPr anchor="ctr"/>
                </a:tc>
                <a:tc>
                  <a:txBody>
                    <a:bodyPr/>
                    <a:lstStyle/>
                    <a:p>
                      <a:pPr algn="ctr"/>
                      <a:r>
                        <a:rPr lang="en-US" sz="1400" dirty="0" smtClean="0"/>
                        <a:t>1.5</a:t>
                      </a:r>
                      <a:endParaRPr lang="en-US" sz="1400" dirty="0"/>
                    </a:p>
                  </a:txBody>
                  <a:tcPr anchor="ctr"/>
                </a:tc>
                <a:tc>
                  <a:txBody>
                    <a:bodyPr/>
                    <a:lstStyle/>
                    <a:p>
                      <a:pPr algn="ctr"/>
                      <a:r>
                        <a:rPr lang="en-US" sz="1400" dirty="0" smtClean="0"/>
                        <a:t>0.3</a:t>
                      </a:r>
                      <a:endParaRPr lang="en-US" sz="1400" dirty="0"/>
                    </a:p>
                  </a:txBody>
                  <a:tcPr anchor="ctr"/>
                </a:tc>
              </a:tr>
              <a:tr h="360660">
                <a:tc>
                  <a:txBody>
                    <a:bodyPr/>
                    <a:lstStyle/>
                    <a:p>
                      <a:r>
                        <a:rPr lang="en-US" sz="1400" dirty="0" smtClean="0"/>
                        <a:t>Cape and Islands</a:t>
                      </a:r>
                      <a:endParaRPr lang="en-US" sz="1400" dirty="0"/>
                    </a:p>
                  </a:txBody>
                  <a:tcPr anchor="ctr"/>
                </a:tc>
                <a:tc>
                  <a:txBody>
                    <a:bodyPr/>
                    <a:lstStyle/>
                    <a:p>
                      <a:pPr algn="ctr"/>
                      <a:r>
                        <a:rPr lang="en-US" sz="1400" dirty="0" smtClean="0"/>
                        <a:t>94.9</a:t>
                      </a:r>
                      <a:endParaRPr lang="en-US" sz="1400" dirty="0"/>
                    </a:p>
                  </a:txBody>
                  <a:tcPr anchor="ctr"/>
                </a:tc>
                <a:tc>
                  <a:txBody>
                    <a:bodyPr/>
                    <a:lstStyle/>
                    <a:p>
                      <a:pPr algn="ctr"/>
                      <a:r>
                        <a:rPr lang="en-US" sz="1400" dirty="0" smtClean="0"/>
                        <a:t>5.5</a:t>
                      </a:r>
                      <a:endParaRPr lang="en-US" sz="1400" dirty="0"/>
                    </a:p>
                  </a:txBody>
                  <a:tcPr anchor="ctr"/>
                </a:tc>
                <a:tc>
                  <a:txBody>
                    <a:bodyPr/>
                    <a:lstStyle/>
                    <a:p>
                      <a:pPr algn="ctr"/>
                      <a:r>
                        <a:rPr lang="en-US" sz="1400" dirty="0" smtClean="0"/>
                        <a:t>2.1</a:t>
                      </a:r>
                      <a:endParaRPr lang="en-US" sz="1400" dirty="0"/>
                    </a:p>
                  </a:txBody>
                  <a:tcPr anchor="ctr"/>
                </a:tc>
                <a:tc>
                  <a:txBody>
                    <a:bodyPr/>
                    <a:lstStyle/>
                    <a:p>
                      <a:pPr algn="ctr"/>
                      <a:r>
                        <a:rPr lang="en-US" sz="1400" dirty="0" smtClean="0"/>
                        <a:t>1.5</a:t>
                      </a:r>
                      <a:endParaRPr lang="en-US" sz="1400" dirty="0"/>
                    </a:p>
                  </a:txBody>
                  <a:tcPr anchor="ctr"/>
                </a:tc>
                <a:tc>
                  <a:txBody>
                    <a:bodyPr/>
                    <a:lstStyle/>
                    <a:p>
                      <a:pPr algn="ctr"/>
                      <a:r>
                        <a:rPr lang="en-US" sz="1400" dirty="0" smtClean="0"/>
                        <a:t>1.9</a:t>
                      </a:r>
                      <a:endParaRPr lang="en-US" sz="1400" dirty="0"/>
                    </a:p>
                  </a:txBody>
                  <a:tcPr anchor="ctr"/>
                </a:tc>
              </a:tr>
            </a:tbl>
          </a:graphicData>
        </a:graphic>
      </p:graphicFrame>
      <p:sp>
        <p:nvSpPr>
          <p:cNvPr id="8" name="TextBox 7"/>
          <p:cNvSpPr txBox="1"/>
          <p:nvPr/>
        </p:nvSpPr>
        <p:spPr>
          <a:xfrm>
            <a:off x="171449" y="5383530"/>
            <a:ext cx="8766810" cy="553998"/>
          </a:xfrm>
          <a:prstGeom prst="rect">
            <a:avLst/>
          </a:prstGeom>
          <a:noFill/>
        </p:spPr>
        <p:txBody>
          <a:bodyPr wrap="square" rtlCol="0">
            <a:spAutoFit/>
          </a:bodyPr>
          <a:lstStyle/>
          <a:p>
            <a:r>
              <a:rPr lang="en-US" sz="1000" dirty="0"/>
              <a:t>Note: The categories listed in this figure are not mutually exclusive. The group </a:t>
            </a:r>
            <a:r>
              <a:rPr lang="en-US" sz="1000" dirty="0" smtClean="0"/>
              <a:t>“Ever </a:t>
            </a:r>
            <a:r>
              <a:rPr lang="en-US" sz="1000" dirty="0"/>
              <a:t>uninsured over past 12 months” includes those always uninsured over the past 12 months, gaining coverage over the past 12 months, and losing coverage over the past 12 months.</a:t>
            </a:r>
          </a:p>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2340659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45192195"/>
              </p:ext>
            </p:extLst>
          </p:nvPr>
        </p:nvGraphicFramePr>
        <p:xfrm>
          <a:off x="449263" y="1646238"/>
          <a:ext cx="8039100" cy="34540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Health Insurance Coverage among Insured Respondents in Massachusetts 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18</a:t>
            </a:fld>
            <a:endParaRPr lang="en-US" altLang="en-US" dirty="0"/>
          </a:p>
        </p:txBody>
      </p:sp>
      <p:sp>
        <p:nvSpPr>
          <p:cNvPr id="6" name="TextBox 5"/>
          <p:cNvSpPr txBox="1"/>
          <p:nvPr/>
        </p:nvSpPr>
        <p:spPr>
          <a:xfrm>
            <a:off x="365760" y="5100320"/>
            <a:ext cx="8549640" cy="1015663"/>
          </a:xfrm>
          <a:prstGeom prst="rect">
            <a:avLst/>
          </a:prstGeom>
          <a:noFill/>
        </p:spPr>
        <p:txBody>
          <a:bodyPr wrap="square" rtlCol="0">
            <a:spAutoFit/>
          </a:bodyPr>
          <a:lstStyle/>
          <a:p>
            <a:r>
              <a:rPr lang="en-US" sz="1000" dirty="0" smtClean="0"/>
              <a:t>Notes</a:t>
            </a:r>
            <a:r>
              <a:rPr lang="en-US" sz="1000" dirty="0"/>
              <a:t>: Respondents were assigned a single coverage type based on the following hierarchy: employer-sponsored insurance; Medicare; private non-group coverage including Commonwealth Choice; </a:t>
            </a:r>
            <a:r>
              <a:rPr lang="en-US" sz="1000" dirty="0" smtClean="0"/>
              <a:t>MassHealth or Commonwealth Care; and </a:t>
            </a:r>
            <a:r>
              <a:rPr lang="en-US" sz="1000" dirty="0"/>
              <a:t>other coverage. Medicare coverage estimates include Railroad Retirement board coverage. </a:t>
            </a:r>
            <a:r>
              <a:rPr lang="en-US" sz="1000" dirty="0" smtClean="0"/>
              <a:t>MassHealth or </a:t>
            </a:r>
            <a:r>
              <a:rPr lang="en-US" sz="1000" dirty="0"/>
              <a:t>Commonwealth Care </a:t>
            </a:r>
            <a:r>
              <a:rPr lang="en-US" sz="1000" dirty="0" smtClean="0"/>
              <a:t>includes </a:t>
            </a:r>
            <a:r>
              <a:rPr lang="en-US" sz="1000" dirty="0"/>
              <a:t>temporary coverage while the respondent's application for coverage from the Health Connector or MassHealth is being processed. </a:t>
            </a:r>
            <a:r>
              <a:rPr lang="en-US" sz="1000" dirty="0" smtClean="0"/>
              <a:t>Estimates may not sum to 100% due to rounding. It is important to remember that survey respondents often have difficulty reporting type of insurance coverage correctly.</a:t>
            </a:r>
          </a:p>
          <a:p>
            <a:r>
              <a:rPr lang="en-US" sz="1000" dirty="0" smtClean="0"/>
              <a:t>Source:  2014 Massachusetts Health Insurance Survey</a:t>
            </a:r>
          </a:p>
        </p:txBody>
      </p:sp>
    </p:spTree>
    <p:extLst>
      <p:ext uri="{BB962C8B-B14F-4D97-AF65-F5344CB8AC3E}">
        <p14:creationId xmlns:p14="http://schemas.microsoft.com/office/powerpoint/2010/main" val="4048825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64101546"/>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Insurance Coverage among Insured Respondents in Massachusetts in 2014, </a:t>
            </a:r>
            <a:r>
              <a:rPr lang="en-US" sz="2600" dirty="0" smtClean="0"/>
              <a:t>by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19</a:t>
            </a:fld>
            <a:endParaRPr lang="en-US" altLang="en-US" dirty="0"/>
          </a:p>
        </p:txBody>
      </p:sp>
      <p:sp>
        <p:nvSpPr>
          <p:cNvPr id="6" name="TextBox 5"/>
          <p:cNvSpPr txBox="1"/>
          <p:nvPr/>
        </p:nvSpPr>
        <p:spPr>
          <a:xfrm>
            <a:off x="365760" y="5100320"/>
            <a:ext cx="8549640" cy="1015663"/>
          </a:xfrm>
          <a:prstGeom prst="rect">
            <a:avLst/>
          </a:prstGeom>
          <a:noFill/>
        </p:spPr>
        <p:txBody>
          <a:bodyPr wrap="square" rtlCol="0">
            <a:spAutoFit/>
          </a:bodyPr>
          <a:lstStyle/>
          <a:p>
            <a:r>
              <a:rPr lang="en-US" sz="1000" dirty="0"/>
              <a:t>Notes: Respondents were assigned a single coverage type based on the following hierarchy: employer-sponsored insurance; Medicare; private non-group coverage including Commonwealth Choice; </a:t>
            </a:r>
            <a:r>
              <a:rPr lang="en-US" sz="1000" dirty="0" smtClean="0"/>
              <a:t>MassHealth or </a:t>
            </a:r>
            <a:r>
              <a:rPr lang="en-US" sz="1000" dirty="0"/>
              <a:t>Commonwealth Care; and other coverage. Medicare coverage estimates include Railroad Retirement board coverage. MassHealth or Commonwealth Care includes temporary coverage while the respondent's application for coverage from the Health Connector or MassHealth is being processed. Estimates may not sum to 100% due to rounding. It is important to remember that survey respondents often have difficulty reporting type of insurance coverage correctly.</a:t>
            </a:r>
          </a:p>
          <a:p>
            <a:r>
              <a:rPr lang="en-US" sz="1000" dirty="0" smtClean="0"/>
              <a:t>Source:  2014 Massachusetts Health Insurance Survey</a:t>
            </a:r>
          </a:p>
        </p:txBody>
      </p:sp>
    </p:spTree>
    <p:extLst>
      <p:ext uri="{BB962C8B-B14F-4D97-AF65-F5344CB8AC3E}">
        <p14:creationId xmlns:p14="http://schemas.microsoft.com/office/powerpoint/2010/main" val="92898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406084"/>
            <a:ext cx="3859666" cy="4099778"/>
          </a:xfrm>
        </p:spPr>
        <p:txBody>
          <a:bodyPr>
            <a:noAutofit/>
          </a:bodyPr>
          <a:lstStyle/>
          <a:p>
            <a:pPr marL="0" indent="0" algn="l">
              <a:lnSpc>
                <a:spcPct val="120000"/>
              </a:lnSpc>
              <a:spcBef>
                <a:spcPts val="0"/>
              </a:spcBef>
              <a:spcAft>
                <a:spcPts val="288"/>
              </a:spcAft>
            </a:pPr>
            <a:r>
              <a:rPr lang="en-US" sz="1200" dirty="0"/>
              <a:t>The Massachusetts Health Insurance Survey (MHIS), conducted by the Center for Health Information and Analysis (CHIA), provides information on health insurance coverage, health care access and use </a:t>
            </a:r>
            <a:r>
              <a:rPr lang="en-US" sz="1200" dirty="0" smtClean="0"/>
              <a:t>and perceived </a:t>
            </a:r>
            <a:r>
              <a:rPr lang="en-US" sz="1200" dirty="0"/>
              <a:t>health care affordability for </a:t>
            </a:r>
            <a:r>
              <a:rPr lang="en-US" sz="1200" dirty="0" smtClean="0"/>
              <a:t>Massachusetts residents. </a:t>
            </a:r>
            <a:r>
              <a:rPr lang="en-US" sz="1200" dirty="0"/>
              <a:t>The MHIS is a tool used by CHIA, legislators, policymakers, employers, </a:t>
            </a:r>
            <a:r>
              <a:rPr lang="en-US" sz="1200" dirty="0" smtClean="0"/>
              <a:t>insurers and other stakeholders </a:t>
            </a:r>
            <a:r>
              <a:rPr lang="en-US" sz="1200" dirty="0"/>
              <a:t>to track and monitor the experiences of Massachusetts residents in obtaining timely and affordable health care. </a:t>
            </a:r>
            <a:endParaRPr lang="en-US" sz="1200" dirty="0" smtClean="0"/>
          </a:p>
          <a:p>
            <a:pPr marL="0" indent="0" algn="l">
              <a:lnSpc>
                <a:spcPct val="120000"/>
              </a:lnSpc>
              <a:spcBef>
                <a:spcPts val="288"/>
              </a:spcBef>
              <a:spcAft>
                <a:spcPts val="600"/>
              </a:spcAft>
            </a:pPr>
            <a:r>
              <a:rPr lang="en-US" sz="1200" dirty="0"/>
              <a:t>In 2014, </a:t>
            </a:r>
            <a:r>
              <a:rPr lang="en-US" sz="1200" dirty="0" smtClean="0"/>
              <a:t>the MHIS methodology was modified to provide a better understanding of health insurance coverage in the Commonwealth. Specifically</a:t>
            </a:r>
            <a:r>
              <a:rPr lang="en-US" sz="1200" dirty="0"/>
              <a:t>, the 2014 MHIS used a dual-frame random digit dialing (RDD) landline and cell phone sample, with the survey completed entirely over the phone. The 2008-2011 surveys used a dual-frame landline RDD and address-based sample, with surveys completed by phone, via the Internet, and in hard copy. In 2014, the MHIS also oversampled </a:t>
            </a:r>
            <a:r>
              <a:rPr lang="en-US" sz="1200" dirty="0" smtClean="0"/>
              <a:t>landlines </a:t>
            </a:r>
            <a:r>
              <a:rPr lang="en-US" sz="1200" dirty="0"/>
              <a:t>in </a:t>
            </a:r>
            <a:r>
              <a:rPr lang="en-US" sz="1200" dirty="0" smtClean="0"/>
              <a:t>areas with higher</a:t>
            </a:r>
            <a:endParaRPr lang="en-US" sz="1200" dirty="0"/>
          </a:p>
        </p:txBody>
      </p:sp>
      <p:sp>
        <p:nvSpPr>
          <p:cNvPr id="2" name="Title 1"/>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0"/>
          </p:nvPr>
        </p:nvSpPr>
        <p:spPr>
          <a:xfrm>
            <a:off x="4628697" y="1394654"/>
            <a:ext cx="3859666" cy="4099778"/>
          </a:xfrm>
        </p:spPr>
        <p:txBody>
          <a:bodyPr>
            <a:noAutofit/>
          </a:bodyPr>
          <a:lstStyle/>
          <a:p>
            <a:pPr marL="0" indent="0" algn="l">
              <a:lnSpc>
                <a:spcPct val="120000"/>
              </a:lnSpc>
              <a:spcBef>
                <a:spcPts val="0"/>
              </a:spcBef>
            </a:pPr>
            <a:r>
              <a:rPr lang="en-US" sz="1200" dirty="0" smtClean="0"/>
              <a:t>concentrations </a:t>
            </a:r>
            <a:r>
              <a:rPr lang="en-US" sz="1200" dirty="0"/>
              <a:t>of low income residents and oversampled respondents with prepaid cell phones not attached to a permanent account.</a:t>
            </a:r>
          </a:p>
          <a:p>
            <a:pPr marL="0" indent="0" algn="l">
              <a:lnSpc>
                <a:spcPct val="120000"/>
              </a:lnSpc>
              <a:spcBef>
                <a:spcPts val="0"/>
              </a:spcBef>
              <a:spcAft>
                <a:spcPts val="288"/>
              </a:spcAft>
            </a:pPr>
            <a:r>
              <a:rPr lang="en-US" sz="1200" dirty="0" smtClean="0"/>
              <a:t>Both </a:t>
            </a:r>
            <a:r>
              <a:rPr lang="en-US" sz="1200" dirty="0"/>
              <a:t>oversampling strategies were designed to increase the number of interviews completed with low income and uninsured respondents.  </a:t>
            </a:r>
            <a:endParaRPr lang="en-US" sz="1200" dirty="0" smtClean="0"/>
          </a:p>
          <a:p>
            <a:pPr marL="0" indent="0" algn="l">
              <a:lnSpc>
                <a:spcPct val="120000"/>
              </a:lnSpc>
              <a:spcBef>
                <a:spcPts val="288"/>
              </a:spcBef>
              <a:spcAft>
                <a:spcPts val="288"/>
              </a:spcAft>
            </a:pPr>
            <a:r>
              <a:rPr lang="en-US" sz="1200" dirty="0" smtClean="0"/>
              <a:t>Because of the change in methodology, it is not possible to determine whether any changes over time are due to the survey design change or due to underlying changes in health insurance coverage, health care access, and health care affordability in Massachusetts. Therefore, the 2014 MHIS should be considered a new baseline and should not be used to calculate changes from earlier years of the survey.</a:t>
            </a:r>
          </a:p>
          <a:p>
            <a:pPr marL="0" indent="0" algn="l">
              <a:lnSpc>
                <a:spcPct val="120000"/>
              </a:lnSpc>
              <a:spcBef>
                <a:spcPts val="288"/>
              </a:spcBef>
              <a:spcAft>
                <a:spcPts val="600"/>
              </a:spcAft>
            </a:pPr>
            <a:r>
              <a:rPr lang="en-US" sz="1200" dirty="0" smtClean="0"/>
              <a:t>Along </a:t>
            </a:r>
            <a:r>
              <a:rPr lang="en-US" sz="1200" dirty="0"/>
              <a:t>with changes in methodology, the 2014 MHIS introduces two new topics: insurance coverage transitions and respondents’ strategies to lower their health care costs. </a:t>
            </a:r>
          </a:p>
          <a:p>
            <a:pPr marL="0" indent="0" algn="l">
              <a:lnSpc>
                <a:spcPct val="120000"/>
              </a:lnSpc>
              <a:spcBef>
                <a:spcPts val="0"/>
              </a:spcBef>
              <a:spcAft>
                <a:spcPts val="600"/>
              </a:spcAft>
            </a:pPr>
            <a:endParaRPr lang="en-US" sz="1200" dirty="0"/>
          </a:p>
          <a:p>
            <a:pPr marL="0" indent="0" algn="l"/>
            <a:r>
              <a:rPr lang="en-US" sz="1200" dirty="0"/>
              <a:t> </a:t>
            </a:r>
          </a:p>
        </p:txBody>
      </p:sp>
      <p:sp>
        <p:nvSpPr>
          <p:cNvPr id="4" name="Slide Number Placeholder 3"/>
          <p:cNvSpPr>
            <a:spLocks noGrp="1"/>
          </p:cNvSpPr>
          <p:nvPr>
            <p:ph type="sldNum" sz="quarter" idx="12"/>
          </p:nvPr>
        </p:nvSpPr>
        <p:spPr/>
        <p:txBody>
          <a:bodyPr/>
          <a:lstStyle/>
          <a:p>
            <a:fld id="{6A4B19A9-79AC-44A8-B774-53CFB0574B6A}" type="slidenum">
              <a:rPr lang="en-US" altLang="en-US" smtClean="0"/>
              <a:pPr/>
              <a:t>2</a:t>
            </a:fld>
            <a:endParaRPr lang="en-US" altLang="en-US" dirty="0"/>
          </a:p>
        </p:txBody>
      </p:sp>
    </p:spTree>
    <p:extLst>
      <p:ext uri="{BB962C8B-B14F-4D97-AF65-F5344CB8AC3E}">
        <p14:creationId xmlns:p14="http://schemas.microsoft.com/office/powerpoint/2010/main" val="3728455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75608718"/>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Insurance Coverage among Insured Respondents in Massachusetts in 2014, </a:t>
            </a:r>
            <a:r>
              <a:rPr lang="en-US" sz="2600" dirty="0" smtClean="0"/>
              <a:t>by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20</a:t>
            </a:fld>
            <a:endParaRPr lang="en-US" altLang="en-US" dirty="0"/>
          </a:p>
        </p:txBody>
      </p:sp>
      <p:sp>
        <p:nvSpPr>
          <p:cNvPr id="6" name="TextBox 5"/>
          <p:cNvSpPr txBox="1"/>
          <p:nvPr/>
        </p:nvSpPr>
        <p:spPr>
          <a:xfrm>
            <a:off x="365760" y="5100320"/>
            <a:ext cx="8549640" cy="1015663"/>
          </a:xfrm>
          <a:prstGeom prst="rect">
            <a:avLst/>
          </a:prstGeom>
          <a:noFill/>
        </p:spPr>
        <p:txBody>
          <a:bodyPr wrap="square" rtlCol="0">
            <a:spAutoFit/>
          </a:bodyPr>
          <a:lstStyle/>
          <a:p>
            <a:r>
              <a:rPr lang="en-US" sz="1000" dirty="0"/>
              <a:t>Notes: Respondents were assigned a single coverage type based on the following hierarchy: employer-sponsored insurance; Medicare; private non-group coverage including Commonwealth Choice; </a:t>
            </a:r>
            <a:r>
              <a:rPr lang="en-US" sz="1000" dirty="0" smtClean="0"/>
              <a:t>MassHealth or </a:t>
            </a:r>
            <a:r>
              <a:rPr lang="en-US" sz="1000" dirty="0"/>
              <a:t>Commonwealth Care; and other coverage. Medicare coverage estimates include Railroad Retirement board coverage. MassHealth or Commonwealth Care includes temporary coverage while the respondent's application for coverage from the Health Connector or MassHealth is being processed. Estimates may not sum to 100% due to rounding. It is important to remember that survey respondents often have difficulty reporting type of insurance coverage correctly.</a:t>
            </a:r>
          </a:p>
          <a:p>
            <a:r>
              <a:rPr lang="en-US" sz="1000" dirty="0" smtClean="0"/>
              <a:t>Source:  2014 Massachusetts Health Insurance Survey</a:t>
            </a:r>
          </a:p>
        </p:txBody>
      </p:sp>
    </p:spTree>
    <p:extLst>
      <p:ext uri="{BB962C8B-B14F-4D97-AF65-F5344CB8AC3E}">
        <p14:creationId xmlns:p14="http://schemas.microsoft.com/office/powerpoint/2010/main" val="386208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29106908"/>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Insurance Coverage among Insured Respondents in Massachusetts in 2014, </a:t>
            </a:r>
            <a:r>
              <a:rPr lang="en-US" sz="2600" dirty="0" smtClean="0"/>
              <a:t>by Race and Ethnicity</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21</a:t>
            </a:fld>
            <a:endParaRPr lang="en-US" altLang="en-US" dirty="0"/>
          </a:p>
        </p:txBody>
      </p:sp>
      <p:sp>
        <p:nvSpPr>
          <p:cNvPr id="6" name="TextBox 5"/>
          <p:cNvSpPr txBox="1"/>
          <p:nvPr/>
        </p:nvSpPr>
        <p:spPr>
          <a:xfrm>
            <a:off x="365760" y="5100320"/>
            <a:ext cx="8549640" cy="1015663"/>
          </a:xfrm>
          <a:prstGeom prst="rect">
            <a:avLst/>
          </a:prstGeom>
          <a:noFill/>
        </p:spPr>
        <p:txBody>
          <a:bodyPr wrap="square" rtlCol="0">
            <a:spAutoFit/>
          </a:bodyPr>
          <a:lstStyle/>
          <a:p>
            <a:r>
              <a:rPr lang="en-US" sz="1000" dirty="0"/>
              <a:t>Notes: Respondents were assigned a single coverage type based on the following hierarchy: employer-sponsored insurance; Medicare; private non-group coverage including Commonwealth Choice; </a:t>
            </a:r>
            <a:r>
              <a:rPr lang="en-US" sz="1000" dirty="0" smtClean="0"/>
              <a:t>MassHealth or </a:t>
            </a:r>
            <a:r>
              <a:rPr lang="en-US" sz="1000" dirty="0"/>
              <a:t>Commonwealth Care; and other coverage. Medicare coverage estimates include Railroad Retirement board coverage. MassHealth or Commonwealth Care includes temporary coverage while the respondent's application for coverage from the Health Connector or MassHealth is being processed. Estimates may not sum to 100% due to rounding. It is important to remember that survey respondents often have difficulty reporting type of insurance coverage correctly.</a:t>
            </a:r>
          </a:p>
          <a:p>
            <a:r>
              <a:rPr lang="en-US" sz="1000" dirty="0" smtClean="0"/>
              <a:t>Source:  2014 Massachusetts Health Insurance Survey</a:t>
            </a:r>
          </a:p>
        </p:txBody>
      </p:sp>
    </p:spTree>
    <p:extLst>
      <p:ext uri="{BB962C8B-B14F-4D97-AF65-F5344CB8AC3E}">
        <p14:creationId xmlns:p14="http://schemas.microsoft.com/office/powerpoint/2010/main" val="2778756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34644166"/>
              </p:ext>
            </p:extLst>
          </p:nvPr>
        </p:nvGraphicFramePr>
        <p:xfrm>
          <a:off x="449263" y="1748790"/>
          <a:ext cx="8039100" cy="3296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Insurance Coverage among Insured Respondents in Massachusetts in 2014, </a:t>
            </a:r>
            <a:r>
              <a:rPr lang="en-US" sz="2600" dirty="0" smtClean="0"/>
              <a:t>by Family Income</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22</a:t>
            </a:fld>
            <a:endParaRPr lang="en-US" altLang="en-US" dirty="0"/>
          </a:p>
        </p:txBody>
      </p:sp>
      <p:sp>
        <p:nvSpPr>
          <p:cNvPr id="6" name="TextBox 5"/>
          <p:cNvSpPr txBox="1"/>
          <p:nvPr/>
        </p:nvSpPr>
        <p:spPr>
          <a:xfrm>
            <a:off x="365760" y="5100320"/>
            <a:ext cx="8778240" cy="1015663"/>
          </a:xfrm>
          <a:prstGeom prst="rect">
            <a:avLst/>
          </a:prstGeom>
          <a:noFill/>
        </p:spPr>
        <p:txBody>
          <a:bodyPr wrap="square" rtlCol="0">
            <a:spAutoFit/>
          </a:bodyPr>
          <a:lstStyle/>
          <a:p>
            <a:r>
              <a:rPr lang="en-US" sz="1000" dirty="0"/>
              <a:t>Notes: Respondents were assigned a single coverage type based on the following hierarchy: employer-sponsored insurance; Medicare; private non-group coverage including Commonwealth Choice; </a:t>
            </a:r>
            <a:r>
              <a:rPr lang="en-US" sz="1000" dirty="0" smtClean="0"/>
              <a:t>MassHealth or </a:t>
            </a:r>
            <a:r>
              <a:rPr lang="en-US" sz="1000" dirty="0"/>
              <a:t>Commonwealth Care; and other coverage. Medicare coverage estimates include Railroad Retirement board coverage. MassHealth or Commonwealth Care includes temporary coverage while the respondent's application for coverage from the Health Connector or MassHealth is being processed. Estimates may not sum to 100% due to rounding. It is important to remember that survey respondents often have difficulty reporting type of insurance coverage correctly.</a:t>
            </a:r>
          </a:p>
          <a:p>
            <a:r>
              <a:rPr lang="en-US" sz="1000" dirty="0" smtClean="0"/>
              <a:t>Source:  2014 Massachusetts Health Insurance Survey</a:t>
            </a:r>
          </a:p>
        </p:txBody>
      </p:sp>
    </p:spTree>
    <p:extLst>
      <p:ext uri="{BB962C8B-B14F-4D97-AF65-F5344CB8AC3E}">
        <p14:creationId xmlns:p14="http://schemas.microsoft.com/office/powerpoint/2010/main" val="3664538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15925"/>
            <a:ext cx="8039100" cy="641350"/>
          </a:xfrm>
        </p:spPr>
        <p:txBody>
          <a:bodyPr/>
          <a:lstStyle/>
          <a:p>
            <a:r>
              <a:rPr lang="en-US" sz="2600" dirty="0"/>
              <a:t>Health Insurance Coverage among Insured Respondents in Massachusetts in 2014, </a:t>
            </a:r>
            <a:r>
              <a:rPr lang="en-US" sz="2600" dirty="0" smtClean="0"/>
              <a:t>by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23</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375271"/>
              </p:ext>
            </p:extLst>
          </p:nvPr>
        </p:nvGraphicFramePr>
        <p:xfrm>
          <a:off x="365760" y="1394459"/>
          <a:ext cx="8549640" cy="3705858"/>
        </p:xfrm>
        <a:graphic>
          <a:graphicData uri="http://schemas.openxmlformats.org/drawingml/2006/table">
            <a:tbl>
              <a:tblPr firstRow="1" bandRow="1">
                <a:tableStyleId>{5C22544A-7EE6-4342-B048-85BDC9FD1C3A}</a:tableStyleId>
              </a:tblPr>
              <a:tblGrid>
                <a:gridCol w="1674859"/>
                <a:gridCol w="1132083"/>
                <a:gridCol w="1132083"/>
                <a:gridCol w="1661675"/>
                <a:gridCol w="1444393"/>
                <a:gridCol w="1504547"/>
              </a:tblGrid>
              <a:tr h="970362">
                <a:tc>
                  <a:txBody>
                    <a:bodyPr/>
                    <a:lstStyle/>
                    <a:p>
                      <a:endParaRPr lang="en-US" sz="1400" dirty="0"/>
                    </a:p>
                  </a:txBody>
                  <a:tcPr/>
                </a:tc>
                <a:tc>
                  <a:txBody>
                    <a:bodyPr/>
                    <a:lstStyle/>
                    <a:p>
                      <a:pPr algn="ctr"/>
                      <a:r>
                        <a:rPr lang="en-US" sz="1400" dirty="0" smtClean="0"/>
                        <a:t>Employer-sponsored insurance (%)</a:t>
                      </a:r>
                      <a:endParaRPr lang="en-US" sz="1400" dirty="0"/>
                    </a:p>
                  </a:txBody>
                  <a:tcPr/>
                </a:tc>
                <a:tc>
                  <a:txBody>
                    <a:bodyPr/>
                    <a:lstStyle/>
                    <a:p>
                      <a:pPr algn="ctr"/>
                      <a:r>
                        <a:rPr lang="en-US" sz="1400" dirty="0" smtClean="0"/>
                        <a:t>Medicare (%)</a:t>
                      </a:r>
                      <a:endParaRPr lang="en-US" sz="1400" dirty="0"/>
                    </a:p>
                  </a:txBody>
                  <a:tcPr/>
                </a:tc>
                <a:tc>
                  <a:txBody>
                    <a:bodyPr/>
                    <a:lstStyle/>
                    <a:p>
                      <a:pPr algn="ctr"/>
                      <a:r>
                        <a:rPr lang="en-US" sz="1400" dirty="0" smtClean="0"/>
                        <a:t>Private non-group</a:t>
                      </a:r>
                      <a:r>
                        <a:rPr lang="en-US" sz="1400" baseline="0" dirty="0" smtClean="0"/>
                        <a:t> coverage, including Commonwealth Choice (%)</a:t>
                      </a:r>
                      <a:endParaRPr lang="en-US" sz="1400" dirty="0"/>
                    </a:p>
                  </a:txBody>
                  <a:tcPr/>
                </a:tc>
                <a:tc>
                  <a:txBody>
                    <a:bodyPr/>
                    <a:lstStyle/>
                    <a:p>
                      <a:pPr algn="ctr"/>
                      <a:r>
                        <a:rPr lang="en-US" sz="1400" dirty="0" smtClean="0"/>
                        <a:t>MassHealth or Commonwealth Care (%)</a:t>
                      </a:r>
                      <a:endParaRPr lang="en-US" sz="1400" dirty="0"/>
                    </a:p>
                  </a:txBody>
                  <a:tcPr/>
                </a:tc>
                <a:tc>
                  <a:txBody>
                    <a:bodyPr/>
                    <a:lstStyle/>
                    <a:p>
                      <a:pPr algn="ctr"/>
                      <a:r>
                        <a:rPr lang="en-US" sz="1400" dirty="0" smtClean="0"/>
                        <a:t>Other coverage</a:t>
                      </a:r>
                      <a:r>
                        <a:rPr lang="en-US" sz="1400" baseline="0" dirty="0" smtClean="0"/>
                        <a:t> or coverage type not reported (%)</a:t>
                      </a:r>
                      <a:endParaRPr lang="en-US" sz="1400" dirty="0"/>
                    </a:p>
                  </a:txBody>
                  <a:tcPr/>
                </a:tc>
              </a:tr>
              <a:tr h="341937">
                <a:tc>
                  <a:txBody>
                    <a:bodyPr/>
                    <a:lstStyle/>
                    <a:p>
                      <a:r>
                        <a:rPr lang="en-US" sz="1600" dirty="0" smtClean="0"/>
                        <a:t>Western MA</a:t>
                      </a:r>
                    </a:p>
                  </a:txBody>
                  <a:tcPr anchor="ctr"/>
                </a:tc>
                <a:tc>
                  <a:txBody>
                    <a:bodyPr/>
                    <a:lstStyle/>
                    <a:p>
                      <a:pPr algn="ctr" fontAlgn="b"/>
                      <a:r>
                        <a:rPr lang="en-US" sz="1600" b="0" i="0" u="none" strike="noStrike" dirty="0" smtClean="0">
                          <a:solidFill>
                            <a:srgbClr val="000000"/>
                          </a:solidFill>
                          <a:effectLst/>
                          <a:latin typeface="Calibri"/>
                        </a:rPr>
                        <a:t>50.9</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20.4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9.8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18.3</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0.5</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Central MA</a:t>
                      </a:r>
                      <a:endParaRPr lang="en-US" sz="1600" dirty="0"/>
                    </a:p>
                  </a:txBody>
                  <a:tcPr anchor="ctr"/>
                </a:tc>
                <a:tc>
                  <a:txBody>
                    <a:bodyPr/>
                    <a:lstStyle/>
                    <a:p>
                      <a:pPr algn="ctr" fontAlgn="b"/>
                      <a:r>
                        <a:rPr lang="en-US" sz="1600" b="0" i="0" u="none" strike="noStrike" dirty="0" smtClean="0">
                          <a:solidFill>
                            <a:srgbClr val="000000"/>
                          </a:solidFill>
                          <a:effectLst/>
                          <a:latin typeface="Calibri"/>
                        </a:rPr>
                        <a:t>58.2</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19.5</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6.3</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13.2</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2.8</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smtClean="0">
                          <a:solidFill>
                            <a:srgbClr val="000000"/>
                          </a:solidFill>
                          <a:effectLst/>
                          <a:latin typeface="Calibri"/>
                        </a:rPr>
                        <a:t>63.7</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11.7</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16.5</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0.4</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Metro West</a:t>
                      </a:r>
                      <a:endParaRPr lang="en-US" sz="1600" dirty="0"/>
                    </a:p>
                  </a:txBody>
                  <a:tcPr anchor="ctr"/>
                </a:tc>
                <a:tc>
                  <a:txBody>
                    <a:bodyPr/>
                    <a:lstStyle/>
                    <a:p>
                      <a:pPr algn="ctr" fontAlgn="b"/>
                      <a:r>
                        <a:rPr lang="en-US" sz="1600" b="0" i="0" u="none" strike="noStrike" dirty="0" smtClean="0">
                          <a:solidFill>
                            <a:srgbClr val="000000"/>
                          </a:solidFill>
                          <a:effectLst/>
                          <a:latin typeface="Calibri"/>
                        </a:rPr>
                        <a:t>69.4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15.8</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6.4</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6.9</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Metro Boston</a:t>
                      </a:r>
                      <a:endParaRPr lang="en-US" sz="1600" dirty="0"/>
                    </a:p>
                  </a:txBody>
                  <a:tcPr anchor="ctr"/>
                </a:tc>
                <a:tc>
                  <a:txBody>
                    <a:bodyPr/>
                    <a:lstStyle/>
                    <a:p>
                      <a:pPr algn="ctr" fontAlgn="b"/>
                      <a:r>
                        <a:rPr lang="en-US" sz="1600" b="0" i="0" u="none" strike="noStrike" dirty="0" smtClean="0">
                          <a:solidFill>
                            <a:srgbClr val="000000"/>
                          </a:solidFill>
                          <a:effectLst/>
                          <a:latin typeface="Calibri"/>
                        </a:rPr>
                        <a:t>60.4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12.8</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7.5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17.5</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1.9</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Metro South</a:t>
                      </a:r>
                      <a:endParaRPr lang="en-US" sz="1600" dirty="0"/>
                    </a:p>
                  </a:txBody>
                  <a:tcPr anchor="ctr"/>
                </a:tc>
                <a:tc>
                  <a:txBody>
                    <a:bodyPr/>
                    <a:lstStyle/>
                    <a:p>
                      <a:pPr algn="ctr" fontAlgn="b"/>
                      <a:r>
                        <a:rPr lang="en-US" sz="1600" b="0" i="0" u="none" strike="noStrike" dirty="0" smtClean="0">
                          <a:solidFill>
                            <a:srgbClr val="000000"/>
                          </a:solidFill>
                          <a:effectLst/>
                          <a:latin typeface="Calibri"/>
                        </a:rPr>
                        <a:t>57.4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21.1</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13.6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2.0</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Southcoast</a:t>
                      </a:r>
                      <a:endParaRPr lang="en-US" sz="1600" dirty="0"/>
                    </a:p>
                  </a:txBody>
                  <a:tcPr anchor="ctr"/>
                </a:tc>
                <a:tc>
                  <a:txBody>
                    <a:bodyPr/>
                    <a:lstStyle/>
                    <a:p>
                      <a:pPr algn="ctr" fontAlgn="b"/>
                      <a:r>
                        <a:rPr lang="en-US" sz="1600" b="0" i="0" u="none" strike="noStrike" dirty="0" smtClean="0">
                          <a:solidFill>
                            <a:srgbClr val="000000"/>
                          </a:solidFill>
                          <a:effectLst/>
                          <a:latin typeface="Calibri"/>
                        </a:rPr>
                        <a:t>42.6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23.7</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9.7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23.4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0.7</a:t>
                      </a:r>
                      <a:endParaRPr lang="en-US" sz="1600" b="0" i="0" u="none" strike="noStrike" dirty="0">
                        <a:solidFill>
                          <a:srgbClr val="000000"/>
                        </a:solidFill>
                        <a:effectLst/>
                        <a:latin typeface="Calibri"/>
                      </a:endParaRPr>
                    </a:p>
                  </a:txBody>
                  <a:tcPr marL="9525" marR="9525" marT="9525" marB="0" anchor="ctr"/>
                </a:tc>
              </a:tr>
              <a:tr h="341937">
                <a:tc>
                  <a:txBody>
                    <a:bodyPr/>
                    <a:lstStyle/>
                    <a:p>
                      <a:r>
                        <a:rPr lang="en-US" sz="1600" dirty="0" smtClean="0"/>
                        <a:t>Cape and</a:t>
                      </a:r>
                      <a:r>
                        <a:rPr lang="en-US" sz="1600" baseline="0" dirty="0" smtClean="0"/>
                        <a:t> </a:t>
                      </a:r>
                      <a:r>
                        <a:rPr lang="en-US" sz="1600" dirty="0" smtClean="0"/>
                        <a:t>Islands</a:t>
                      </a:r>
                      <a:endParaRPr lang="en-US" sz="1600" dirty="0"/>
                    </a:p>
                  </a:txBody>
                  <a:tcPr anchor="ctr"/>
                </a:tc>
                <a:tc>
                  <a:txBody>
                    <a:bodyPr/>
                    <a:lstStyle/>
                    <a:p>
                      <a:pPr algn="ctr" fontAlgn="b"/>
                      <a:r>
                        <a:rPr lang="en-US" sz="1600" b="0" i="0" u="none" strike="noStrike" dirty="0" smtClean="0">
                          <a:solidFill>
                            <a:srgbClr val="000000"/>
                          </a:solidFill>
                          <a:effectLst/>
                          <a:latin typeface="Calibri"/>
                        </a:rPr>
                        <a:t>47.8</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19.7</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17.0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15.4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0.2</a:t>
                      </a:r>
                      <a:endParaRPr lang="en-US" sz="1600" b="0" i="0" u="none" strike="noStrike" dirty="0">
                        <a:solidFill>
                          <a:srgbClr val="000000"/>
                        </a:solidFill>
                        <a:effectLst/>
                        <a:latin typeface="Calibri"/>
                      </a:endParaRPr>
                    </a:p>
                  </a:txBody>
                  <a:tcPr marL="9525" marR="9525" marT="9525" marB="0" anchor="ctr"/>
                </a:tc>
              </a:tr>
            </a:tbl>
          </a:graphicData>
        </a:graphic>
      </p:graphicFrame>
      <p:sp>
        <p:nvSpPr>
          <p:cNvPr id="6" name="TextBox 5"/>
          <p:cNvSpPr txBox="1"/>
          <p:nvPr/>
        </p:nvSpPr>
        <p:spPr>
          <a:xfrm>
            <a:off x="365760" y="5100320"/>
            <a:ext cx="8686800" cy="1015663"/>
          </a:xfrm>
          <a:prstGeom prst="rect">
            <a:avLst/>
          </a:prstGeom>
          <a:noFill/>
        </p:spPr>
        <p:txBody>
          <a:bodyPr wrap="square" rtlCol="0">
            <a:spAutoFit/>
          </a:bodyPr>
          <a:lstStyle/>
          <a:p>
            <a:r>
              <a:rPr lang="en-US" sz="1000" dirty="0"/>
              <a:t>Notes: Respondents were assigned a single coverage type based on the following hierarchy: employer-sponsored insurance; Medicare; private non-group coverage including Commonwealth Choice; </a:t>
            </a:r>
            <a:r>
              <a:rPr lang="en-US" sz="1000" dirty="0" smtClean="0"/>
              <a:t>MassHealth or </a:t>
            </a:r>
            <a:r>
              <a:rPr lang="en-US" sz="1000" dirty="0"/>
              <a:t>Commonwealth Care; and other coverage. Medicare coverage estimates include Railroad Retirement board coverage. MassHealth or Commonwealth Care includes temporary coverage while the respondent's application for coverage from the Health Connector or MassHealth is being processed. Estimates may not sum to 100% due to rounding. It is important to remember that survey respondents often have difficulty reporting type of insurance coverage correctly.</a:t>
            </a:r>
          </a:p>
          <a:p>
            <a:r>
              <a:rPr lang="en-US" sz="1000" dirty="0" smtClean="0"/>
              <a:t>Source:  2014 Massachusetts Health Insurance Survey</a:t>
            </a:r>
          </a:p>
        </p:txBody>
      </p:sp>
    </p:spTree>
    <p:extLst>
      <p:ext uri="{BB962C8B-B14F-4D97-AF65-F5344CB8AC3E}">
        <p14:creationId xmlns:p14="http://schemas.microsoft.com/office/powerpoint/2010/main" val="1195519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52488" y="1201738"/>
            <a:ext cx="7772400" cy="517525"/>
          </a:xfrm>
        </p:spPr>
        <p:txBody>
          <a:bodyPr>
            <a:normAutofit fontScale="90000"/>
          </a:bodyPr>
          <a:lstStyle/>
          <a:p>
            <a:pPr eaLnBrk="1" hangingPunct="1">
              <a:defRPr/>
            </a:pPr>
            <a:r>
              <a:rPr lang="en-US" dirty="0" smtClean="0"/>
              <a:t>2</a:t>
            </a:r>
            <a:r>
              <a:rPr lang="en-US" dirty="0" smtClean="0">
                <a:ea typeface="ＭＳ Ｐゴシック" charset="0"/>
              </a:rPr>
              <a:t>. Health care access AND USE</a:t>
            </a:r>
            <a:endParaRPr lang="en-US" dirty="0">
              <a:ea typeface="ＭＳ Ｐゴシック" charset="0"/>
            </a:endParaRPr>
          </a:p>
        </p:txBody>
      </p:sp>
    </p:spTree>
    <p:extLst>
      <p:ext uri="{BB962C8B-B14F-4D97-AF65-F5344CB8AC3E}">
        <p14:creationId xmlns:p14="http://schemas.microsoft.com/office/powerpoint/2010/main" val="1602350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40731581"/>
              </p:ext>
            </p:extLst>
          </p:nvPr>
        </p:nvGraphicFramePr>
        <p:xfrm>
          <a:off x="449263" y="1474470"/>
          <a:ext cx="8039100" cy="3987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9262" y="736600"/>
            <a:ext cx="8500428" cy="641350"/>
          </a:xfrm>
        </p:spPr>
        <p:txBody>
          <a:bodyPr/>
          <a:lstStyle/>
          <a:p>
            <a:r>
              <a:rPr lang="en-US" sz="2600" dirty="0" smtClean="0"/>
              <a:t>Health Care Access and Use for All Massachusetts Respondents, 2008-2011 and 2014</a:t>
            </a:r>
            <a:endParaRPr lang="en-US" sz="2600" dirty="0"/>
          </a:p>
        </p:txBody>
      </p:sp>
      <p:sp>
        <p:nvSpPr>
          <p:cNvPr id="6" name="Slide Number Placeholder 5"/>
          <p:cNvSpPr>
            <a:spLocks noGrp="1"/>
          </p:cNvSpPr>
          <p:nvPr>
            <p:ph type="sldNum" sz="quarter" idx="11"/>
          </p:nvPr>
        </p:nvSpPr>
        <p:spPr/>
        <p:txBody>
          <a:bodyPr/>
          <a:lstStyle/>
          <a:p>
            <a:fld id="{6A4B19A9-79AC-44A8-B774-53CFB0574B6A}" type="slidenum">
              <a:rPr lang="en-US" altLang="en-US" smtClean="0"/>
              <a:pPr/>
              <a:t>25</a:t>
            </a:fld>
            <a:endParaRPr lang="en-US" altLang="en-US" dirty="0"/>
          </a:p>
        </p:txBody>
      </p:sp>
      <p:sp>
        <p:nvSpPr>
          <p:cNvPr id="8" name="TextBox 7"/>
          <p:cNvSpPr txBox="1"/>
          <p:nvPr/>
        </p:nvSpPr>
        <p:spPr>
          <a:xfrm>
            <a:off x="926757" y="5461686"/>
            <a:ext cx="7561606" cy="553998"/>
          </a:xfrm>
          <a:prstGeom prst="rect">
            <a:avLst/>
          </a:prstGeom>
          <a:noFill/>
        </p:spPr>
        <p:txBody>
          <a:bodyPr wrap="square" rtlCol="0">
            <a:spAutoFit/>
          </a:bodyPr>
          <a:lstStyle/>
          <a:p>
            <a:r>
              <a:rPr lang="en-US" sz="1000" dirty="0" smtClean="0"/>
              <a:t>Note: Due to a change in survey design for the MHIS in 2014, Massachusetts estimates for 2014 are not directly comparable to estimates for 2008-2011.</a:t>
            </a:r>
          </a:p>
          <a:p>
            <a:r>
              <a:rPr lang="en-US" sz="1000" dirty="0" smtClean="0"/>
              <a:t>Source:  2008-2011, 2014 Massachusetts Health Insurance Survey</a:t>
            </a:r>
            <a:endParaRPr lang="en-US" sz="1000" dirty="0"/>
          </a:p>
        </p:txBody>
      </p:sp>
    </p:spTree>
    <p:extLst>
      <p:ext uri="{BB962C8B-B14F-4D97-AF65-F5344CB8AC3E}">
        <p14:creationId xmlns:p14="http://schemas.microsoft.com/office/powerpoint/2010/main" val="3329967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71868272"/>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Health Care Access and Use for All Massachusetts Respondents 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26</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186890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55590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Care Access and Use </a:t>
            </a:r>
            <a:r>
              <a:rPr lang="en-US" sz="2600" dirty="0" smtClean="0"/>
              <a:t>in Massachusetts in 2014, by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27</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412104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3344485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Care Access and Use </a:t>
            </a:r>
            <a:r>
              <a:rPr lang="en-US" sz="2600" dirty="0" smtClean="0"/>
              <a:t>in Massachusetts in 2014, by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28</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851866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15464224"/>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Care Access and </a:t>
            </a:r>
            <a:r>
              <a:rPr lang="en-US" sz="2600" dirty="0" smtClean="0"/>
              <a:t>Use in Massachusetts in 2014, by Race and Ethnicity</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29</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429480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406084"/>
            <a:ext cx="3859666" cy="4099778"/>
          </a:xfrm>
        </p:spPr>
        <p:txBody>
          <a:bodyPr>
            <a:noAutofit/>
          </a:bodyPr>
          <a:lstStyle/>
          <a:p>
            <a:pPr marL="0" indent="0" algn="l">
              <a:lnSpc>
                <a:spcPct val="120000"/>
              </a:lnSpc>
              <a:spcBef>
                <a:spcPts val="0"/>
              </a:spcBef>
              <a:spcAft>
                <a:spcPts val="600"/>
              </a:spcAft>
            </a:pPr>
            <a:r>
              <a:rPr lang="en-US" sz="1200" dirty="0" smtClean="0"/>
              <a:t>The </a:t>
            </a:r>
            <a:r>
              <a:rPr lang="en-US" sz="1200" dirty="0"/>
              <a:t>Massachusetts Health Insurance Survey (MHIS) provides information on health insurance </a:t>
            </a:r>
            <a:r>
              <a:rPr lang="en-US" sz="1200" dirty="0" smtClean="0"/>
              <a:t>coverage, health care access and use and perceived health care affordability for </a:t>
            </a:r>
            <a:r>
              <a:rPr lang="en-US" sz="1200" dirty="0"/>
              <a:t>the non-institutionalized population in Massachusetts. </a:t>
            </a:r>
            <a:r>
              <a:rPr lang="en-US" sz="1200" dirty="0" smtClean="0"/>
              <a:t>Information on health </a:t>
            </a:r>
            <a:r>
              <a:rPr lang="en-US" sz="1200" dirty="0"/>
              <a:t>insurance coverage and demographic </a:t>
            </a:r>
            <a:r>
              <a:rPr lang="en-US" sz="1200" dirty="0" smtClean="0"/>
              <a:t>information is collected </a:t>
            </a:r>
            <a:r>
              <a:rPr lang="en-US" sz="1200" dirty="0"/>
              <a:t>for all members of the </a:t>
            </a:r>
            <a:r>
              <a:rPr lang="en-US" sz="1200" dirty="0" smtClean="0"/>
              <a:t>household, with more detailed information collected </a:t>
            </a:r>
            <a:r>
              <a:rPr lang="en-US" sz="1200" dirty="0"/>
              <a:t>for one randomly selected household member (referred to as the target person in the household) and other members of his or her family who are residing in the household</a:t>
            </a:r>
            <a:r>
              <a:rPr lang="en-US" sz="1200" dirty="0" smtClean="0"/>
              <a:t>.</a:t>
            </a:r>
            <a:r>
              <a:rPr lang="en-US" sz="1200" dirty="0"/>
              <a:t> Target adults tend to respond to the survey for themselves, while a proxy, generally a parent, responds for a target </a:t>
            </a:r>
            <a:r>
              <a:rPr lang="en-US" sz="1200" dirty="0" smtClean="0"/>
              <a:t>child. The </a:t>
            </a:r>
            <a:r>
              <a:rPr lang="en-US" sz="1200" dirty="0"/>
              <a:t>data reported here are for the household target </a:t>
            </a:r>
            <a:r>
              <a:rPr lang="en-US" sz="1200" dirty="0" smtClean="0"/>
              <a:t>person. </a:t>
            </a:r>
            <a:r>
              <a:rPr lang="en-US" sz="1200" dirty="0"/>
              <a:t>For simplicity, we refer to the target person as the respondent in discussing survey findings.</a:t>
            </a:r>
          </a:p>
          <a:p>
            <a:pPr marL="0" indent="0" algn="l">
              <a:lnSpc>
                <a:spcPct val="120000"/>
              </a:lnSpc>
              <a:spcBef>
                <a:spcPts val="0"/>
              </a:spcBef>
              <a:spcAft>
                <a:spcPts val="600"/>
              </a:spcAft>
            </a:pPr>
            <a:r>
              <a:rPr lang="en-US" sz="1200" dirty="0" smtClean="0"/>
              <a:t>. </a:t>
            </a:r>
            <a:endParaRPr lang="en-US" sz="1200" dirty="0"/>
          </a:p>
        </p:txBody>
      </p:sp>
      <p:sp>
        <p:nvSpPr>
          <p:cNvPr id="2" name="Title 1"/>
          <p:cNvSpPr>
            <a:spLocks noGrp="1"/>
          </p:cNvSpPr>
          <p:nvPr>
            <p:ph type="title"/>
          </p:nvPr>
        </p:nvSpPr>
        <p:spPr/>
        <p:txBody>
          <a:bodyPr/>
          <a:lstStyle/>
          <a:p>
            <a:r>
              <a:rPr lang="en-US" dirty="0" smtClean="0"/>
              <a:t>BACKGROUND ON THE MHIS</a:t>
            </a:r>
            <a:endParaRPr lang="en-US" dirty="0"/>
          </a:p>
        </p:txBody>
      </p:sp>
      <p:sp>
        <p:nvSpPr>
          <p:cNvPr id="5" name="Content Placeholder 4"/>
          <p:cNvSpPr>
            <a:spLocks noGrp="1"/>
          </p:cNvSpPr>
          <p:nvPr>
            <p:ph idx="10"/>
          </p:nvPr>
        </p:nvSpPr>
        <p:spPr>
          <a:xfrm>
            <a:off x="4628697" y="1394654"/>
            <a:ext cx="3859666" cy="4099778"/>
          </a:xfrm>
        </p:spPr>
        <p:txBody>
          <a:bodyPr>
            <a:noAutofit/>
          </a:bodyPr>
          <a:lstStyle/>
          <a:p>
            <a:pPr marL="0" indent="0" algn="l">
              <a:lnSpc>
                <a:spcPct val="120000"/>
              </a:lnSpc>
              <a:spcAft>
                <a:spcPts val="288"/>
              </a:spcAft>
            </a:pPr>
            <a:r>
              <a:rPr lang="en-US" sz="1200" dirty="0"/>
              <a:t>The survey is conducted in English and Spanish and its average completion time is </a:t>
            </a:r>
            <a:r>
              <a:rPr lang="en-US" sz="1200" dirty="0" smtClean="0"/>
              <a:t>21 </a:t>
            </a:r>
            <a:r>
              <a:rPr lang="en-US" sz="1200" dirty="0"/>
              <a:t>minutes. The 2014 MHIS was fielded between May 14 and July 30, 2014. Surveys were completed with 4,024 Massachusetts households, collecting data on 4,024 target persons, including </a:t>
            </a:r>
            <a:r>
              <a:rPr lang="en-US" sz="1200" dirty="0" smtClean="0"/>
              <a:t>504 </a:t>
            </a:r>
            <a:r>
              <a:rPr lang="en-US" sz="1200" dirty="0"/>
              <a:t>children aged 0 to 18, </a:t>
            </a:r>
            <a:r>
              <a:rPr lang="en-US" sz="1200" dirty="0" smtClean="0"/>
              <a:t>2,553 </a:t>
            </a:r>
            <a:r>
              <a:rPr lang="en-US" sz="1200" dirty="0"/>
              <a:t>non-elderly adults aged 19 to 64, and 967 elderly adults aged 65 and older. </a:t>
            </a:r>
          </a:p>
          <a:p>
            <a:pPr marL="0" indent="0" algn="l">
              <a:lnSpc>
                <a:spcPct val="120000"/>
              </a:lnSpc>
              <a:spcAft>
                <a:spcPts val="288"/>
              </a:spcAft>
            </a:pPr>
            <a:r>
              <a:rPr lang="en-US" sz="1200" dirty="0" smtClean="0"/>
              <a:t>The </a:t>
            </a:r>
            <a:r>
              <a:rPr lang="en-US" sz="1200" dirty="0"/>
              <a:t>overall response rate for the 2014 MHIS was 30.9 percent, combining the response rate of 32.4 percent for the landline telephone sample and the 27.7 percent for the cell phone sample</a:t>
            </a:r>
            <a:r>
              <a:rPr lang="en-US" sz="1200" dirty="0" smtClean="0"/>
              <a:t>. All </a:t>
            </a:r>
            <a:r>
              <a:rPr lang="en-US" sz="1200" dirty="0"/>
              <a:t>estimates based on the survey are prepared using weights that adjust for the complex survey design, for </a:t>
            </a:r>
            <a:r>
              <a:rPr lang="en-US" sz="1200" dirty="0" err="1"/>
              <a:t>undercoverage</a:t>
            </a:r>
            <a:r>
              <a:rPr lang="en-US" sz="1200" dirty="0"/>
              <a:t>, and for survey nonresponse. </a:t>
            </a:r>
          </a:p>
          <a:p>
            <a:pPr marL="0" indent="0" algn="l">
              <a:lnSpc>
                <a:spcPct val="120000"/>
              </a:lnSpc>
              <a:spcBef>
                <a:spcPts val="288"/>
              </a:spcBef>
              <a:spcAft>
                <a:spcPts val="600"/>
              </a:spcAft>
            </a:pPr>
            <a:r>
              <a:rPr lang="en-US" sz="1200" dirty="0" smtClean="0"/>
              <a:t>Additional information about the MHIS is available in the MHIS Methodology Report.</a:t>
            </a:r>
            <a:endParaRPr lang="en-US" sz="1200" b="1" dirty="0" smtClean="0">
              <a:solidFill>
                <a:srgbClr val="FF0000"/>
              </a:solidFill>
            </a:endParaRPr>
          </a:p>
          <a:p>
            <a:pPr marL="0" indent="0" algn="l">
              <a:lnSpc>
                <a:spcPct val="120000"/>
              </a:lnSpc>
              <a:spcBef>
                <a:spcPts val="0"/>
              </a:spcBef>
              <a:spcAft>
                <a:spcPts val="600"/>
              </a:spcAft>
            </a:pPr>
            <a:endParaRPr lang="en-US" sz="1200" dirty="0"/>
          </a:p>
        </p:txBody>
      </p:sp>
      <p:sp>
        <p:nvSpPr>
          <p:cNvPr id="4" name="Slide Number Placeholder 3"/>
          <p:cNvSpPr>
            <a:spLocks noGrp="1"/>
          </p:cNvSpPr>
          <p:nvPr>
            <p:ph type="sldNum" sz="quarter" idx="12"/>
          </p:nvPr>
        </p:nvSpPr>
        <p:spPr/>
        <p:txBody>
          <a:bodyPr/>
          <a:lstStyle/>
          <a:p>
            <a:fld id="{6A4B19A9-79AC-44A8-B774-53CFB0574B6A}" type="slidenum">
              <a:rPr lang="en-US" altLang="en-US" smtClean="0"/>
              <a:pPr/>
              <a:t>3</a:t>
            </a:fld>
            <a:endParaRPr lang="en-US" altLang="en-US" dirty="0"/>
          </a:p>
        </p:txBody>
      </p:sp>
    </p:spTree>
    <p:extLst>
      <p:ext uri="{BB962C8B-B14F-4D97-AF65-F5344CB8AC3E}">
        <p14:creationId xmlns:p14="http://schemas.microsoft.com/office/powerpoint/2010/main" val="1779838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07649440"/>
              </p:ext>
            </p:extLst>
          </p:nvPr>
        </p:nvGraphicFramePr>
        <p:xfrm>
          <a:off x="449263" y="1646238"/>
          <a:ext cx="8039100" cy="37372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Health Care Access and </a:t>
            </a:r>
            <a:r>
              <a:rPr lang="en-US" sz="2600" dirty="0" smtClean="0"/>
              <a:t>Use in Massachusetts in 2014, by Family Income</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30</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312208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02260"/>
            <a:ext cx="8039100" cy="641350"/>
          </a:xfrm>
        </p:spPr>
        <p:txBody>
          <a:bodyPr/>
          <a:lstStyle/>
          <a:p>
            <a:r>
              <a:rPr lang="en-US" sz="2600" dirty="0"/>
              <a:t>Health Care Access and </a:t>
            </a:r>
            <a:r>
              <a:rPr lang="en-US" sz="2600" dirty="0" smtClean="0"/>
              <a:t>Use in Massachusetts in 2014, by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31</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75454402"/>
              </p:ext>
            </p:extLst>
          </p:nvPr>
        </p:nvGraphicFramePr>
        <p:xfrm>
          <a:off x="449263" y="1246188"/>
          <a:ext cx="8039100" cy="4277360"/>
        </p:xfrm>
        <a:graphic>
          <a:graphicData uri="http://schemas.openxmlformats.org/drawingml/2006/table">
            <a:tbl>
              <a:tblPr firstRow="1" bandRow="1">
                <a:tableStyleId>{5C22544A-7EE6-4342-B048-85BDC9FD1C3A}</a:tableStyleId>
              </a:tblPr>
              <a:tblGrid>
                <a:gridCol w="1607820"/>
                <a:gridCol w="1607820"/>
                <a:gridCol w="1607820"/>
                <a:gridCol w="1607820"/>
                <a:gridCol w="1607820"/>
              </a:tblGrid>
              <a:tr h="370840">
                <a:tc>
                  <a:txBody>
                    <a:bodyPr/>
                    <a:lstStyle/>
                    <a:p>
                      <a:endParaRPr lang="en-US" sz="1600" dirty="0"/>
                    </a:p>
                  </a:txBody>
                  <a:tcPr/>
                </a:tc>
                <a:tc>
                  <a:txBody>
                    <a:bodyPr/>
                    <a:lstStyle/>
                    <a:p>
                      <a:pPr algn="ctr"/>
                      <a:r>
                        <a:rPr lang="en-US" sz="1600" dirty="0" smtClean="0"/>
                        <a:t>Had a usual source of care (excluding the emergency department) (%)</a:t>
                      </a:r>
                      <a:endParaRPr lang="en-US" sz="1600" dirty="0"/>
                    </a:p>
                  </a:txBody>
                  <a:tcPr/>
                </a:tc>
                <a:tc>
                  <a:txBody>
                    <a:bodyPr/>
                    <a:lstStyle/>
                    <a:p>
                      <a:pPr algn="ctr"/>
                      <a:r>
                        <a:rPr lang="en-US" sz="1600" dirty="0" smtClean="0"/>
                        <a:t>Had a visit to a general doctor or specialist in the past 12 months (%)</a:t>
                      </a:r>
                      <a:endParaRPr lang="en-US" sz="1600" dirty="0"/>
                    </a:p>
                  </a:txBody>
                  <a:tcPr/>
                </a:tc>
                <a:tc>
                  <a:txBody>
                    <a:bodyPr/>
                    <a:lstStyle/>
                    <a:p>
                      <a:pPr algn="ctr"/>
                      <a:r>
                        <a:rPr lang="en-US" sz="1600" dirty="0" smtClean="0"/>
                        <a:t>Had a visit to a general doctor for preventive care in the past 12 months (%)</a:t>
                      </a:r>
                      <a:endParaRPr lang="en-US" sz="1600" dirty="0"/>
                    </a:p>
                  </a:txBody>
                  <a:tcPr/>
                </a:tc>
                <a:tc>
                  <a:txBody>
                    <a:bodyPr/>
                    <a:lstStyle/>
                    <a:p>
                      <a:pPr algn="ctr"/>
                      <a:r>
                        <a:rPr lang="en-US" sz="1600" dirty="0" smtClean="0"/>
                        <a:t>Had a dental care visit in the past 12 months (%)</a:t>
                      </a:r>
                      <a:endParaRPr lang="en-US" sz="1600" dirty="0"/>
                    </a:p>
                  </a:txBody>
                  <a:tcPr/>
                </a:tc>
              </a:tr>
              <a:tr h="370840">
                <a:tc>
                  <a:txBody>
                    <a:bodyPr/>
                    <a:lstStyle/>
                    <a:p>
                      <a:r>
                        <a:rPr lang="en-US" sz="1600" dirty="0" smtClean="0"/>
                        <a:t>Western MA</a:t>
                      </a:r>
                    </a:p>
                  </a:txBody>
                  <a:tcPr anchor="ctr"/>
                </a:tc>
                <a:tc>
                  <a:txBody>
                    <a:bodyPr/>
                    <a:lstStyle/>
                    <a:p>
                      <a:pPr algn="ctr" fontAlgn="b"/>
                      <a:r>
                        <a:rPr lang="en-US" sz="1600" b="0" i="0" u="none" strike="noStrike" dirty="0">
                          <a:solidFill>
                            <a:srgbClr val="000000"/>
                          </a:solidFill>
                          <a:effectLst/>
                          <a:latin typeface="Calibri"/>
                        </a:rPr>
                        <a:t>85.8</a:t>
                      </a:r>
                    </a:p>
                  </a:txBody>
                  <a:tcPr marL="9525" marR="9525" marT="9525" marB="0" anchor="ctr"/>
                </a:tc>
                <a:tc>
                  <a:txBody>
                    <a:bodyPr/>
                    <a:lstStyle/>
                    <a:p>
                      <a:pPr algn="ctr" fontAlgn="b"/>
                      <a:r>
                        <a:rPr lang="en-US" sz="1600" b="0" i="0" u="none" strike="noStrike" dirty="0">
                          <a:solidFill>
                            <a:srgbClr val="000000"/>
                          </a:solidFill>
                          <a:effectLst/>
                          <a:latin typeface="Calibri"/>
                        </a:rPr>
                        <a:t>86.3</a:t>
                      </a:r>
                    </a:p>
                  </a:txBody>
                  <a:tcPr marL="9525" marR="9525" marT="9525" marB="0" anchor="ctr"/>
                </a:tc>
                <a:tc>
                  <a:txBody>
                    <a:bodyPr/>
                    <a:lstStyle/>
                    <a:p>
                      <a:pPr algn="ctr" fontAlgn="b"/>
                      <a:r>
                        <a:rPr lang="en-US" sz="1600" b="0" i="0" u="none" strike="noStrike" dirty="0">
                          <a:solidFill>
                            <a:srgbClr val="000000"/>
                          </a:solidFill>
                          <a:effectLst/>
                          <a:latin typeface="Calibri"/>
                        </a:rPr>
                        <a:t>78.5</a:t>
                      </a:r>
                    </a:p>
                  </a:txBody>
                  <a:tcPr marL="9525" marR="9525" marT="9525" marB="0" anchor="ctr"/>
                </a:tc>
                <a:tc>
                  <a:txBody>
                    <a:bodyPr/>
                    <a:lstStyle/>
                    <a:p>
                      <a:pPr algn="ctr" fontAlgn="b"/>
                      <a:r>
                        <a:rPr lang="en-US" sz="1600" b="0" i="0" u="none" strike="noStrike" dirty="0">
                          <a:solidFill>
                            <a:srgbClr val="000000"/>
                          </a:solidFill>
                          <a:effectLst/>
                          <a:latin typeface="Calibri"/>
                        </a:rPr>
                        <a:t>65.8</a:t>
                      </a:r>
                    </a:p>
                  </a:txBody>
                  <a:tcPr marL="9525" marR="9525" marT="9525" marB="0" anchor="ctr"/>
                </a:tc>
              </a:tr>
              <a:tr h="370840">
                <a:tc>
                  <a:txBody>
                    <a:bodyPr/>
                    <a:lstStyle/>
                    <a:p>
                      <a:r>
                        <a:rPr lang="en-US" sz="1600" dirty="0" smtClean="0"/>
                        <a:t>Central MA</a:t>
                      </a:r>
                      <a:endParaRPr lang="en-US" sz="1600" dirty="0"/>
                    </a:p>
                  </a:txBody>
                  <a:tcPr anchor="ctr"/>
                </a:tc>
                <a:tc>
                  <a:txBody>
                    <a:bodyPr/>
                    <a:lstStyle/>
                    <a:p>
                      <a:pPr algn="ctr" fontAlgn="b"/>
                      <a:r>
                        <a:rPr lang="en-US" sz="1600" b="0" i="0" u="none" strike="noStrike" dirty="0">
                          <a:solidFill>
                            <a:srgbClr val="000000"/>
                          </a:solidFill>
                          <a:effectLst/>
                          <a:latin typeface="Calibri"/>
                        </a:rPr>
                        <a:t>85.5</a:t>
                      </a:r>
                    </a:p>
                  </a:txBody>
                  <a:tcPr marL="9525" marR="9525" marT="9525" marB="0" anchor="ctr"/>
                </a:tc>
                <a:tc>
                  <a:txBody>
                    <a:bodyPr/>
                    <a:lstStyle/>
                    <a:p>
                      <a:pPr algn="ctr" fontAlgn="b"/>
                      <a:r>
                        <a:rPr lang="en-US" sz="1600" b="0" i="0" u="none" strike="noStrike" dirty="0">
                          <a:solidFill>
                            <a:srgbClr val="000000"/>
                          </a:solidFill>
                          <a:effectLst/>
                          <a:latin typeface="Calibri"/>
                        </a:rPr>
                        <a:t>86.9</a:t>
                      </a:r>
                    </a:p>
                  </a:txBody>
                  <a:tcPr marL="9525" marR="9525" marT="9525" marB="0" anchor="ctr"/>
                </a:tc>
                <a:tc>
                  <a:txBody>
                    <a:bodyPr/>
                    <a:lstStyle/>
                    <a:p>
                      <a:pPr algn="ctr" fontAlgn="b"/>
                      <a:r>
                        <a:rPr lang="en-US" sz="1600" b="0" i="0" u="none" strike="noStrike" dirty="0">
                          <a:solidFill>
                            <a:srgbClr val="000000"/>
                          </a:solidFill>
                          <a:effectLst/>
                          <a:latin typeface="Calibri"/>
                        </a:rPr>
                        <a:t>80.0</a:t>
                      </a:r>
                    </a:p>
                  </a:txBody>
                  <a:tcPr marL="9525" marR="9525" marT="9525" marB="0" anchor="ctr"/>
                </a:tc>
                <a:tc>
                  <a:txBody>
                    <a:bodyPr/>
                    <a:lstStyle/>
                    <a:p>
                      <a:pPr algn="ctr" fontAlgn="b"/>
                      <a:r>
                        <a:rPr lang="en-US" sz="1600" b="0" i="0" u="none" strike="noStrike" dirty="0">
                          <a:solidFill>
                            <a:srgbClr val="000000"/>
                          </a:solidFill>
                          <a:effectLst/>
                          <a:latin typeface="Calibri"/>
                        </a:rPr>
                        <a:t>65.6</a:t>
                      </a:r>
                    </a:p>
                  </a:txBody>
                  <a:tcPr marL="9525" marR="9525" marT="9525" marB="0" anchor="ctr"/>
                </a:tc>
              </a:tr>
              <a:tr h="370840">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a:solidFill>
                            <a:srgbClr val="000000"/>
                          </a:solidFill>
                          <a:effectLst/>
                          <a:latin typeface="Calibri"/>
                        </a:rPr>
                        <a:t>91.3</a:t>
                      </a:r>
                    </a:p>
                  </a:txBody>
                  <a:tcPr marL="9525" marR="9525" marT="9525" marB="0" anchor="ctr"/>
                </a:tc>
                <a:tc>
                  <a:txBody>
                    <a:bodyPr/>
                    <a:lstStyle/>
                    <a:p>
                      <a:pPr algn="ctr" fontAlgn="b"/>
                      <a:r>
                        <a:rPr lang="en-US" sz="1600" b="0" i="0" u="none" strike="noStrike" dirty="0">
                          <a:solidFill>
                            <a:srgbClr val="000000"/>
                          </a:solidFill>
                          <a:effectLst/>
                          <a:latin typeface="Calibri"/>
                        </a:rPr>
                        <a:t>88.7</a:t>
                      </a:r>
                    </a:p>
                  </a:txBody>
                  <a:tcPr marL="9525" marR="9525" marT="9525" marB="0" anchor="ctr"/>
                </a:tc>
                <a:tc>
                  <a:txBody>
                    <a:bodyPr/>
                    <a:lstStyle/>
                    <a:p>
                      <a:pPr algn="ctr" fontAlgn="b"/>
                      <a:r>
                        <a:rPr lang="en-US" sz="1600" b="0" i="0" u="none" strike="noStrike" dirty="0">
                          <a:solidFill>
                            <a:srgbClr val="000000"/>
                          </a:solidFill>
                          <a:effectLst/>
                          <a:latin typeface="Calibri"/>
                        </a:rPr>
                        <a:t>81.2</a:t>
                      </a:r>
                    </a:p>
                  </a:txBody>
                  <a:tcPr marL="9525" marR="9525" marT="9525" marB="0" anchor="ctr"/>
                </a:tc>
                <a:tc>
                  <a:txBody>
                    <a:bodyPr/>
                    <a:lstStyle/>
                    <a:p>
                      <a:pPr algn="ctr" fontAlgn="b"/>
                      <a:r>
                        <a:rPr lang="en-US" sz="1600" b="0" i="0" u="none" strike="noStrike" dirty="0">
                          <a:solidFill>
                            <a:srgbClr val="000000"/>
                          </a:solidFill>
                          <a:effectLst/>
                          <a:latin typeface="Calibri"/>
                        </a:rPr>
                        <a:t>71.7</a:t>
                      </a:r>
                    </a:p>
                  </a:txBody>
                  <a:tcPr marL="9525" marR="9525" marT="9525" marB="0" anchor="ctr"/>
                </a:tc>
              </a:tr>
              <a:tr h="370840">
                <a:tc>
                  <a:txBody>
                    <a:bodyPr/>
                    <a:lstStyle/>
                    <a:p>
                      <a:r>
                        <a:rPr lang="en-US" sz="1600" dirty="0" smtClean="0"/>
                        <a:t>Metro West</a:t>
                      </a:r>
                      <a:endParaRPr lang="en-US" sz="1600" dirty="0"/>
                    </a:p>
                  </a:txBody>
                  <a:tcPr anchor="ctr"/>
                </a:tc>
                <a:tc>
                  <a:txBody>
                    <a:bodyPr/>
                    <a:lstStyle/>
                    <a:p>
                      <a:pPr algn="ctr" fontAlgn="b"/>
                      <a:r>
                        <a:rPr lang="en-US" sz="1600" b="0" i="0" u="none" strike="noStrike" dirty="0">
                          <a:solidFill>
                            <a:srgbClr val="000000"/>
                          </a:solidFill>
                          <a:effectLst/>
                          <a:latin typeface="Calibri"/>
                        </a:rPr>
                        <a:t>90.0</a:t>
                      </a:r>
                    </a:p>
                  </a:txBody>
                  <a:tcPr marL="9525" marR="9525" marT="9525" marB="0" anchor="ctr"/>
                </a:tc>
                <a:tc>
                  <a:txBody>
                    <a:bodyPr/>
                    <a:lstStyle/>
                    <a:p>
                      <a:pPr algn="ctr" fontAlgn="b"/>
                      <a:r>
                        <a:rPr lang="en-US" sz="1600" b="0" i="0" u="none" strike="noStrike" dirty="0">
                          <a:solidFill>
                            <a:srgbClr val="000000"/>
                          </a:solidFill>
                          <a:effectLst/>
                          <a:latin typeface="Calibri"/>
                        </a:rPr>
                        <a:t>92.8</a:t>
                      </a:r>
                    </a:p>
                  </a:txBody>
                  <a:tcPr marL="9525" marR="9525" marT="9525" marB="0" anchor="ctr"/>
                </a:tc>
                <a:tc>
                  <a:txBody>
                    <a:bodyPr/>
                    <a:lstStyle/>
                    <a:p>
                      <a:pPr algn="ctr" fontAlgn="b"/>
                      <a:r>
                        <a:rPr lang="en-US" sz="1600" b="0" i="0" u="none" strike="noStrike" dirty="0">
                          <a:solidFill>
                            <a:srgbClr val="000000"/>
                          </a:solidFill>
                          <a:effectLst/>
                          <a:latin typeface="Calibri"/>
                        </a:rPr>
                        <a:t>83.0</a:t>
                      </a:r>
                    </a:p>
                  </a:txBody>
                  <a:tcPr marL="9525" marR="9525" marT="9525" marB="0" anchor="ctr"/>
                </a:tc>
                <a:tc>
                  <a:txBody>
                    <a:bodyPr/>
                    <a:lstStyle/>
                    <a:p>
                      <a:pPr algn="ctr" fontAlgn="b"/>
                      <a:r>
                        <a:rPr lang="en-US" sz="1600" b="0" i="0" u="none" strike="noStrike" dirty="0">
                          <a:solidFill>
                            <a:srgbClr val="000000"/>
                          </a:solidFill>
                          <a:effectLst/>
                          <a:latin typeface="Calibri"/>
                        </a:rPr>
                        <a:t>81.2</a:t>
                      </a:r>
                    </a:p>
                  </a:txBody>
                  <a:tcPr marL="9525" marR="9525" marT="9525" marB="0" anchor="ctr"/>
                </a:tc>
              </a:tr>
              <a:tr h="370840">
                <a:tc>
                  <a:txBody>
                    <a:bodyPr/>
                    <a:lstStyle/>
                    <a:p>
                      <a:r>
                        <a:rPr lang="en-US" sz="1600" dirty="0" smtClean="0"/>
                        <a:t>Metro Boston</a:t>
                      </a:r>
                      <a:endParaRPr lang="en-US" sz="1600" dirty="0"/>
                    </a:p>
                  </a:txBody>
                  <a:tcPr anchor="ctr"/>
                </a:tc>
                <a:tc>
                  <a:txBody>
                    <a:bodyPr/>
                    <a:lstStyle/>
                    <a:p>
                      <a:pPr algn="ctr" fontAlgn="b"/>
                      <a:r>
                        <a:rPr lang="en-US" sz="1600" b="0" i="0" u="none" strike="noStrike" dirty="0">
                          <a:solidFill>
                            <a:srgbClr val="000000"/>
                          </a:solidFill>
                          <a:effectLst/>
                          <a:latin typeface="Calibri"/>
                        </a:rPr>
                        <a:t>82.9</a:t>
                      </a:r>
                    </a:p>
                  </a:txBody>
                  <a:tcPr marL="9525" marR="9525" marT="9525" marB="0" anchor="ctr"/>
                </a:tc>
                <a:tc>
                  <a:txBody>
                    <a:bodyPr/>
                    <a:lstStyle/>
                    <a:p>
                      <a:pPr algn="ctr" fontAlgn="b"/>
                      <a:r>
                        <a:rPr lang="en-US" sz="1600" b="0" i="0" u="none" strike="noStrike" dirty="0">
                          <a:solidFill>
                            <a:srgbClr val="000000"/>
                          </a:solidFill>
                          <a:effectLst/>
                          <a:latin typeface="Calibri"/>
                        </a:rPr>
                        <a:t>80.6</a:t>
                      </a:r>
                    </a:p>
                  </a:txBody>
                  <a:tcPr marL="9525" marR="9525" marT="9525" marB="0" anchor="ctr"/>
                </a:tc>
                <a:tc>
                  <a:txBody>
                    <a:bodyPr/>
                    <a:lstStyle/>
                    <a:p>
                      <a:pPr algn="ctr" fontAlgn="b"/>
                      <a:r>
                        <a:rPr lang="en-US" sz="1600" b="0" i="0" u="none" strike="noStrike" dirty="0">
                          <a:solidFill>
                            <a:srgbClr val="000000"/>
                          </a:solidFill>
                          <a:effectLst/>
                          <a:latin typeface="Calibri"/>
                        </a:rPr>
                        <a:t>70.6</a:t>
                      </a:r>
                    </a:p>
                  </a:txBody>
                  <a:tcPr marL="9525" marR="9525" marT="9525" marB="0" anchor="ctr"/>
                </a:tc>
                <a:tc>
                  <a:txBody>
                    <a:bodyPr/>
                    <a:lstStyle/>
                    <a:p>
                      <a:pPr algn="ctr" fontAlgn="b"/>
                      <a:r>
                        <a:rPr lang="en-US" sz="1600" b="0" i="0" u="none" strike="noStrike" dirty="0">
                          <a:solidFill>
                            <a:srgbClr val="000000"/>
                          </a:solidFill>
                          <a:effectLst/>
                          <a:latin typeface="Calibri"/>
                        </a:rPr>
                        <a:t>68.6</a:t>
                      </a:r>
                    </a:p>
                  </a:txBody>
                  <a:tcPr marL="9525" marR="9525" marT="9525" marB="0" anchor="ctr"/>
                </a:tc>
              </a:tr>
              <a:tr h="370840">
                <a:tc>
                  <a:txBody>
                    <a:bodyPr/>
                    <a:lstStyle/>
                    <a:p>
                      <a:r>
                        <a:rPr lang="en-US" sz="1600" dirty="0" smtClean="0"/>
                        <a:t>Metro South</a:t>
                      </a:r>
                      <a:endParaRPr lang="en-US" sz="1600" dirty="0"/>
                    </a:p>
                  </a:txBody>
                  <a:tcPr anchor="ctr"/>
                </a:tc>
                <a:tc>
                  <a:txBody>
                    <a:bodyPr/>
                    <a:lstStyle/>
                    <a:p>
                      <a:pPr algn="ctr" fontAlgn="b"/>
                      <a:r>
                        <a:rPr lang="en-US" sz="1600" b="0" i="0" u="none" strike="noStrike" dirty="0">
                          <a:solidFill>
                            <a:srgbClr val="000000"/>
                          </a:solidFill>
                          <a:effectLst/>
                          <a:latin typeface="Calibri"/>
                        </a:rPr>
                        <a:t>90.2</a:t>
                      </a:r>
                    </a:p>
                  </a:txBody>
                  <a:tcPr marL="9525" marR="9525" marT="9525" marB="0" anchor="ctr"/>
                </a:tc>
                <a:tc>
                  <a:txBody>
                    <a:bodyPr/>
                    <a:lstStyle/>
                    <a:p>
                      <a:pPr algn="ctr" fontAlgn="b"/>
                      <a:r>
                        <a:rPr lang="en-US" sz="1600" b="0" i="0" u="none" strike="noStrike" dirty="0">
                          <a:solidFill>
                            <a:srgbClr val="000000"/>
                          </a:solidFill>
                          <a:effectLst/>
                          <a:latin typeface="Calibri"/>
                        </a:rPr>
                        <a:t>88.0</a:t>
                      </a:r>
                    </a:p>
                  </a:txBody>
                  <a:tcPr marL="9525" marR="9525" marT="9525" marB="0" anchor="ctr"/>
                </a:tc>
                <a:tc>
                  <a:txBody>
                    <a:bodyPr/>
                    <a:lstStyle/>
                    <a:p>
                      <a:pPr algn="ctr" fontAlgn="b"/>
                      <a:r>
                        <a:rPr lang="en-US" sz="1600" b="0" i="0" u="none" strike="noStrike" dirty="0">
                          <a:solidFill>
                            <a:srgbClr val="000000"/>
                          </a:solidFill>
                          <a:effectLst/>
                          <a:latin typeface="Calibri"/>
                        </a:rPr>
                        <a:t>80.4</a:t>
                      </a:r>
                    </a:p>
                  </a:txBody>
                  <a:tcPr marL="9525" marR="9525" marT="9525" marB="0" anchor="ctr"/>
                </a:tc>
                <a:tc>
                  <a:txBody>
                    <a:bodyPr/>
                    <a:lstStyle/>
                    <a:p>
                      <a:pPr algn="ctr" fontAlgn="b"/>
                      <a:r>
                        <a:rPr lang="en-US" sz="1600" b="0" i="0" u="none" strike="noStrike" dirty="0">
                          <a:solidFill>
                            <a:srgbClr val="000000"/>
                          </a:solidFill>
                          <a:effectLst/>
                          <a:latin typeface="Calibri"/>
                        </a:rPr>
                        <a:t>70.9</a:t>
                      </a:r>
                    </a:p>
                  </a:txBody>
                  <a:tcPr marL="9525" marR="9525" marT="9525" marB="0" anchor="ctr"/>
                </a:tc>
              </a:tr>
              <a:tr h="370840">
                <a:tc>
                  <a:txBody>
                    <a:bodyPr/>
                    <a:lstStyle/>
                    <a:p>
                      <a:r>
                        <a:rPr lang="en-US" sz="1600" dirty="0" smtClean="0"/>
                        <a:t>Southcoast</a:t>
                      </a:r>
                      <a:endParaRPr lang="en-US" sz="1600" dirty="0"/>
                    </a:p>
                  </a:txBody>
                  <a:tcPr anchor="ctr"/>
                </a:tc>
                <a:tc>
                  <a:txBody>
                    <a:bodyPr/>
                    <a:lstStyle/>
                    <a:p>
                      <a:pPr algn="ctr" fontAlgn="b"/>
                      <a:r>
                        <a:rPr lang="en-US" sz="1600" b="0" i="0" u="none" strike="noStrike" dirty="0">
                          <a:solidFill>
                            <a:srgbClr val="000000"/>
                          </a:solidFill>
                          <a:effectLst/>
                          <a:latin typeface="Calibri"/>
                        </a:rPr>
                        <a:t>89.3</a:t>
                      </a:r>
                    </a:p>
                  </a:txBody>
                  <a:tcPr marL="9525" marR="9525" marT="9525" marB="0" anchor="ctr"/>
                </a:tc>
                <a:tc>
                  <a:txBody>
                    <a:bodyPr/>
                    <a:lstStyle/>
                    <a:p>
                      <a:pPr algn="ctr" fontAlgn="b"/>
                      <a:r>
                        <a:rPr lang="en-US" sz="1600" b="0" i="0" u="none" strike="noStrike" dirty="0">
                          <a:solidFill>
                            <a:srgbClr val="000000"/>
                          </a:solidFill>
                          <a:effectLst/>
                          <a:latin typeface="Calibri"/>
                        </a:rPr>
                        <a:t>93.6</a:t>
                      </a:r>
                    </a:p>
                  </a:txBody>
                  <a:tcPr marL="9525" marR="9525" marT="9525" marB="0" anchor="ctr"/>
                </a:tc>
                <a:tc>
                  <a:txBody>
                    <a:bodyPr/>
                    <a:lstStyle/>
                    <a:p>
                      <a:pPr algn="ctr" fontAlgn="b"/>
                      <a:r>
                        <a:rPr lang="en-US" sz="1600" b="0" i="0" u="none" strike="noStrike" dirty="0">
                          <a:solidFill>
                            <a:srgbClr val="000000"/>
                          </a:solidFill>
                          <a:effectLst/>
                          <a:latin typeface="Calibri"/>
                        </a:rPr>
                        <a:t>84.9</a:t>
                      </a:r>
                    </a:p>
                  </a:txBody>
                  <a:tcPr marL="9525" marR="9525" marT="9525" marB="0" anchor="ctr"/>
                </a:tc>
                <a:tc>
                  <a:txBody>
                    <a:bodyPr/>
                    <a:lstStyle/>
                    <a:p>
                      <a:pPr algn="ctr" fontAlgn="b"/>
                      <a:r>
                        <a:rPr lang="en-US" sz="1600" b="0" i="0" u="none" strike="noStrike" dirty="0">
                          <a:solidFill>
                            <a:srgbClr val="000000"/>
                          </a:solidFill>
                          <a:effectLst/>
                          <a:latin typeface="Calibri"/>
                        </a:rPr>
                        <a:t>61.6</a:t>
                      </a:r>
                    </a:p>
                  </a:txBody>
                  <a:tcPr marL="9525" marR="9525" marT="9525" marB="0" anchor="ctr"/>
                </a:tc>
              </a:tr>
              <a:tr h="370840">
                <a:tc>
                  <a:txBody>
                    <a:bodyPr/>
                    <a:lstStyle/>
                    <a:p>
                      <a:r>
                        <a:rPr lang="en-US" sz="1600" dirty="0" smtClean="0"/>
                        <a:t>Cape and Islands</a:t>
                      </a:r>
                      <a:endParaRPr lang="en-US" sz="1600" dirty="0"/>
                    </a:p>
                  </a:txBody>
                  <a:tcPr anchor="ctr"/>
                </a:tc>
                <a:tc>
                  <a:txBody>
                    <a:bodyPr/>
                    <a:lstStyle/>
                    <a:p>
                      <a:pPr algn="ctr" fontAlgn="b"/>
                      <a:r>
                        <a:rPr lang="en-US" sz="1600" b="0" i="0" u="none" strike="noStrike" dirty="0">
                          <a:solidFill>
                            <a:srgbClr val="000000"/>
                          </a:solidFill>
                          <a:effectLst/>
                          <a:latin typeface="Calibri"/>
                        </a:rPr>
                        <a:t>94.1</a:t>
                      </a:r>
                    </a:p>
                  </a:txBody>
                  <a:tcPr marL="9525" marR="9525" marT="9525" marB="0" anchor="ctr"/>
                </a:tc>
                <a:tc>
                  <a:txBody>
                    <a:bodyPr/>
                    <a:lstStyle/>
                    <a:p>
                      <a:pPr algn="ctr" fontAlgn="b"/>
                      <a:r>
                        <a:rPr lang="en-US" sz="1600" b="0" i="0" u="none" strike="noStrike" dirty="0">
                          <a:solidFill>
                            <a:srgbClr val="000000"/>
                          </a:solidFill>
                          <a:effectLst/>
                          <a:latin typeface="Calibri"/>
                        </a:rPr>
                        <a:t>87.4</a:t>
                      </a:r>
                    </a:p>
                  </a:txBody>
                  <a:tcPr marL="9525" marR="9525" marT="9525" marB="0" anchor="ctr"/>
                </a:tc>
                <a:tc>
                  <a:txBody>
                    <a:bodyPr/>
                    <a:lstStyle/>
                    <a:p>
                      <a:pPr algn="ctr" fontAlgn="b"/>
                      <a:r>
                        <a:rPr lang="en-US" sz="1600" b="0" i="0" u="none" strike="noStrike" dirty="0">
                          <a:solidFill>
                            <a:srgbClr val="000000"/>
                          </a:solidFill>
                          <a:effectLst/>
                          <a:latin typeface="Calibri"/>
                        </a:rPr>
                        <a:t>80.8</a:t>
                      </a:r>
                    </a:p>
                  </a:txBody>
                  <a:tcPr marL="9525" marR="9525" marT="9525" marB="0" anchor="ctr"/>
                </a:tc>
                <a:tc>
                  <a:txBody>
                    <a:bodyPr/>
                    <a:lstStyle/>
                    <a:p>
                      <a:pPr algn="ctr" fontAlgn="b"/>
                      <a:r>
                        <a:rPr lang="en-US" sz="1600" b="0" i="0" u="none" strike="noStrike" dirty="0">
                          <a:solidFill>
                            <a:srgbClr val="000000"/>
                          </a:solidFill>
                          <a:effectLst/>
                          <a:latin typeface="Calibri"/>
                        </a:rPr>
                        <a:t>78.7</a:t>
                      </a:r>
                    </a:p>
                  </a:txBody>
                  <a:tcPr marL="9525" marR="9525" marT="9525" marB="0" anchor="ctr"/>
                </a:tc>
              </a:tr>
            </a:tbl>
          </a:graphicData>
        </a:graphic>
      </p:graphicFrame>
    </p:spTree>
    <p:extLst>
      <p:ext uri="{BB962C8B-B14F-4D97-AF65-F5344CB8AC3E}">
        <p14:creationId xmlns:p14="http://schemas.microsoft.com/office/powerpoint/2010/main" val="499412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325670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Difficulties Getting Health Care for All Massachusetts Respondents 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32</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557031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29147552"/>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Difficulties Getting Health Care </a:t>
            </a:r>
            <a:r>
              <a:rPr lang="en-US" sz="2600" dirty="0" smtClean="0"/>
              <a:t>in </a:t>
            </a:r>
            <a:r>
              <a:rPr lang="en-US" sz="2600" dirty="0"/>
              <a:t>Massachusetts </a:t>
            </a:r>
            <a:r>
              <a:rPr lang="en-US" sz="2600" dirty="0" smtClean="0"/>
              <a:t>in 2014, by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33</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412104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7040100"/>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Difficulties Getting Health Care </a:t>
            </a:r>
            <a:r>
              <a:rPr lang="en-US" sz="2600" dirty="0" smtClean="0"/>
              <a:t>in </a:t>
            </a:r>
            <a:r>
              <a:rPr lang="en-US" sz="2600" dirty="0"/>
              <a:t>Massachusetts </a:t>
            </a:r>
            <a:r>
              <a:rPr lang="en-US" sz="2600" dirty="0" smtClean="0"/>
              <a:t>in 2014, by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34</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851866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49151560"/>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Difficulties Getting Health Care </a:t>
            </a:r>
            <a:r>
              <a:rPr lang="en-US" sz="2600" dirty="0" smtClean="0"/>
              <a:t>in </a:t>
            </a:r>
            <a:r>
              <a:rPr lang="en-US" sz="2600" dirty="0"/>
              <a:t>Massachusetts </a:t>
            </a:r>
            <a:r>
              <a:rPr lang="en-US" sz="2600" dirty="0" smtClean="0"/>
              <a:t>in 2014, by Race and Ethnicity</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35</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4294800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5163716"/>
              </p:ext>
            </p:extLst>
          </p:nvPr>
        </p:nvGraphicFramePr>
        <p:xfrm>
          <a:off x="449263" y="1588770"/>
          <a:ext cx="8039100" cy="3854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Difficulties Getting Health Care </a:t>
            </a:r>
            <a:r>
              <a:rPr lang="en-US" sz="2600" dirty="0" smtClean="0"/>
              <a:t>in </a:t>
            </a:r>
            <a:r>
              <a:rPr lang="en-US" sz="2600" dirty="0"/>
              <a:t>Massachusetts </a:t>
            </a:r>
            <a:r>
              <a:rPr lang="en-US" sz="2600" dirty="0" smtClean="0"/>
              <a:t>in 2014, by Family Income</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36</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312208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02260"/>
            <a:ext cx="8039100" cy="641350"/>
          </a:xfrm>
        </p:spPr>
        <p:txBody>
          <a:bodyPr/>
          <a:lstStyle/>
          <a:p>
            <a:r>
              <a:rPr lang="en-US" sz="2600" dirty="0"/>
              <a:t>Difficulties Getting Health Care </a:t>
            </a:r>
            <a:r>
              <a:rPr lang="en-US" sz="2600" dirty="0" smtClean="0"/>
              <a:t>in </a:t>
            </a:r>
            <a:r>
              <a:rPr lang="en-US" sz="2600" dirty="0"/>
              <a:t>Massachusetts </a:t>
            </a:r>
            <a:r>
              <a:rPr lang="en-US" sz="2600" dirty="0" smtClean="0"/>
              <a:t>in 2014, by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37</a:t>
            </a:fld>
            <a:endParaRPr lang="en-US" altLang="en-US" dirty="0"/>
          </a:p>
        </p:txBody>
      </p:sp>
      <p:sp>
        <p:nvSpPr>
          <p:cNvPr id="6" name="TextBox 5"/>
          <p:cNvSpPr txBox="1"/>
          <p:nvPr/>
        </p:nvSpPr>
        <p:spPr>
          <a:xfrm>
            <a:off x="803188" y="5687139"/>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66575285"/>
              </p:ext>
            </p:extLst>
          </p:nvPr>
        </p:nvGraphicFramePr>
        <p:xfrm>
          <a:off x="449263" y="1412452"/>
          <a:ext cx="8039100" cy="4111096"/>
        </p:xfrm>
        <a:graphic>
          <a:graphicData uri="http://schemas.openxmlformats.org/drawingml/2006/table">
            <a:tbl>
              <a:tblPr firstRow="1" bandRow="1">
                <a:tableStyleId>{5C22544A-7EE6-4342-B048-85BDC9FD1C3A}</a:tableStyleId>
              </a:tblPr>
              <a:tblGrid>
                <a:gridCol w="2009775"/>
                <a:gridCol w="2009775"/>
                <a:gridCol w="2009775"/>
                <a:gridCol w="2009775"/>
              </a:tblGrid>
              <a:tr h="1237189">
                <a:tc>
                  <a:txBody>
                    <a:bodyPr/>
                    <a:lstStyle/>
                    <a:p>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mn-lt"/>
                        </a:rPr>
                        <a:t>Told doctor's office or clinic did not accept insurance type over the past 12 months</a:t>
                      </a:r>
                    </a:p>
                  </a:txBody>
                  <a:tcPr/>
                </a:tc>
                <a:tc>
                  <a:txBody>
                    <a:bodyPr/>
                    <a:lstStyle/>
                    <a:p>
                      <a:pPr algn="ctr"/>
                      <a:r>
                        <a:rPr lang="en-US" sz="1600" dirty="0" smtClean="0">
                          <a:latin typeface="+mn-lt"/>
                        </a:rPr>
                        <a:t>Told doctor's office or clinic was not accepting new patients over</a:t>
                      </a:r>
                      <a:r>
                        <a:rPr lang="en-US" sz="1600" baseline="0" dirty="0" smtClean="0">
                          <a:latin typeface="+mn-lt"/>
                        </a:rPr>
                        <a:t> the</a:t>
                      </a:r>
                      <a:r>
                        <a:rPr lang="en-US" sz="1600" dirty="0" smtClean="0">
                          <a:latin typeface="+mn-lt"/>
                        </a:rPr>
                        <a:t> past 12 months</a:t>
                      </a:r>
                      <a:endParaRPr lang="en-US" sz="1600" dirty="0">
                        <a:latin typeface="+mn-lt"/>
                      </a:endParaRPr>
                    </a:p>
                  </a:txBody>
                  <a:tcPr/>
                </a:tc>
                <a:tc>
                  <a:txBody>
                    <a:bodyPr/>
                    <a:lstStyle/>
                    <a:p>
                      <a:pPr algn="ctr"/>
                      <a:r>
                        <a:rPr lang="en-US" sz="1600" dirty="0" smtClean="0">
                          <a:latin typeface="+mn-lt"/>
                        </a:rPr>
                        <a:t>Unable to get an appointment with a health provider as soon as needed over</a:t>
                      </a:r>
                      <a:r>
                        <a:rPr lang="en-US" sz="1600" baseline="0" dirty="0" smtClean="0">
                          <a:latin typeface="+mn-lt"/>
                        </a:rPr>
                        <a:t> </a:t>
                      </a:r>
                      <a:r>
                        <a:rPr lang="en-US" sz="1600" dirty="0" smtClean="0">
                          <a:latin typeface="+mn-lt"/>
                        </a:rPr>
                        <a:t>the past 12 months</a:t>
                      </a:r>
                      <a:endParaRPr lang="en-US" sz="1600" dirty="0">
                        <a:latin typeface="+mn-lt"/>
                      </a:endParaRPr>
                    </a:p>
                  </a:txBody>
                  <a:tcPr/>
                </a:tc>
              </a:tr>
              <a:tr h="350057">
                <a:tc>
                  <a:txBody>
                    <a:bodyPr/>
                    <a:lstStyle/>
                    <a:p>
                      <a:r>
                        <a:rPr lang="en-US" sz="1600" dirty="0" smtClean="0"/>
                        <a:t>Western MA</a:t>
                      </a:r>
                    </a:p>
                  </a:txBody>
                  <a:tcPr anchor="ctr"/>
                </a:tc>
                <a:tc>
                  <a:txBody>
                    <a:bodyPr/>
                    <a:lstStyle/>
                    <a:p>
                      <a:pPr algn="ctr" fontAlgn="b"/>
                      <a:r>
                        <a:rPr lang="en-US" sz="1600" b="0" i="0" u="none" strike="noStrike" dirty="0">
                          <a:solidFill>
                            <a:srgbClr val="000000"/>
                          </a:solidFill>
                          <a:effectLst/>
                          <a:latin typeface="+mn-lt"/>
                        </a:rPr>
                        <a:t>15.9</a:t>
                      </a:r>
                    </a:p>
                  </a:txBody>
                  <a:tcPr marL="9525" marR="9525" marT="9525" marB="0" anchor="b"/>
                </a:tc>
                <a:tc>
                  <a:txBody>
                    <a:bodyPr/>
                    <a:lstStyle/>
                    <a:p>
                      <a:pPr algn="ctr" fontAlgn="b"/>
                      <a:r>
                        <a:rPr lang="en-US" sz="1600" b="0" i="0" u="none" strike="noStrike" dirty="0">
                          <a:solidFill>
                            <a:srgbClr val="000000"/>
                          </a:solidFill>
                          <a:effectLst/>
                          <a:latin typeface="+mn-lt"/>
                        </a:rPr>
                        <a:t>18.3</a:t>
                      </a:r>
                    </a:p>
                  </a:txBody>
                  <a:tcPr marL="9525" marR="9525" marT="9525" marB="0" anchor="b"/>
                </a:tc>
                <a:tc>
                  <a:txBody>
                    <a:bodyPr/>
                    <a:lstStyle/>
                    <a:p>
                      <a:pPr algn="ctr" fontAlgn="b"/>
                      <a:r>
                        <a:rPr lang="en-US" sz="1600" b="0" i="0" u="none" strike="noStrike" dirty="0">
                          <a:solidFill>
                            <a:srgbClr val="000000"/>
                          </a:solidFill>
                          <a:effectLst/>
                          <a:latin typeface="+mn-lt"/>
                        </a:rPr>
                        <a:t>18.6</a:t>
                      </a:r>
                    </a:p>
                  </a:txBody>
                  <a:tcPr marL="9525" marR="9525" marT="9525" marB="0" anchor="b"/>
                </a:tc>
              </a:tr>
              <a:tr h="350057">
                <a:tc>
                  <a:txBody>
                    <a:bodyPr/>
                    <a:lstStyle/>
                    <a:p>
                      <a:r>
                        <a:rPr lang="en-US" sz="1600" dirty="0" smtClean="0"/>
                        <a:t>Central MA</a:t>
                      </a:r>
                      <a:endParaRPr lang="en-US" sz="1600" dirty="0"/>
                    </a:p>
                  </a:txBody>
                  <a:tcPr anchor="ctr"/>
                </a:tc>
                <a:tc>
                  <a:txBody>
                    <a:bodyPr/>
                    <a:lstStyle/>
                    <a:p>
                      <a:pPr algn="ctr" fontAlgn="b"/>
                      <a:r>
                        <a:rPr lang="en-US" sz="1600" b="0" i="0" u="none" strike="noStrike" dirty="0">
                          <a:solidFill>
                            <a:srgbClr val="000000"/>
                          </a:solidFill>
                          <a:effectLst/>
                          <a:latin typeface="+mn-lt"/>
                        </a:rPr>
                        <a:t>13.2</a:t>
                      </a:r>
                    </a:p>
                  </a:txBody>
                  <a:tcPr marL="9525" marR="9525" marT="9525" marB="0" anchor="b"/>
                </a:tc>
                <a:tc>
                  <a:txBody>
                    <a:bodyPr/>
                    <a:lstStyle/>
                    <a:p>
                      <a:pPr algn="ctr" fontAlgn="b"/>
                      <a:r>
                        <a:rPr lang="en-US" sz="1600" b="0" i="0" u="none" strike="noStrike" dirty="0">
                          <a:solidFill>
                            <a:srgbClr val="000000"/>
                          </a:solidFill>
                          <a:effectLst/>
                          <a:latin typeface="+mn-lt"/>
                        </a:rPr>
                        <a:t>12.9</a:t>
                      </a:r>
                    </a:p>
                  </a:txBody>
                  <a:tcPr marL="9525" marR="9525" marT="9525" marB="0" anchor="b"/>
                </a:tc>
                <a:tc>
                  <a:txBody>
                    <a:bodyPr/>
                    <a:lstStyle/>
                    <a:p>
                      <a:pPr algn="ctr" fontAlgn="b"/>
                      <a:r>
                        <a:rPr lang="en-US" sz="1600" b="0" i="0" u="none" strike="noStrike" dirty="0">
                          <a:solidFill>
                            <a:srgbClr val="000000"/>
                          </a:solidFill>
                          <a:effectLst/>
                          <a:latin typeface="+mn-lt"/>
                        </a:rPr>
                        <a:t>20.5</a:t>
                      </a:r>
                    </a:p>
                  </a:txBody>
                  <a:tcPr marL="9525" marR="9525" marT="9525" marB="0" anchor="b"/>
                </a:tc>
              </a:tr>
              <a:tr h="350057">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a:solidFill>
                            <a:srgbClr val="000000"/>
                          </a:solidFill>
                          <a:effectLst/>
                          <a:latin typeface="+mn-lt"/>
                        </a:rPr>
                        <a:t>9.5</a:t>
                      </a:r>
                    </a:p>
                  </a:txBody>
                  <a:tcPr marL="9525" marR="9525" marT="9525" marB="0" anchor="b"/>
                </a:tc>
                <a:tc>
                  <a:txBody>
                    <a:bodyPr/>
                    <a:lstStyle/>
                    <a:p>
                      <a:pPr algn="ctr" fontAlgn="b"/>
                      <a:r>
                        <a:rPr lang="en-US" sz="1600" b="0" i="0" u="none" strike="noStrike" dirty="0">
                          <a:solidFill>
                            <a:srgbClr val="000000"/>
                          </a:solidFill>
                          <a:effectLst/>
                          <a:latin typeface="+mn-lt"/>
                        </a:rPr>
                        <a:t>8.4</a:t>
                      </a:r>
                    </a:p>
                  </a:txBody>
                  <a:tcPr marL="9525" marR="9525" marT="9525" marB="0" anchor="b"/>
                </a:tc>
                <a:tc>
                  <a:txBody>
                    <a:bodyPr/>
                    <a:lstStyle/>
                    <a:p>
                      <a:pPr algn="ctr" fontAlgn="b"/>
                      <a:r>
                        <a:rPr lang="en-US" sz="1600" b="0" i="0" u="none" strike="noStrike" dirty="0">
                          <a:solidFill>
                            <a:srgbClr val="000000"/>
                          </a:solidFill>
                          <a:effectLst/>
                          <a:latin typeface="+mn-lt"/>
                        </a:rPr>
                        <a:t>16.5</a:t>
                      </a:r>
                    </a:p>
                  </a:txBody>
                  <a:tcPr marL="9525" marR="9525" marT="9525" marB="0" anchor="b"/>
                </a:tc>
              </a:tr>
              <a:tr h="350057">
                <a:tc>
                  <a:txBody>
                    <a:bodyPr/>
                    <a:lstStyle/>
                    <a:p>
                      <a:r>
                        <a:rPr lang="en-US" sz="1600" dirty="0" smtClean="0"/>
                        <a:t>Metro West</a:t>
                      </a:r>
                      <a:endParaRPr lang="en-US" sz="1600" dirty="0"/>
                    </a:p>
                  </a:txBody>
                  <a:tcPr anchor="ctr"/>
                </a:tc>
                <a:tc>
                  <a:txBody>
                    <a:bodyPr/>
                    <a:lstStyle/>
                    <a:p>
                      <a:pPr algn="ctr" fontAlgn="b"/>
                      <a:r>
                        <a:rPr lang="en-US" sz="1600" b="0" i="0" u="none" strike="noStrike" dirty="0">
                          <a:solidFill>
                            <a:srgbClr val="000000"/>
                          </a:solidFill>
                          <a:effectLst/>
                          <a:latin typeface="+mn-lt"/>
                        </a:rPr>
                        <a:t>13.1</a:t>
                      </a:r>
                    </a:p>
                  </a:txBody>
                  <a:tcPr marL="9525" marR="9525" marT="9525" marB="0" anchor="b"/>
                </a:tc>
                <a:tc>
                  <a:txBody>
                    <a:bodyPr/>
                    <a:lstStyle/>
                    <a:p>
                      <a:pPr algn="ctr" fontAlgn="b"/>
                      <a:r>
                        <a:rPr lang="en-US" sz="1600" b="0" i="0" u="none" strike="noStrike" dirty="0">
                          <a:solidFill>
                            <a:srgbClr val="000000"/>
                          </a:solidFill>
                          <a:effectLst/>
                          <a:latin typeface="+mn-lt"/>
                        </a:rPr>
                        <a:t>18.1</a:t>
                      </a:r>
                    </a:p>
                  </a:txBody>
                  <a:tcPr marL="9525" marR="9525" marT="9525" marB="0" anchor="b"/>
                </a:tc>
                <a:tc>
                  <a:txBody>
                    <a:bodyPr/>
                    <a:lstStyle/>
                    <a:p>
                      <a:pPr algn="ctr" fontAlgn="b"/>
                      <a:r>
                        <a:rPr lang="en-US" sz="1600" b="0" i="0" u="none" strike="noStrike" dirty="0">
                          <a:solidFill>
                            <a:srgbClr val="000000"/>
                          </a:solidFill>
                          <a:effectLst/>
                          <a:latin typeface="+mn-lt"/>
                        </a:rPr>
                        <a:t>20.3</a:t>
                      </a:r>
                    </a:p>
                  </a:txBody>
                  <a:tcPr marL="9525" marR="9525" marT="9525" marB="0" anchor="b"/>
                </a:tc>
              </a:tr>
              <a:tr h="350057">
                <a:tc>
                  <a:txBody>
                    <a:bodyPr/>
                    <a:lstStyle/>
                    <a:p>
                      <a:r>
                        <a:rPr lang="en-US" sz="1600" dirty="0" smtClean="0"/>
                        <a:t>Metro Boston</a:t>
                      </a:r>
                      <a:endParaRPr lang="en-US" sz="1600" dirty="0"/>
                    </a:p>
                  </a:txBody>
                  <a:tcPr anchor="ctr"/>
                </a:tc>
                <a:tc>
                  <a:txBody>
                    <a:bodyPr/>
                    <a:lstStyle/>
                    <a:p>
                      <a:pPr algn="ctr" fontAlgn="b"/>
                      <a:r>
                        <a:rPr lang="en-US" sz="1600" b="0" i="0" u="none" strike="noStrike" dirty="0">
                          <a:solidFill>
                            <a:srgbClr val="000000"/>
                          </a:solidFill>
                          <a:effectLst/>
                          <a:latin typeface="+mn-lt"/>
                        </a:rPr>
                        <a:t>11.2</a:t>
                      </a:r>
                    </a:p>
                  </a:txBody>
                  <a:tcPr marL="9525" marR="9525" marT="9525" marB="0" anchor="b"/>
                </a:tc>
                <a:tc>
                  <a:txBody>
                    <a:bodyPr/>
                    <a:lstStyle/>
                    <a:p>
                      <a:pPr algn="ctr" fontAlgn="b"/>
                      <a:r>
                        <a:rPr lang="en-US" sz="1600" b="0" i="0" u="none" strike="noStrike" dirty="0">
                          <a:solidFill>
                            <a:srgbClr val="000000"/>
                          </a:solidFill>
                          <a:effectLst/>
                          <a:latin typeface="+mn-lt"/>
                        </a:rPr>
                        <a:t>12.5</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tr>
              <a:tr h="350057">
                <a:tc>
                  <a:txBody>
                    <a:bodyPr/>
                    <a:lstStyle/>
                    <a:p>
                      <a:r>
                        <a:rPr lang="en-US" sz="1600" dirty="0" smtClean="0"/>
                        <a:t>Metro South</a:t>
                      </a:r>
                      <a:endParaRPr lang="en-US" sz="1600" dirty="0"/>
                    </a:p>
                  </a:txBody>
                  <a:tcPr anchor="ctr"/>
                </a:tc>
                <a:tc>
                  <a:txBody>
                    <a:bodyPr/>
                    <a:lstStyle/>
                    <a:p>
                      <a:pPr algn="ctr" fontAlgn="b"/>
                      <a:r>
                        <a:rPr lang="en-US" sz="1600" b="0" i="0" u="none" strike="noStrike" dirty="0">
                          <a:solidFill>
                            <a:srgbClr val="000000"/>
                          </a:solidFill>
                          <a:effectLst/>
                          <a:latin typeface="+mn-lt"/>
                        </a:rPr>
                        <a:t>13.6</a:t>
                      </a:r>
                    </a:p>
                  </a:txBody>
                  <a:tcPr marL="9525" marR="9525" marT="9525" marB="0" anchor="b"/>
                </a:tc>
                <a:tc>
                  <a:txBody>
                    <a:bodyPr/>
                    <a:lstStyle/>
                    <a:p>
                      <a:pPr algn="ctr" fontAlgn="b"/>
                      <a:r>
                        <a:rPr lang="en-US" sz="1600" b="0" i="0" u="none" strike="noStrike" dirty="0">
                          <a:solidFill>
                            <a:srgbClr val="000000"/>
                          </a:solidFill>
                          <a:effectLst/>
                          <a:latin typeface="+mn-lt"/>
                        </a:rPr>
                        <a:t>14.0</a:t>
                      </a:r>
                    </a:p>
                  </a:txBody>
                  <a:tcPr marL="9525" marR="9525" marT="9525" marB="0" anchor="b"/>
                </a:tc>
                <a:tc>
                  <a:txBody>
                    <a:bodyPr/>
                    <a:lstStyle/>
                    <a:p>
                      <a:pPr algn="ctr" fontAlgn="b"/>
                      <a:r>
                        <a:rPr lang="en-US" sz="1600" b="0" i="0" u="none" strike="noStrike" dirty="0">
                          <a:solidFill>
                            <a:srgbClr val="000000"/>
                          </a:solidFill>
                          <a:effectLst/>
                          <a:latin typeface="+mn-lt"/>
                        </a:rPr>
                        <a:t>20.1</a:t>
                      </a:r>
                    </a:p>
                  </a:txBody>
                  <a:tcPr marL="9525" marR="9525" marT="9525" marB="0" anchor="b"/>
                </a:tc>
              </a:tr>
              <a:tr h="350057">
                <a:tc>
                  <a:txBody>
                    <a:bodyPr/>
                    <a:lstStyle/>
                    <a:p>
                      <a:r>
                        <a:rPr lang="en-US" sz="1600" dirty="0" smtClean="0"/>
                        <a:t>Southcoast</a:t>
                      </a:r>
                      <a:endParaRPr lang="en-US" sz="1600" dirty="0"/>
                    </a:p>
                  </a:txBody>
                  <a:tcPr anchor="ctr"/>
                </a:tc>
                <a:tc>
                  <a:txBody>
                    <a:bodyPr/>
                    <a:lstStyle/>
                    <a:p>
                      <a:pPr algn="ctr" fontAlgn="b"/>
                      <a:r>
                        <a:rPr lang="en-US" sz="1600" b="0" i="0" u="none" strike="noStrike" dirty="0">
                          <a:solidFill>
                            <a:srgbClr val="000000"/>
                          </a:solidFill>
                          <a:effectLst/>
                          <a:latin typeface="+mn-lt"/>
                        </a:rPr>
                        <a:t>14.8</a:t>
                      </a:r>
                    </a:p>
                  </a:txBody>
                  <a:tcPr marL="9525" marR="9525" marT="9525" marB="0" anchor="b"/>
                </a:tc>
                <a:tc>
                  <a:txBody>
                    <a:bodyPr/>
                    <a:lstStyle/>
                    <a:p>
                      <a:pPr algn="ctr" fontAlgn="b"/>
                      <a:r>
                        <a:rPr lang="en-US" sz="1600" b="0" i="0" u="none" strike="noStrike" dirty="0">
                          <a:solidFill>
                            <a:srgbClr val="000000"/>
                          </a:solidFill>
                          <a:effectLst/>
                          <a:latin typeface="+mn-lt"/>
                        </a:rPr>
                        <a:t>15.2</a:t>
                      </a:r>
                    </a:p>
                  </a:txBody>
                  <a:tcPr marL="9525" marR="9525" marT="9525" marB="0" anchor="b"/>
                </a:tc>
                <a:tc>
                  <a:txBody>
                    <a:bodyPr/>
                    <a:lstStyle/>
                    <a:p>
                      <a:pPr algn="ctr" fontAlgn="b"/>
                      <a:r>
                        <a:rPr lang="en-US" sz="1600" b="0" i="0" u="none" strike="noStrike" dirty="0">
                          <a:solidFill>
                            <a:srgbClr val="000000"/>
                          </a:solidFill>
                          <a:effectLst/>
                          <a:latin typeface="+mn-lt"/>
                        </a:rPr>
                        <a:t>22.8</a:t>
                      </a:r>
                    </a:p>
                  </a:txBody>
                  <a:tcPr marL="9525" marR="9525" marT="9525" marB="0" anchor="b"/>
                </a:tc>
              </a:tr>
              <a:tr h="350057">
                <a:tc>
                  <a:txBody>
                    <a:bodyPr/>
                    <a:lstStyle/>
                    <a:p>
                      <a:r>
                        <a:rPr lang="en-US" sz="1600" dirty="0" smtClean="0"/>
                        <a:t>Cape and Islands</a:t>
                      </a:r>
                      <a:endParaRPr lang="en-US" sz="1600" dirty="0"/>
                    </a:p>
                  </a:txBody>
                  <a:tcPr anchor="ctr"/>
                </a:tc>
                <a:tc>
                  <a:txBody>
                    <a:bodyPr/>
                    <a:lstStyle/>
                    <a:p>
                      <a:pPr algn="ctr" fontAlgn="b"/>
                      <a:r>
                        <a:rPr lang="en-US" sz="1600" b="0" i="0" u="none" strike="noStrike" dirty="0">
                          <a:solidFill>
                            <a:srgbClr val="000000"/>
                          </a:solidFill>
                          <a:effectLst/>
                          <a:latin typeface="+mn-lt"/>
                        </a:rPr>
                        <a:t>14.3</a:t>
                      </a:r>
                    </a:p>
                  </a:txBody>
                  <a:tcPr marL="9525" marR="9525" marT="9525" marB="0" anchor="b"/>
                </a:tc>
                <a:tc>
                  <a:txBody>
                    <a:bodyPr/>
                    <a:lstStyle/>
                    <a:p>
                      <a:pPr algn="ctr" fontAlgn="b"/>
                      <a:r>
                        <a:rPr lang="en-US" sz="1600" b="0" i="0" u="none" strike="noStrike" dirty="0">
                          <a:solidFill>
                            <a:srgbClr val="000000"/>
                          </a:solidFill>
                          <a:effectLst/>
                          <a:latin typeface="+mn-lt"/>
                        </a:rPr>
                        <a:t>18.0</a:t>
                      </a:r>
                    </a:p>
                  </a:txBody>
                  <a:tcPr marL="9525" marR="9525" marT="9525" marB="0" anchor="b"/>
                </a:tc>
                <a:tc>
                  <a:txBody>
                    <a:bodyPr/>
                    <a:lstStyle/>
                    <a:p>
                      <a:pPr algn="ctr" fontAlgn="b"/>
                      <a:r>
                        <a:rPr lang="en-US" sz="1600" b="0" i="0" u="none" strike="noStrike" dirty="0">
                          <a:solidFill>
                            <a:srgbClr val="000000"/>
                          </a:solidFill>
                          <a:effectLst/>
                          <a:latin typeface="+mn-lt"/>
                        </a:rPr>
                        <a:t>17.2</a:t>
                      </a:r>
                    </a:p>
                  </a:txBody>
                  <a:tcPr marL="9525" marR="9525" marT="9525" marB="0" anchor="b"/>
                </a:tc>
              </a:tr>
            </a:tbl>
          </a:graphicData>
        </a:graphic>
      </p:graphicFrame>
    </p:spTree>
    <p:extLst>
      <p:ext uri="{BB962C8B-B14F-4D97-AF65-F5344CB8AC3E}">
        <p14:creationId xmlns:p14="http://schemas.microsoft.com/office/powerpoint/2010/main" val="499412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9977457"/>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Emergency Department Use by All Massachusetts Respondents 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38</a:t>
            </a:fld>
            <a:endParaRPr lang="en-US" altLang="en-US" dirty="0"/>
          </a:p>
        </p:txBody>
      </p:sp>
      <p:sp>
        <p:nvSpPr>
          <p:cNvPr id="6" name="TextBox 5"/>
          <p:cNvSpPr txBox="1"/>
          <p:nvPr/>
        </p:nvSpPr>
        <p:spPr>
          <a:xfrm>
            <a:off x="803188" y="5486400"/>
            <a:ext cx="7534362" cy="400110"/>
          </a:xfrm>
          <a:prstGeom prst="rect">
            <a:avLst/>
          </a:prstGeom>
          <a:noFill/>
        </p:spPr>
        <p:txBody>
          <a:bodyPr wrap="square" rtlCol="0">
            <a:spAutoFit/>
          </a:bodyPr>
          <a:lstStyle/>
          <a:p>
            <a:r>
              <a:rPr lang="en-US" sz="1000" dirty="0"/>
              <a:t>Note: A non-emergency condition is one that the respondent thought could have been treated by a regular doctor if one had been available.</a:t>
            </a:r>
          </a:p>
          <a:p>
            <a:r>
              <a:rPr lang="en-US" sz="1000" dirty="0" smtClean="0"/>
              <a:t>Source:  2014 Massachusetts Health Insurance Survey</a:t>
            </a:r>
          </a:p>
        </p:txBody>
      </p:sp>
    </p:spTree>
    <p:extLst>
      <p:ext uri="{BB962C8B-B14F-4D97-AF65-F5344CB8AC3E}">
        <p14:creationId xmlns:p14="http://schemas.microsoft.com/office/powerpoint/2010/main" val="1956306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30212849"/>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Emergency Department Use </a:t>
            </a:r>
            <a:r>
              <a:rPr lang="en-US" sz="2600" dirty="0" smtClean="0"/>
              <a:t>in </a:t>
            </a:r>
            <a:r>
              <a:rPr lang="en-US" sz="2600" dirty="0"/>
              <a:t>Massachusetts in 2014, b</a:t>
            </a:r>
            <a:r>
              <a:rPr lang="en-US" sz="2600" dirty="0" smtClean="0"/>
              <a:t>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39</a:t>
            </a:fld>
            <a:endParaRPr lang="en-US" altLang="en-US" dirty="0"/>
          </a:p>
        </p:txBody>
      </p:sp>
      <p:sp>
        <p:nvSpPr>
          <p:cNvPr id="6" name="TextBox 5"/>
          <p:cNvSpPr txBox="1"/>
          <p:nvPr/>
        </p:nvSpPr>
        <p:spPr>
          <a:xfrm>
            <a:off x="803188" y="5486400"/>
            <a:ext cx="7534362" cy="400110"/>
          </a:xfrm>
          <a:prstGeom prst="rect">
            <a:avLst/>
          </a:prstGeom>
          <a:noFill/>
        </p:spPr>
        <p:txBody>
          <a:bodyPr wrap="square" rtlCol="0">
            <a:spAutoFit/>
          </a:bodyPr>
          <a:lstStyle/>
          <a:p>
            <a:r>
              <a:rPr lang="en-US" sz="1000" dirty="0"/>
              <a:t>Note: A non-emergency condition is one that the respondent thought could have been treated by a regular doctor if one had been available.</a:t>
            </a:r>
          </a:p>
          <a:p>
            <a:r>
              <a:rPr lang="en-US" sz="1000" dirty="0" smtClean="0"/>
              <a:t>Source:  2014 Massachusetts Health Insurance Survey</a:t>
            </a:r>
          </a:p>
        </p:txBody>
      </p:sp>
    </p:spTree>
    <p:extLst>
      <p:ext uri="{BB962C8B-B14F-4D97-AF65-F5344CB8AC3E}">
        <p14:creationId xmlns:p14="http://schemas.microsoft.com/office/powerpoint/2010/main" val="412104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52488" y="1201738"/>
            <a:ext cx="7772400" cy="517525"/>
          </a:xfrm>
        </p:spPr>
        <p:txBody>
          <a:bodyPr>
            <a:normAutofit fontScale="90000"/>
          </a:bodyPr>
          <a:lstStyle/>
          <a:p>
            <a:pPr eaLnBrk="1" hangingPunct="1">
              <a:defRPr/>
            </a:pPr>
            <a:r>
              <a:rPr lang="en-US" dirty="0">
                <a:ea typeface="ＭＳ Ｐゴシック" charset="0"/>
              </a:rPr>
              <a:t>1. </a:t>
            </a:r>
            <a:r>
              <a:rPr lang="en-US" dirty="0" smtClean="0">
                <a:ea typeface="ＭＳ Ｐゴシック" charset="0"/>
              </a:rPr>
              <a:t>Health insurance coverage and Uninsurance</a:t>
            </a:r>
            <a:endParaRPr lang="en-US" dirty="0">
              <a:ea typeface="ＭＳ Ｐゴシック" charset="0"/>
            </a:endParaRPr>
          </a:p>
        </p:txBody>
      </p:sp>
    </p:spTree>
    <p:extLst>
      <p:ext uri="{BB962C8B-B14F-4D97-AF65-F5344CB8AC3E}">
        <p14:creationId xmlns:p14="http://schemas.microsoft.com/office/powerpoint/2010/main" val="1663846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5562019"/>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Emergency Department Use </a:t>
            </a:r>
            <a:r>
              <a:rPr lang="en-US" sz="2600" dirty="0" smtClean="0"/>
              <a:t>in </a:t>
            </a:r>
            <a:r>
              <a:rPr lang="en-US" sz="2600" dirty="0"/>
              <a:t>Massachusetts in 2014, b</a:t>
            </a:r>
            <a:r>
              <a:rPr lang="en-US" sz="2600" dirty="0" smtClean="0"/>
              <a:t>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40</a:t>
            </a:fld>
            <a:endParaRPr lang="en-US" altLang="en-US" dirty="0"/>
          </a:p>
        </p:txBody>
      </p:sp>
      <p:sp>
        <p:nvSpPr>
          <p:cNvPr id="6" name="TextBox 5"/>
          <p:cNvSpPr txBox="1"/>
          <p:nvPr/>
        </p:nvSpPr>
        <p:spPr>
          <a:xfrm>
            <a:off x="803188" y="5486400"/>
            <a:ext cx="7534362" cy="400110"/>
          </a:xfrm>
          <a:prstGeom prst="rect">
            <a:avLst/>
          </a:prstGeom>
          <a:noFill/>
        </p:spPr>
        <p:txBody>
          <a:bodyPr wrap="square" rtlCol="0">
            <a:spAutoFit/>
          </a:bodyPr>
          <a:lstStyle/>
          <a:p>
            <a:r>
              <a:rPr lang="en-US" sz="1000" dirty="0"/>
              <a:t>Note: A non-emergency condition is one that the respondent thought could have been treated by a regular doctor if one had been available.</a:t>
            </a:r>
          </a:p>
          <a:p>
            <a:r>
              <a:rPr lang="en-US" sz="1000" dirty="0" smtClean="0"/>
              <a:t>Source:  2014 Massachusetts Health Insurance Survey</a:t>
            </a:r>
          </a:p>
        </p:txBody>
      </p:sp>
    </p:spTree>
    <p:extLst>
      <p:ext uri="{BB962C8B-B14F-4D97-AF65-F5344CB8AC3E}">
        <p14:creationId xmlns:p14="http://schemas.microsoft.com/office/powerpoint/2010/main" val="3851866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23404407"/>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Emergency Department Use </a:t>
            </a:r>
            <a:r>
              <a:rPr lang="en-US" sz="2600" dirty="0" smtClean="0"/>
              <a:t>in </a:t>
            </a:r>
            <a:r>
              <a:rPr lang="en-US" sz="2600" dirty="0"/>
              <a:t>Massachusetts in 2014, b</a:t>
            </a:r>
            <a:r>
              <a:rPr lang="en-US" sz="2600" dirty="0" smtClean="0"/>
              <a:t>y Race and Ethnicity</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41</a:t>
            </a:fld>
            <a:endParaRPr lang="en-US" altLang="en-US" dirty="0"/>
          </a:p>
        </p:txBody>
      </p:sp>
      <p:sp>
        <p:nvSpPr>
          <p:cNvPr id="6" name="TextBox 5"/>
          <p:cNvSpPr txBox="1"/>
          <p:nvPr/>
        </p:nvSpPr>
        <p:spPr>
          <a:xfrm>
            <a:off x="803188" y="5486400"/>
            <a:ext cx="7534362" cy="553998"/>
          </a:xfrm>
          <a:prstGeom prst="rect">
            <a:avLst/>
          </a:prstGeom>
          <a:noFill/>
        </p:spPr>
        <p:txBody>
          <a:bodyPr wrap="square" rtlCol="0">
            <a:spAutoFit/>
          </a:bodyPr>
          <a:lstStyle/>
          <a:p>
            <a:r>
              <a:rPr lang="en-US" sz="1000" dirty="0"/>
              <a:t>* The value has been suppressed due to small sample size.</a:t>
            </a:r>
          </a:p>
          <a:p>
            <a:r>
              <a:rPr lang="en-US" sz="1000" dirty="0"/>
              <a:t>Note: A non-emergency condition is one that the respondent thought could have been treated by a regular doctor if one had been available.</a:t>
            </a:r>
          </a:p>
          <a:p>
            <a:r>
              <a:rPr lang="en-US" sz="1000" dirty="0" smtClean="0"/>
              <a:t>Source:  2014 Massachusetts Health Insurance Survey</a:t>
            </a:r>
          </a:p>
        </p:txBody>
      </p:sp>
    </p:spTree>
    <p:extLst>
      <p:ext uri="{BB962C8B-B14F-4D97-AF65-F5344CB8AC3E}">
        <p14:creationId xmlns:p14="http://schemas.microsoft.com/office/powerpoint/2010/main" val="4294800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506403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Emergency Department Use </a:t>
            </a:r>
            <a:r>
              <a:rPr lang="en-US" sz="2600" dirty="0" smtClean="0"/>
              <a:t>in </a:t>
            </a:r>
            <a:r>
              <a:rPr lang="en-US" sz="2600" dirty="0"/>
              <a:t>Massachusetts in 2014, b</a:t>
            </a:r>
            <a:r>
              <a:rPr lang="en-US" sz="2600" dirty="0" smtClean="0"/>
              <a:t>y Family Income</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42</a:t>
            </a:fld>
            <a:endParaRPr lang="en-US" altLang="en-US" dirty="0"/>
          </a:p>
        </p:txBody>
      </p:sp>
      <p:sp>
        <p:nvSpPr>
          <p:cNvPr id="6" name="TextBox 5"/>
          <p:cNvSpPr txBox="1"/>
          <p:nvPr/>
        </p:nvSpPr>
        <p:spPr>
          <a:xfrm>
            <a:off x="803188" y="5486400"/>
            <a:ext cx="7534362" cy="553998"/>
          </a:xfrm>
          <a:prstGeom prst="rect">
            <a:avLst/>
          </a:prstGeom>
          <a:noFill/>
        </p:spPr>
        <p:txBody>
          <a:bodyPr wrap="square" rtlCol="0">
            <a:spAutoFit/>
          </a:bodyPr>
          <a:lstStyle/>
          <a:p>
            <a:r>
              <a:rPr lang="en-US" sz="1000" dirty="0"/>
              <a:t>* The value has been suppressed due to small sample size.</a:t>
            </a:r>
          </a:p>
          <a:p>
            <a:r>
              <a:rPr lang="en-US" sz="1000" dirty="0"/>
              <a:t>Note: A non-emergency condition is one that the respondent thought could have been treated by a regular doctor if one had been available.</a:t>
            </a:r>
          </a:p>
          <a:p>
            <a:r>
              <a:rPr lang="en-US" sz="1000" dirty="0" smtClean="0"/>
              <a:t>Source:  2014 Massachusetts Health Insurance Survey</a:t>
            </a:r>
          </a:p>
        </p:txBody>
      </p:sp>
    </p:spTree>
    <p:extLst>
      <p:ext uri="{BB962C8B-B14F-4D97-AF65-F5344CB8AC3E}">
        <p14:creationId xmlns:p14="http://schemas.microsoft.com/office/powerpoint/2010/main" val="1312208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02260"/>
            <a:ext cx="8039100" cy="641350"/>
          </a:xfrm>
        </p:spPr>
        <p:txBody>
          <a:bodyPr/>
          <a:lstStyle/>
          <a:p>
            <a:r>
              <a:rPr lang="en-US" sz="2600" dirty="0"/>
              <a:t>Emergency Department </a:t>
            </a:r>
            <a:r>
              <a:rPr lang="en-US" sz="2600" dirty="0" smtClean="0"/>
              <a:t>Use in </a:t>
            </a:r>
            <a:r>
              <a:rPr lang="en-US" sz="2600" dirty="0"/>
              <a:t>Massachusetts in 2014, b</a:t>
            </a:r>
            <a:r>
              <a:rPr lang="en-US" sz="2600" dirty="0" smtClean="0"/>
              <a:t>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43</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1697732"/>
              </p:ext>
            </p:extLst>
          </p:nvPr>
        </p:nvGraphicFramePr>
        <p:xfrm>
          <a:off x="449263" y="1246188"/>
          <a:ext cx="8039100" cy="4124960"/>
        </p:xfrm>
        <a:graphic>
          <a:graphicData uri="http://schemas.openxmlformats.org/drawingml/2006/table">
            <a:tbl>
              <a:tblPr firstRow="1" bandRow="1">
                <a:tableStyleId>{5C22544A-7EE6-4342-B048-85BDC9FD1C3A}</a:tableStyleId>
              </a:tblPr>
              <a:tblGrid>
                <a:gridCol w="2009775"/>
                <a:gridCol w="2009775"/>
                <a:gridCol w="1817687"/>
                <a:gridCol w="2201863"/>
              </a:tblGrid>
              <a:tr h="370840">
                <a:tc>
                  <a:txBody>
                    <a:bodyPr/>
                    <a:lstStyle/>
                    <a:p>
                      <a:endParaRPr lang="en-US" sz="1600" dirty="0"/>
                    </a:p>
                  </a:txBody>
                  <a:tcPr/>
                </a:tc>
                <a:tc>
                  <a:txBody>
                    <a:bodyPr/>
                    <a:lstStyle/>
                    <a:p>
                      <a:pPr algn="ctr"/>
                      <a:r>
                        <a:rPr lang="en-US" sz="1400" dirty="0" smtClean="0"/>
                        <a:t>Any emergency department (ED) visit over</a:t>
                      </a:r>
                      <a:r>
                        <a:rPr lang="en-US" sz="1400" baseline="0" dirty="0" smtClean="0"/>
                        <a:t> </a:t>
                      </a:r>
                      <a:r>
                        <a:rPr lang="en-US" sz="1400" dirty="0" smtClean="0"/>
                        <a:t>the past 12 months (%)</a:t>
                      </a:r>
                      <a:endParaRPr lang="en-US" sz="1400" dirty="0"/>
                    </a:p>
                  </a:txBody>
                  <a:tcPr/>
                </a:tc>
                <a:tc>
                  <a:txBody>
                    <a:bodyPr/>
                    <a:lstStyle/>
                    <a:p>
                      <a:pPr algn="ctr"/>
                      <a:r>
                        <a:rPr lang="en-US" sz="1400" dirty="0" smtClean="0"/>
                        <a:t>More than one ED visit over the past 12 months (%)</a:t>
                      </a:r>
                      <a:endParaRPr lang="en-US" sz="1400" dirty="0"/>
                    </a:p>
                  </a:txBody>
                  <a:tcPr/>
                </a:tc>
                <a:tc>
                  <a:txBody>
                    <a:bodyPr/>
                    <a:lstStyle/>
                    <a:p>
                      <a:pPr algn="ctr"/>
                      <a:r>
                        <a:rPr lang="en-US" sz="1400" dirty="0" smtClean="0"/>
                        <a:t>Among those with an ED visit over the past 12 months, most recent ED visit was for a non-emergency condition (%)</a:t>
                      </a:r>
                      <a:endParaRPr lang="en-US" sz="1400" dirty="0"/>
                    </a:p>
                  </a:txBody>
                  <a:tcPr/>
                </a:tc>
              </a:tr>
              <a:tr h="370840">
                <a:tc>
                  <a:txBody>
                    <a:bodyPr/>
                    <a:lstStyle/>
                    <a:p>
                      <a:r>
                        <a:rPr lang="en-US" sz="1600" dirty="0" smtClean="0"/>
                        <a:t>Western MA</a:t>
                      </a:r>
                    </a:p>
                  </a:txBody>
                  <a:tcPr anchor="ctr"/>
                </a:tc>
                <a:tc>
                  <a:txBody>
                    <a:bodyPr/>
                    <a:lstStyle/>
                    <a:p>
                      <a:pPr algn="ctr" fontAlgn="b"/>
                      <a:r>
                        <a:rPr lang="en-US" sz="1600" b="0" i="0" u="none" strike="noStrike" dirty="0">
                          <a:solidFill>
                            <a:srgbClr val="000000"/>
                          </a:solidFill>
                          <a:effectLst/>
                          <a:latin typeface="Calibri"/>
                        </a:rPr>
                        <a:t>32.3</a:t>
                      </a:r>
                    </a:p>
                  </a:txBody>
                  <a:tcPr marL="12700" marR="12700" marT="12700" marB="0" anchor="ctr"/>
                </a:tc>
                <a:tc>
                  <a:txBody>
                    <a:bodyPr/>
                    <a:lstStyle/>
                    <a:p>
                      <a:pPr algn="ctr" fontAlgn="b"/>
                      <a:r>
                        <a:rPr lang="en-US" sz="1600" b="0" i="0" u="none" strike="noStrike" dirty="0">
                          <a:solidFill>
                            <a:srgbClr val="000000"/>
                          </a:solidFill>
                          <a:effectLst/>
                          <a:latin typeface="Calibri"/>
                        </a:rPr>
                        <a:t>16.6</a:t>
                      </a:r>
                    </a:p>
                  </a:txBody>
                  <a:tcPr marL="12700" marR="12700" marT="12700" marB="0" anchor="ctr"/>
                </a:tc>
                <a:tc>
                  <a:txBody>
                    <a:bodyPr/>
                    <a:lstStyle/>
                    <a:p>
                      <a:pPr algn="ctr" fontAlgn="b"/>
                      <a:r>
                        <a:rPr lang="en-US" sz="1600" b="0" i="0" u="none" strike="noStrike" dirty="0">
                          <a:solidFill>
                            <a:srgbClr val="000000"/>
                          </a:solidFill>
                          <a:effectLst/>
                          <a:latin typeface="Calibri" panose="020F0502020204030204" pitchFamily="34" charset="0"/>
                        </a:rPr>
                        <a:t>37.8</a:t>
                      </a:r>
                    </a:p>
                  </a:txBody>
                  <a:tcPr marL="9525" marR="9525" marT="9525" marB="0" anchor="b"/>
                </a:tc>
              </a:tr>
              <a:tr h="370840">
                <a:tc>
                  <a:txBody>
                    <a:bodyPr/>
                    <a:lstStyle/>
                    <a:p>
                      <a:r>
                        <a:rPr lang="en-US" sz="1600" dirty="0" smtClean="0"/>
                        <a:t>Central MA</a:t>
                      </a:r>
                      <a:endParaRPr lang="en-US" sz="1600" dirty="0"/>
                    </a:p>
                  </a:txBody>
                  <a:tcPr anchor="ctr"/>
                </a:tc>
                <a:tc>
                  <a:txBody>
                    <a:bodyPr/>
                    <a:lstStyle/>
                    <a:p>
                      <a:pPr algn="ctr" fontAlgn="b"/>
                      <a:r>
                        <a:rPr lang="en-US" sz="1600" b="0" i="0" u="none" strike="noStrike" dirty="0">
                          <a:solidFill>
                            <a:srgbClr val="000000"/>
                          </a:solidFill>
                          <a:effectLst/>
                          <a:latin typeface="Calibri"/>
                        </a:rPr>
                        <a:t>34.5</a:t>
                      </a:r>
                    </a:p>
                  </a:txBody>
                  <a:tcPr marL="12700" marR="12700" marT="12700" marB="0" anchor="ctr"/>
                </a:tc>
                <a:tc>
                  <a:txBody>
                    <a:bodyPr/>
                    <a:lstStyle/>
                    <a:p>
                      <a:pPr algn="ctr" fontAlgn="b"/>
                      <a:r>
                        <a:rPr lang="en-US" sz="1600" b="0" i="0" u="none" strike="noStrike" dirty="0">
                          <a:solidFill>
                            <a:srgbClr val="000000"/>
                          </a:solidFill>
                          <a:effectLst/>
                          <a:latin typeface="Calibri"/>
                        </a:rPr>
                        <a:t>20.2</a:t>
                      </a:r>
                    </a:p>
                  </a:txBody>
                  <a:tcPr marL="12700" marR="12700" marT="12700" marB="0" anchor="ctr"/>
                </a:tc>
                <a:tc>
                  <a:txBody>
                    <a:bodyPr/>
                    <a:lstStyle/>
                    <a:p>
                      <a:pPr algn="ctr" fontAlgn="b"/>
                      <a:r>
                        <a:rPr lang="en-US" sz="1600" b="0" i="0" u="none" strike="noStrike" dirty="0">
                          <a:solidFill>
                            <a:srgbClr val="000000"/>
                          </a:solidFill>
                          <a:effectLst/>
                          <a:latin typeface="Calibri" panose="020F0502020204030204" pitchFamily="34" charset="0"/>
                        </a:rPr>
                        <a:t>43.4</a:t>
                      </a:r>
                    </a:p>
                  </a:txBody>
                  <a:tcPr marL="9525" marR="9525" marT="9525" marB="0" anchor="b"/>
                </a:tc>
              </a:tr>
              <a:tr h="370840">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a:solidFill>
                            <a:srgbClr val="000000"/>
                          </a:solidFill>
                          <a:effectLst/>
                          <a:latin typeface="Calibri"/>
                        </a:rPr>
                        <a:t>27.4</a:t>
                      </a:r>
                    </a:p>
                  </a:txBody>
                  <a:tcPr marL="12700" marR="12700" marT="12700" marB="0" anchor="ctr"/>
                </a:tc>
                <a:tc>
                  <a:txBody>
                    <a:bodyPr/>
                    <a:lstStyle/>
                    <a:p>
                      <a:pPr algn="ctr" fontAlgn="b"/>
                      <a:r>
                        <a:rPr lang="en-US" sz="1600" b="0" i="0" u="none" strike="noStrike" dirty="0">
                          <a:solidFill>
                            <a:srgbClr val="000000"/>
                          </a:solidFill>
                          <a:effectLst/>
                          <a:latin typeface="Calibri"/>
                        </a:rPr>
                        <a:t>12.0</a:t>
                      </a:r>
                    </a:p>
                  </a:txBody>
                  <a:tcPr marL="12700" marR="12700" marT="12700" marB="0" anchor="ctr"/>
                </a:tc>
                <a:tc>
                  <a:txBody>
                    <a:bodyPr/>
                    <a:lstStyle/>
                    <a:p>
                      <a:pPr algn="ctr" fontAlgn="b"/>
                      <a:r>
                        <a:rPr lang="en-US" sz="1600" b="0" i="0" u="none" strike="noStrike" dirty="0">
                          <a:solidFill>
                            <a:srgbClr val="000000"/>
                          </a:solidFill>
                          <a:effectLst/>
                          <a:latin typeface="Calibri" panose="020F0502020204030204" pitchFamily="34" charset="0"/>
                        </a:rPr>
                        <a:t>38.9</a:t>
                      </a:r>
                    </a:p>
                  </a:txBody>
                  <a:tcPr marL="9525" marR="9525" marT="9525" marB="0" anchor="b"/>
                </a:tc>
              </a:tr>
              <a:tr h="370840">
                <a:tc>
                  <a:txBody>
                    <a:bodyPr/>
                    <a:lstStyle/>
                    <a:p>
                      <a:r>
                        <a:rPr lang="en-US" sz="1600" dirty="0" smtClean="0"/>
                        <a:t>Metro West</a:t>
                      </a:r>
                      <a:endParaRPr lang="en-US" sz="1600" dirty="0"/>
                    </a:p>
                  </a:txBody>
                  <a:tcPr anchor="ctr"/>
                </a:tc>
                <a:tc>
                  <a:txBody>
                    <a:bodyPr/>
                    <a:lstStyle/>
                    <a:p>
                      <a:pPr algn="ctr" fontAlgn="b"/>
                      <a:r>
                        <a:rPr lang="en-US" sz="1600" b="0" i="0" u="none" strike="noStrike" dirty="0">
                          <a:solidFill>
                            <a:srgbClr val="000000"/>
                          </a:solidFill>
                          <a:effectLst/>
                          <a:latin typeface="Calibri"/>
                        </a:rPr>
                        <a:t>28.7</a:t>
                      </a:r>
                    </a:p>
                  </a:txBody>
                  <a:tcPr marL="12700" marR="12700" marT="12700" marB="0" anchor="ctr"/>
                </a:tc>
                <a:tc>
                  <a:txBody>
                    <a:bodyPr/>
                    <a:lstStyle/>
                    <a:p>
                      <a:pPr algn="ctr" fontAlgn="b"/>
                      <a:r>
                        <a:rPr lang="en-US" sz="1600" b="0" i="0" u="none" strike="noStrike" dirty="0">
                          <a:solidFill>
                            <a:srgbClr val="000000"/>
                          </a:solidFill>
                          <a:effectLst/>
                          <a:latin typeface="Calibri"/>
                        </a:rPr>
                        <a:t>12.0</a:t>
                      </a:r>
                    </a:p>
                  </a:txBody>
                  <a:tcPr marL="12700" marR="12700" marT="12700"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r>
                        <a:rPr lang="en-US" sz="1600" dirty="0" smtClean="0"/>
                        <a:t>Metro Boston</a:t>
                      </a:r>
                      <a:endParaRPr lang="en-US" sz="1600" dirty="0"/>
                    </a:p>
                  </a:txBody>
                  <a:tcPr anchor="ctr"/>
                </a:tc>
                <a:tc>
                  <a:txBody>
                    <a:bodyPr/>
                    <a:lstStyle/>
                    <a:p>
                      <a:pPr algn="ctr" fontAlgn="b"/>
                      <a:r>
                        <a:rPr lang="en-US" sz="1600" b="0" i="0" u="none" strike="noStrike" dirty="0">
                          <a:solidFill>
                            <a:srgbClr val="000000"/>
                          </a:solidFill>
                          <a:effectLst/>
                          <a:latin typeface="Calibri"/>
                        </a:rPr>
                        <a:t>33.2</a:t>
                      </a:r>
                    </a:p>
                  </a:txBody>
                  <a:tcPr marL="12700" marR="12700" marT="12700" marB="0" anchor="ctr"/>
                </a:tc>
                <a:tc>
                  <a:txBody>
                    <a:bodyPr/>
                    <a:lstStyle/>
                    <a:p>
                      <a:pPr algn="ctr" fontAlgn="b"/>
                      <a:r>
                        <a:rPr lang="en-US" sz="1600" b="0" i="0" u="none" strike="noStrike" dirty="0">
                          <a:solidFill>
                            <a:srgbClr val="000000"/>
                          </a:solidFill>
                          <a:effectLst/>
                          <a:latin typeface="Calibri"/>
                        </a:rPr>
                        <a:t>16.0</a:t>
                      </a:r>
                    </a:p>
                  </a:txBody>
                  <a:tcPr marL="12700" marR="12700" marT="12700" marB="0" anchor="ctr"/>
                </a:tc>
                <a:tc>
                  <a:txBody>
                    <a:bodyPr/>
                    <a:lstStyle/>
                    <a:p>
                      <a:pPr algn="ctr" fontAlgn="b"/>
                      <a:r>
                        <a:rPr lang="en-US" sz="1600" b="0" i="0" u="none" strike="noStrike" dirty="0">
                          <a:solidFill>
                            <a:srgbClr val="000000"/>
                          </a:solidFill>
                          <a:effectLst/>
                          <a:latin typeface="Calibri" panose="020F0502020204030204" pitchFamily="34" charset="0"/>
                        </a:rPr>
                        <a:t>39.4</a:t>
                      </a:r>
                    </a:p>
                  </a:txBody>
                  <a:tcPr marL="9525" marR="9525" marT="9525" marB="0" anchor="b"/>
                </a:tc>
              </a:tr>
              <a:tr h="370840">
                <a:tc>
                  <a:txBody>
                    <a:bodyPr/>
                    <a:lstStyle/>
                    <a:p>
                      <a:r>
                        <a:rPr lang="en-US" sz="1600" dirty="0" smtClean="0"/>
                        <a:t>Metro South</a:t>
                      </a:r>
                      <a:endParaRPr lang="en-US" sz="1600" dirty="0"/>
                    </a:p>
                  </a:txBody>
                  <a:tcPr anchor="ctr"/>
                </a:tc>
                <a:tc>
                  <a:txBody>
                    <a:bodyPr/>
                    <a:lstStyle/>
                    <a:p>
                      <a:pPr algn="ctr" fontAlgn="b"/>
                      <a:r>
                        <a:rPr lang="en-US" sz="1600" b="0" i="0" u="none" strike="noStrike" dirty="0">
                          <a:solidFill>
                            <a:srgbClr val="000000"/>
                          </a:solidFill>
                          <a:effectLst/>
                          <a:latin typeface="Calibri"/>
                        </a:rPr>
                        <a:t>29.7</a:t>
                      </a:r>
                    </a:p>
                  </a:txBody>
                  <a:tcPr marL="12700" marR="12700" marT="12700" marB="0" anchor="ctr"/>
                </a:tc>
                <a:tc>
                  <a:txBody>
                    <a:bodyPr/>
                    <a:lstStyle/>
                    <a:p>
                      <a:pPr algn="ctr" fontAlgn="b"/>
                      <a:r>
                        <a:rPr lang="en-US" sz="1600" b="0" i="0" u="none" strike="noStrike" dirty="0">
                          <a:solidFill>
                            <a:srgbClr val="000000"/>
                          </a:solidFill>
                          <a:effectLst/>
                          <a:latin typeface="Calibri"/>
                        </a:rPr>
                        <a:t>11.8</a:t>
                      </a:r>
                    </a:p>
                  </a:txBody>
                  <a:tcPr marL="12700" marR="12700" marT="12700" marB="0" anchor="ctr"/>
                </a:tc>
                <a:tc>
                  <a:txBody>
                    <a:bodyPr/>
                    <a:lstStyle/>
                    <a:p>
                      <a:pPr algn="ctr" fontAlgn="b"/>
                      <a:r>
                        <a:rPr lang="en-US" sz="1600" b="0" i="0" u="none" strike="noStrike" dirty="0" smtClean="0">
                          <a:solidFill>
                            <a:srgbClr val="000000"/>
                          </a:solidFill>
                          <a:effectLst/>
                          <a:latin typeface="Calibri"/>
                        </a:rPr>
                        <a:t>*</a:t>
                      </a:r>
                      <a:endParaRPr lang="en-US" sz="1600" b="0" i="0" u="none" strike="noStrike" dirty="0">
                        <a:solidFill>
                          <a:srgbClr val="000000"/>
                        </a:solidFill>
                        <a:effectLst/>
                        <a:latin typeface="Calibri"/>
                      </a:endParaRPr>
                    </a:p>
                  </a:txBody>
                  <a:tcPr marL="12700" marR="12700" marT="12700" marB="0" anchor="ctr"/>
                </a:tc>
              </a:tr>
              <a:tr h="370840">
                <a:tc>
                  <a:txBody>
                    <a:bodyPr/>
                    <a:lstStyle/>
                    <a:p>
                      <a:r>
                        <a:rPr lang="en-US" sz="1600" dirty="0" smtClean="0"/>
                        <a:t>Southcoast</a:t>
                      </a:r>
                      <a:endParaRPr lang="en-US" sz="1600" dirty="0"/>
                    </a:p>
                  </a:txBody>
                  <a:tcPr anchor="ctr"/>
                </a:tc>
                <a:tc>
                  <a:txBody>
                    <a:bodyPr/>
                    <a:lstStyle/>
                    <a:p>
                      <a:pPr algn="ctr" fontAlgn="b"/>
                      <a:r>
                        <a:rPr lang="en-US" sz="1600" b="0" i="0" u="none" strike="noStrike" dirty="0">
                          <a:solidFill>
                            <a:srgbClr val="000000"/>
                          </a:solidFill>
                          <a:effectLst/>
                          <a:latin typeface="Calibri"/>
                        </a:rPr>
                        <a:t>35.8</a:t>
                      </a:r>
                    </a:p>
                  </a:txBody>
                  <a:tcPr marL="12700" marR="12700" marT="12700" marB="0" anchor="ctr"/>
                </a:tc>
                <a:tc>
                  <a:txBody>
                    <a:bodyPr/>
                    <a:lstStyle/>
                    <a:p>
                      <a:pPr algn="ctr" fontAlgn="b"/>
                      <a:r>
                        <a:rPr lang="en-US" sz="1600" b="0" i="0" u="none" strike="noStrike" dirty="0">
                          <a:solidFill>
                            <a:srgbClr val="000000"/>
                          </a:solidFill>
                          <a:effectLst/>
                          <a:latin typeface="Calibri"/>
                        </a:rPr>
                        <a:t>17.3</a:t>
                      </a:r>
                    </a:p>
                  </a:txBody>
                  <a:tcPr marL="12700" marR="12700" marT="12700" marB="0" anchor="ctr"/>
                </a:tc>
                <a:tc>
                  <a:txBody>
                    <a:bodyPr/>
                    <a:lstStyle/>
                    <a:p>
                      <a:pPr algn="ctr" fontAlgn="b"/>
                      <a:r>
                        <a:rPr lang="en-US" sz="1600" b="0" i="0" u="none" strike="noStrike" dirty="0" smtClean="0">
                          <a:solidFill>
                            <a:srgbClr val="000000"/>
                          </a:solidFill>
                          <a:effectLst/>
                          <a:latin typeface="Calibri"/>
                        </a:rPr>
                        <a:t>*</a:t>
                      </a:r>
                      <a:endParaRPr lang="en-US" sz="1600" b="0" i="0" u="none" strike="noStrike" dirty="0">
                        <a:solidFill>
                          <a:srgbClr val="000000"/>
                        </a:solidFill>
                        <a:effectLst/>
                        <a:latin typeface="Calibri"/>
                      </a:endParaRPr>
                    </a:p>
                  </a:txBody>
                  <a:tcPr marL="12700" marR="12700" marT="12700" marB="0" anchor="ctr"/>
                </a:tc>
              </a:tr>
              <a:tr h="370840">
                <a:tc>
                  <a:txBody>
                    <a:bodyPr/>
                    <a:lstStyle/>
                    <a:p>
                      <a:r>
                        <a:rPr lang="en-US" sz="1600" dirty="0" smtClean="0"/>
                        <a:t>Cape and Islands</a:t>
                      </a:r>
                      <a:endParaRPr lang="en-US" sz="1600" dirty="0"/>
                    </a:p>
                  </a:txBody>
                  <a:tcPr anchor="ctr"/>
                </a:tc>
                <a:tc>
                  <a:txBody>
                    <a:bodyPr/>
                    <a:lstStyle/>
                    <a:p>
                      <a:pPr algn="ctr" fontAlgn="b"/>
                      <a:r>
                        <a:rPr lang="en-US" sz="1600" b="0" i="0" u="none" strike="noStrike" dirty="0" smtClean="0">
                          <a:solidFill>
                            <a:srgbClr val="000000"/>
                          </a:solidFill>
                          <a:effectLst/>
                          <a:latin typeface="Calibri"/>
                        </a:rPr>
                        <a:t>31.3</a:t>
                      </a:r>
                      <a:endParaRPr lang="en-US" sz="1600" b="0" i="0" u="none" strike="noStrike" dirty="0">
                        <a:solidFill>
                          <a:srgbClr val="000000"/>
                        </a:solidFill>
                        <a:effectLst/>
                        <a:latin typeface="Calibri"/>
                      </a:endParaRPr>
                    </a:p>
                  </a:txBody>
                  <a:tcPr marL="12700" marR="12700" marT="12700" marB="0" anchor="ctr"/>
                </a:tc>
                <a:tc>
                  <a:txBody>
                    <a:bodyPr/>
                    <a:lstStyle/>
                    <a:p>
                      <a:pPr algn="ctr" fontAlgn="b"/>
                      <a:r>
                        <a:rPr lang="en-US" sz="1600" b="0" i="0" u="none" strike="noStrike" dirty="0" smtClean="0">
                          <a:solidFill>
                            <a:srgbClr val="000000"/>
                          </a:solidFill>
                          <a:effectLst/>
                          <a:latin typeface="Calibri"/>
                        </a:rPr>
                        <a:t>13.7</a:t>
                      </a:r>
                      <a:endParaRPr lang="en-US" sz="1600" b="0" i="0" u="none" strike="noStrike" dirty="0">
                        <a:solidFill>
                          <a:srgbClr val="000000"/>
                        </a:solidFill>
                        <a:effectLst/>
                        <a:latin typeface="Calibri"/>
                      </a:endParaRPr>
                    </a:p>
                  </a:txBody>
                  <a:tcPr marL="12700" marR="12700" marT="12700" marB="0" anchor="ctr"/>
                </a:tc>
                <a:tc>
                  <a:txBody>
                    <a:bodyPr/>
                    <a:lstStyle/>
                    <a:p>
                      <a:pPr algn="ctr" fontAlgn="b"/>
                      <a:r>
                        <a:rPr lang="en-US" sz="1600" b="0" i="0" u="none" strike="noStrike" dirty="0" smtClean="0">
                          <a:solidFill>
                            <a:srgbClr val="000000"/>
                          </a:solidFill>
                          <a:effectLst/>
                          <a:latin typeface="Calibri"/>
                        </a:rPr>
                        <a:t>*</a:t>
                      </a:r>
                      <a:endParaRPr lang="en-US" sz="1600" b="0" i="0" u="none" strike="noStrike" dirty="0">
                        <a:solidFill>
                          <a:srgbClr val="000000"/>
                        </a:solidFill>
                        <a:effectLst/>
                        <a:latin typeface="Calibri"/>
                      </a:endParaRPr>
                    </a:p>
                  </a:txBody>
                  <a:tcPr marL="12700" marR="12700" marT="12700" marB="0" anchor="ctr"/>
                </a:tc>
              </a:tr>
            </a:tbl>
          </a:graphicData>
        </a:graphic>
      </p:graphicFrame>
      <p:sp>
        <p:nvSpPr>
          <p:cNvPr id="8" name="TextBox 7"/>
          <p:cNvSpPr txBox="1"/>
          <p:nvPr/>
        </p:nvSpPr>
        <p:spPr>
          <a:xfrm>
            <a:off x="803188" y="5486400"/>
            <a:ext cx="7534362" cy="553998"/>
          </a:xfrm>
          <a:prstGeom prst="rect">
            <a:avLst/>
          </a:prstGeom>
          <a:noFill/>
        </p:spPr>
        <p:txBody>
          <a:bodyPr wrap="square" rtlCol="0">
            <a:spAutoFit/>
          </a:bodyPr>
          <a:lstStyle/>
          <a:p>
            <a:r>
              <a:rPr lang="en-US" sz="1000" dirty="0"/>
              <a:t>* The value has been suppressed due to small sample size.</a:t>
            </a:r>
          </a:p>
          <a:p>
            <a:r>
              <a:rPr lang="en-US" sz="1000" dirty="0"/>
              <a:t>Note: A non-emergency condition is one that the respondent thought could have been treated by a regular doctor if one had been available.</a:t>
            </a:r>
          </a:p>
          <a:p>
            <a:r>
              <a:rPr lang="en-US" sz="1000" dirty="0" smtClean="0"/>
              <a:t>Source:  2014 Massachusetts Health Insurance Survey</a:t>
            </a:r>
          </a:p>
        </p:txBody>
      </p:sp>
    </p:spTree>
    <p:extLst>
      <p:ext uri="{BB962C8B-B14F-4D97-AF65-F5344CB8AC3E}">
        <p14:creationId xmlns:p14="http://schemas.microsoft.com/office/powerpoint/2010/main" val="499412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52488" y="1201738"/>
            <a:ext cx="7772400" cy="517525"/>
          </a:xfrm>
        </p:spPr>
        <p:txBody>
          <a:bodyPr>
            <a:normAutofit fontScale="90000"/>
          </a:bodyPr>
          <a:lstStyle/>
          <a:p>
            <a:pPr eaLnBrk="1" hangingPunct="1">
              <a:defRPr/>
            </a:pPr>
            <a:r>
              <a:rPr lang="en-US" dirty="0"/>
              <a:t>3</a:t>
            </a:r>
            <a:r>
              <a:rPr lang="en-US" dirty="0" smtClean="0">
                <a:ea typeface="ＭＳ Ｐゴシック" charset="0"/>
              </a:rPr>
              <a:t>. Health care AFFORDABILITY</a:t>
            </a:r>
            <a:endParaRPr lang="en-US" dirty="0">
              <a:ea typeface="ＭＳ Ｐゴシック" charset="0"/>
            </a:endParaRPr>
          </a:p>
        </p:txBody>
      </p:sp>
    </p:spTree>
    <p:extLst>
      <p:ext uri="{BB962C8B-B14F-4D97-AF65-F5344CB8AC3E}">
        <p14:creationId xmlns:p14="http://schemas.microsoft.com/office/powerpoint/2010/main" val="3128886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11154359"/>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Unmet Health </a:t>
            </a:r>
            <a:r>
              <a:rPr lang="en-US" sz="2600" dirty="0"/>
              <a:t>C</a:t>
            </a:r>
            <a:r>
              <a:rPr lang="en-US" sz="2600" dirty="0" smtClean="0"/>
              <a:t>are </a:t>
            </a:r>
            <a:r>
              <a:rPr lang="en-US" sz="2600" dirty="0"/>
              <a:t>N</a:t>
            </a:r>
            <a:r>
              <a:rPr lang="en-US" sz="2600" dirty="0" smtClean="0"/>
              <a:t>eeds and Difficulty Paying Family Medical Bills for All Massachusetts Respondents, 2008-2011 and 2014</a:t>
            </a:r>
            <a:r>
              <a:rPr lang="en-US" sz="2600" dirty="0"/>
              <a:t/>
            </a:r>
            <a:br>
              <a:rPr lang="en-US" sz="2600" dirty="0"/>
            </a:br>
            <a:endParaRPr lang="en-US" sz="2600" dirty="0"/>
          </a:p>
        </p:txBody>
      </p:sp>
      <p:sp>
        <p:nvSpPr>
          <p:cNvPr id="6" name="Slide Number Placeholder 5"/>
          <p:cNvSpPr>
            <a:spLocks noGrp="1"/>
          </p:cNvSpPr>
          <p:nvPr>
            <p:ph type="sldNum" sz="quarter" idx="11"/>
          </p:nvPr>
        </p:nvSpPr>
        <p:spPr/>
        <p:txBody>
          <a:bodyPr/>
          <a:lstStyle/>
          <a:p>
            <a:fld id="{6A4B19A9-79AC-44A8-B774-53CFB0574B6A}" type="slidenum">
              <a:rPr lang="en-US" altLang="en-US" smtClean="0"/>
              <a:pPr/>
              <a:t>45</a:t>
            </a:fld>
            <a:endParaRPr lang="en-US" altLang="en-US" dirty="0"/>
          </a:p>
        </p:txBody>
      </p:sp>
      <p:sp>
        <p:nvSpPr>
          <p:cNvPr id="7" name="TextBox 6"/>
          <p:cNvSpPr txBox="1"/>
          <p:nvPr/>
        </p:nvSpPr>
        <p:spPr>
          <a:xfrm>
            <a:off x="926756" y="5347386"/>
            <a:ext cx="7714324" cy="707886"/>
          </a:xfrm>
          <a:prstGeom prst="rect">
            <a:avLst/>
          </a:prstGeom>
          <a:noFill/>
        </p:spPr>
        <p:txBody>
          <a:bodyPr wrap="square" rtlCol="0">
            <a:spAutoFit/>
          </a:bodyPr>
          <a:lstStyle/>
          <a:p>
            <a:r>
              <a:rPr lang="en-US" sz="1000" dirty="0" smtClean="0">
                <a:solidFill>
                  <a:prstClr val="black"/>
                </a:solidFill>
              </a:rPr>
              <a:t>Note: Due to a change in survey design for the MHIS in 2014, estimates for 2014 are not directly comparable to estimates from 2008-2011. Estimates for unmet need for health care due to costs include unmet needs for dental as well as medical care. </a:t>
            </a:r>
            <a:r>
              <a:rPr lang="en-US" sz="1000" dirty="0"/>
              <a:t>Medical care includes doctor care, specialist care, and prescription drugs</a:t>
            </a:r>
            <a:r>
              <a:rPr lang="en-US" sz="1000" dirty="0" smtClean="0"/>
              <a:t>.</a:t>
            </a:r>
            <a:endParaRPr lang="en-US" sz="1000" dirty="0" smtClean="0">
              <a:solidFill>
                <a:prstClr val="black"/>
              </a:solidFill>
            </a:endParaRPr>
          </a:p>
          <a:p>
            <a:r>
              <a:rPr lang="en-US" sz="1000" dirty="0" smtClean="0">
                <a:solidFill>
                  <a:prstClr val="black"/>
                </a:solidFill>
              </a:rPr>
              <a:t>Source:  2008-2011, 2014 Massachusetts Health Insurance Survey</a:t>
            </a:r>
            <a:endParaRPr lang="en-US" sz="1000" dirty="0">
              <a:solidFill>
                <a:prstClr val="black"/>
              </a:solidFill>
            </a:endParaRPr>
          </a:p>
        </p:txBody>
      </p:sp>
    </p:spTree>
    <p:extLst>
      <p:ext uri="{BB962C8B-B14F-4D97-AF65-F5344CB8AC3E}">
        <p14:creationId xmlns:p14="http://schemas.microsoft.com/office/powerpoint/2010/main" val="1806079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6794576"/>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Reported Unmet Need for Health Care Because of Costs for All Massachusetts Respondents 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46</a:t>
            </a:fld>
            <a:endParaRPr lang="en-US" altLang="en-US" dirty="0"/>
          </a:p>
        </p:txBody>
      </p:sp>
      <p:sp>
        <p:nvSpPr>
          <p:cNvPr id="6" name="TextBox 5"/>
          <p:cNvSpPr txBox="1"/>
          <p:nvPr/>
        </p:nvSpPr>
        <p:spPr>
          <a:xfrm>
            <a:off x="803188" y="5340350"/>
            <a:ext cx="7534362" cy="707886"/>
          </a:xfrm>
          <a:prstGeom prst="rect">
            <a:avLst/>
          </a:prstGeom>
          <a:noFill/>
        </p:spPr>
        <p:txBody>
          <a:bodyPr wrap="square" rtlCol="0">
            <a:spAutoFit/>
          </a:bodyPr>
          <a:lstStyle/>
          <a:p>
            <a:r>
              <a:rPr lang="en-US" sz="1000" dirty="0" smtClean="0">
                <a:solidFill>
                  <a:prstClr val="black"/>
                </a:solidFill>
              </a:rPr>
              <a:t>Note: Any unmet need for care is defined as reporting one or more of the following unmet needs for care due to cost: unmet need for doctor care, unmet need for specialist care, unmet need for dental care, or ever went without a prescription drug because of costs. </a:t>
            </a:r>
            <a:r>
              <a:rPr lang="en-US" sz="1000" dirty="0"/>
              <a:t>Medical care includes doctor care, specialist care, and prescription drugs.</a:t>
            </a:r>
            <a:endParaRPr lang="en-US" sz="1000" dirty="0">
              <a:solidFill>
                <a:prstClr val="black"/>
              </a:solidFill>
            </a:endParaRPr>
          </a:p>
          <a:p>
            <a:r>
              <a:rPr lang="en-US" sz="1000" dirty="0" smtClean="0">
                <a:solidFill>
                  <a:prstClr val="black"/>
                </a:solidFill>
              </a:rPr>
              <a:t>Source:  2014 Massachusetts Health Insurance Survey</a:t>
            </a:r>
            <a:endParaRPr lang="en-US" sz="1000" dirty="0">
              <a:solidFill>
                <a:prstClr val="black"/>
              </a:solidFill>
            </a:endParaRPr>
          </a:p>
        </p:txBody>
      </p:sp>
    </p:spTree>
    <p:extLst>
      <p:ext uri="{BB962C8B-B14F-4D97-AF65-F5344CB8AC3E}">
        <p14:creationId xmlns:p14="http://schemas.microsoft.com/office/powerpoint/2010/main" val="3113928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7689157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Reported Unmet Need for Health Care Because of Costs in Massachusetts in 2014, b</a:t>
            </a:r>
            <a:r>
              <a:rPr lang="en-US" sz="2600" dirty="0" smtClean="0"/>
              <a:t>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47</a:t>
            </a:fld>
            <a:endParaRPr lang="en-US" altLang="en-US" dirty="0"/>
          </a:p>
        </p:txBody>
      </p:sp>
      <p:sp>
        <p:nvSpPr>
          <p:cNvPr id="7" name="TextBox 6"/>
          <p:cNvSpPr txBox="1"/>
          <p:nvPr/>
        </p:nvSpPr>
        <p:spPr>
          <a:xfrm>
            <a:off x="803188" y="5340350"/>
            <a:ext cx="7534362" cy="707886"/>
          </a:xfrm>
          <a:prstGeom prst="rect">
            <a:avLst/>
          </a:prstGeom>
          <a:noFill/>
        </p:spPr>
        <p:txBody>
          <a:bodyPr wrap="square" rtlCol="0">
            <a:spAutoFit/>
          </a:bodyPr>
          <a:lstStyle/>
          <a:p>
            <a:r>
              <a:rPr lang="en-US" sz="1000" dirty="0" smtClean="0">
                <a:solidFill>
                  <a:prstClr val="black"/>
                </a:solidFill>
              </a:rPr>
              <a:t>Note: Any unmet need for care is defined as reporting one or more of the following unmet needs for care due to cost: unmet need for doctor care, unmet need for specialist care, unmet need for dental care, or ever went without a prescription drug because of costs.</a:t>
            </a:r>
            <a:r>
              <a:rPr lang="en-US" sz="1000" dirty="0"/>
              <a:t> Medical care includes doctor care, specialist care, and prescription drugs.</a:t>
            </a:r>
            <a:endParaRPr lang="en-US" sz="1000" dirty="0">
              <a:solidFill>
                <a:prstClr val="black"/>
              </a:solidFill>
            </a:endParaRPr>
          </a:p>
          <a:p>
            <a:r>
              <a:rPr lang="en-US" sz="1000" dirty="0" smtClean="0">
                <a:solidFill>
                  <a:prstClr val="black"/>
                </a:solidFill>
              </a:rPr>
              <a:t>Source:  2014 Massachusetts Health Insurance Survey</a:t>
            </a:r>
            <a:endParaRPr lang="en-US" sz="1000" dirty="0">
              <a:solidFill>
                <a:prstClr val="black"/>
              </a:solidFill>
            </a:endParaRPr>
          </a:p>
        </p:txBody>
      </p:sp>
    </p:spTree>
    <p:extLst>
      <p:ext uri="{BB962C8B-B14F-4D97-AF65-F5344CB8AC3E}">
        <p14:creationId xmlns:p14="http://schemas.microsoft.com/office/powerpoint/2010/main" val="412104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8306988"/>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a:t>Reported Unmet Need for Health Care Because of Costs in Massachusetts in 2014, b</a:t>
            </a:r>
            <a:r>
              <a:rPr lang="en-US" sz="2600" dirty="0" smtClean="0"/>
              <a:t>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48</a:t>
            </a:fld>
            <a:endParaRPr lang="en-US" altLang="en-US" dirty="0"/>
          </a:p>
        </p:txBody>
      </p:sp>
      <p:sp>
        <p:nvSpPr>
          <p:cNvPr id="7" name="TextBox 6"/>
          <p:cNvSpPr txBox="1"/>
          <p:nvPr/>
        </p:nvSpPr>
        <p:spPr>
          <a:xfrm>
            <a:off x="803188" y="5340350"/>
            <a:ext cx="7534362" cy="707886"/>
          </a:xfrm>
          <a:prstGeom prst="rect">
            <a:avLst/>
          </a:prstGeom>
          <a:noFill/>
        </p:spPr>
        <p:txBody>
          <a:bodyPr wrap="square" rtlCol="0">
            <a:spAutoFit/>
          </a:bodyPr>
          <a:lstStyle/>
          <a:p>
            <a:r>
              <a:rPr lang="en-US" sz="1000" dirty="0" smtClean="0">
                <a:solidFill>
                  <a:prstClr val="black"/>
                </a:solidFill>
              </a:rPr>
              <a:t>Note: Any unmet need for care is defined as reporting one or more of the following unmet needs for care due to cost: unmet need for doctor care, unmet need for specialist care, unmet need for dental care, or ever went without a prescription drug because of costs. </a:t>
            </a:r>
            <a:r>
              <a:rPr lang="en-US" sz="1000" dirty="0"/>
              <a:t>Medical care includes doctor care, specialist care, and prescription drugs.</a:t>
            </a:r>
            <a:endParaRPr lang="en-US" sz="1000" dirty="0">
              <a:solidFill>
                <a:prstClr val="black"/>
              </a:solidFill>
            </a:endParaRPr>
          </a:p>
          <a:p>
            <a:r>
              <a:rPr lang="en-US" sz="1000" dirty="0" smtClean="0">
                <a:solidFill>
                  <a:prstClr val="black"/>
                </a:solidFill>
              </a:rPr>
              <a:t>Source:  2014 Massachusetts Health Insurance Survey</a:t>
            </a:r>
            <a:endParaRPr lang="en-US" sz="1000" dirty="0">
              <a:solidFill>
                <a:prstClr val="black"/>
              </a:solidFill>
            </a:endParaRPr>
          </a:p>
        </p:txBody>
      </p:sp>
    </p:spTree>
    <p:extLst>
      <p:ext uri="{BB962C8B-B14F-4D97-AF65-F5344CB8AC3E}">
        <p14:creationId xmlns:p14="http://schemas.microsoft.com/office/powerpoint/2010/main" val="3851866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798362"/>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9262" y="736600"/>
            <a:ext cx="8397558" cy="641350"/>
          </a:xfrm>
        </p:spPr>
        <p:txBody>
          <a:bodyPr/>
          <a:lstStyle/>
          <a:p>
            <a:r>
              <a:rPr lang="en-US" sz="2400" dirty="0"/>
              <a:t>Reported Unmet Need for Health Care Because of Costs in Massachusetts in 2014, b</a:t>
            </a:r>
            <a:r>
              <a:rPr lang="en-US" sz="2400" dirty="0" smtClean="0"/>
              <a:t>y Race and Ethnicity</a:t>
            </a:r>
            <a:endParaRPr lang="en-US" sz="24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49</a:t>
            </a:fld>
            <a:endParaRPr lang="en-US" altLang="en-US" dirty="0"/>
          </a:p>
        </p:txBody>
      </p:sp>
      <p:sp>
        <p:nvSpPr>
          <p:cNvPr id="7" name="TextBox 6"/>
          <p:cNvSpPr txBox="1"/>
          <p:nvPr/>
        </p:nvSpPr>
        <p:spPr>
          <a:xfrm>
            <a:off x="803188" y="5340350"/>
            <a:ext cx="7534362" cy="707886"/>
          </a:xfrm>
          <a:prstGeom prst="rect">
            <a:avLst/>
          </a:prstGeom>
          <a:noFill/>
        </p:spPr>
        <p:txBody>
          <a:bodyPr wrap="square" rtlCol="0">
            <a:spAutoFit/>
          </a:bodyPr>
          <a:lstStyle/>
          <a:p>
            <a:r>
              <a:rPr lang="en-US" sz="1000" dirty="0" smtClean="0">
                <a:solidFill>
                  <a:prstClr val="black"/>
                </a:solidFill>
              </a:rPr>
              <a:t>Note: Any unmet need for care is defined as reporting one or more of the following unmet needs for care due to cost: unmet need for doctor care, unmet need for specialist care, unmet need for dental care, or ever went without a prescription drug because of costs. </a:t>
            </a:r>
            <a:r>
              <a:rPr lang="en-US" sz="1000" dirty="0"/>
              <a:t>Medical care includes doctor care, specialist care, and prescription drugs</a:t>
            </a:r>
            <a:r>
              <a:rPr lang="en-US" sz="1000" dirty="0" smtClean="0"/>
              <a:t>.</a:t>
            </a:r>
            <a:endParaRPr lang="en-US" sz="1000" dirty="0" smtClean="0">
              <a:solidFill>
                <a:prstClr val="black"/>
              </a:solidFill>
            </a:endParaRPr>
          </a:p>
          <a:p>
            <a:r>
              <a:rPr lang="en-US" sz="1000" dirty="0" smtClean="0">
                <a:solidFill>
                  <a:prstClr val="black"/>
                </a:solidFill>
              </a:rPr>
              <a:t>Source:  2014 Massachusetts Health Insurance Survey </a:t>
            </a:r>
            <a:endParaRPr lang="en-US" sz="1000" dirty="0">
              <a:solidFill>
                <a:prstClr val="black"/>
              </a:solidFill>
            </a:endParaRPr>
          </a:p>
        </p:txBody>
      </p:sp>
    </p:spTree>
    <p:extLst>
      <p:ext uri="{BB962C8B-B14F-4D97-AF65-F5344CB8AC3E}">
        <p14:creationId xmlns:p14="http://schemas.microsoft.com/office/powerpoint/2010/main" val="429480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3446668"/>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Uninsurance </a:t>
            </a:r>
            <a:r>
              <a:rPr lang="en-US" sz="2600" dirty="0"/>
              <a:t>Rate </a:t>
            </a:r>
            <a:r>
              <a:rPr lang="en-US" sz="2600" dirty="0" smtClean="0"/>
              <a:t>for All Massachusetts Respondents, 2008-2011 and 2014</a:t>
            </a:r>
            <a:r>
              <a:rPr lang="en-US" sz="2600" dirty="0"/>
              <a:t/>
            </a:r>
            <a:br>
              <a:rPr lang="en-US" sz="2600" dirty="0"/>
            </a:br>
            <a:endParaRPr lang="en-US" sz="2600" dirty="0"/>
          </a:p>
        </p:txBody>
      </p:sp>
      <p:sp>
        <p:nvSpPr>
          <p:cNvPr id="6" name="Slide Number Placeholder 5"/>
          <p:cNvSpPr>
            <a:spLocks noGrp="1"/>
          </p:cNvSpPr>
          <p:nvPr>
            <p:ph type="sldNum" sz="quarter" idx="11"/>
          </p:nvPr>
        </p:nvSpPr>
        <p:spPr/>
        <p:txBody>
          <a:bodyPr/>
          <a:lstStyle/>
          <a:p>
            <a:fld id="{6A4B19A9-79AC-44A8-B774-53CFB0574B6A}" type="slidenum">
              <a:rPr lang="en-US" altLang="en-US" smtClean="0"/>
              <a:pPr/>
              <a:t>5</a:t>
            </a:fld>
            <a:endParaRPr lang="en-US" altLang="en-US" dirty="0"/>
          </a:p>
        </p:txBody>
      </p:sp>
      <p:sp>
        <p:nvSpPr>
          <p:cNvPr id="7" name="TextBox 6"/>
          <p:cNvSpPr txBox="1"/>
          <p:nvPr/>
        </p:nvSpPr>
        <p:spPr>
          <a:xfrm>
            <a:off x="926757" y="5461686"/>
            <a:ext cx="7561606" cy="400110"/>
          </a:xfrm>
          <a:prstGeom prst="rect">
            <a:avLst/>
          </a:prstGeom>
          <a:noFill/>
        </p:spPr>
        <p:txBody>
          <a:bodyPr wrap="square" rtlCol="0">
            <a:spAutoFit/>
          </a:bodyPr>
          <a:lstStyle/>
          <a:p>
            <a:r>
              <a:rPr lang="en-US" sz="1000" dirty="0" smtClean="0"/>
              <a:t>Note: Due to a change in survey design for the MHIS in 2014, estimates for 2014 are not directly comparable to estimates for 2008-2011.</a:t>
            </a:r>
          </a:p>
          <a:p>
            <a:r>
              <a:rPr lang="en-US" sz="1000" dirty="0" smtClean="0"/>
              <a:t>Source:  2008-2011, 2014 Massachusetts Health Insurance Survey</a:t>
            </a:r>
            <a:endParaRPr lang="en-US" sz="1000" dirty="0"/>
          </a:p>
        </p:txBody>
      </p:sp>
    </p:spTree>
    <p:extLst>
      <p:ext uri="{BB962C8B-B14F-4D97-AF65-F5344CB8AC3E}">
        <p14:creationId xmlns:p14="http://schemas.microsoft.com/office/powerpoint/2010/main" val="26750424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4641653"/>
              </p:ext>
            </p:extLst>
          </p:nvPr>
        </p:nvGraphicFramePr>
        <p:xfrm>
          <a:off x="529273" y="1691640"/>
          <a:ext cx="8039100" cy="3794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500" dirty="0"/>
              <a:t>Reported Unmet Need for Health Care Because of Costs in Massachusetts in 2014, </a:t>
            </a:r>
            <a:r>
              <a:rPr lang="en-US" sz="2500" dirty="0" smtClean="0"/>
              <a:t>By Family Income</a:t>
            </a:r>
            <a:endParaRPr lang="en-US" sz="25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50</a:t>
            </a:fld>
            <a:endParaRPr lang="en-US" altLang="en-US" dirty="0"/>
          </a:p>
        </p:txBody>
      </p:sp>
      <p:sp>
        <p:nvSpPr>
          <p:cNvPr id="7" name="TextBox 6"/>
          <p:cNvSpPr txBox="1"/>
          <p:nvPr/>
        </p:nvSpPr>
        <p:spPr>
          <a:xfrm>
            <a:off x="803188" y="5340350"/>
            <a:ext cx="7534362" cy="707886"/>
          </a:xfrm>
          <a:prstGeom prst="rect">
            <a:avLst/>
          </a:prstGeom>
          <a:noFill/>
        </p:spPr>
        <p:txBody>
          <a:bodyPr wrap="square" rtlCol="0">
            <a:spAutoFit/>
          </a:bodyPr>
          <a:lstStyle/>
          <a:p>
            <a:r>
              <a:rPr lang="en-US" sz="1000" dirty="0" smtClean="0">
                <a:solidFill>
                  <a:prstClr val="black"/>
                </a:solidFill>
              </a:rPr>
              <a:t>Note: Any unmet need for care is defined as reporting one or more of the following unmet needs for care due to cost: unmet need for doctor care, unmet need for specialist care, unmet need for dental care, or ever went without a prescription drug because of costs. </a:t>
            </a:r>
            <a:r>
              <a:rPr lang="en-US" sz="1000" dirty="0"/>
              <a:t>Medical care includes doctor care, specialist care, and prescription drugs.</a:t>
            </a:r>
            <a:endParaRPr lang="en-US" sz="1000" dirty="0">
              <a:solidFill>
                <a:prstClr val="black"/>
              </a:solidFill>
            </a:endParaRPr>
          </a:p>
          <a:p>
            <a:r>
              <a:rPr lang="en-US" sz="1000" dirty="0" smtClean="0">
                <a:solidFill>
                  <a:prstClr val="black"/>
                </a:solidFill>
              </a:rPr>
              <a:t>Source:  2014 Massachusetts Health Insurance Survey</a:t>
            </a:r>
            <a:endParaRPr lang="en-US" sz="1000" dirty="0">
              <a:solidFill>
                <a:prstClr val="black"/>
              </a:solidFill>
            </a:endParaRPr>
          </a:p>
        </p:txBody>
      </p:sp>
    </p:spTree>
    <p:extLst>
      <p:ext uri="{BB962C8B-B14F-4D97-AF65-F5344CB8AC3E}">
        <p14:creationId xmlns:p14="http://schemas.microsoft.com/office/powerpoint/2010/main" val="1312208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02260"/>
            <a:ext cx="8039100" cy="641350"/>
          </a:xfrm>
        </p:spPr>
        <p:txBody>
          <a:bodyPr/>
          <a:lstStyle/>
          <a:p>
            <a:r>
              <a:rPr lang="en-US" sz="2600" dirty="0"/>
              <a:t>Reported Unmet Need for Health Care Because of Costs in Massachusetts in 2014, b</a:t>
            </a:r>
            <a:r>
              <a:rPr lang="en-US" sz="2600" dirty="0" smtClean="0"/>
              <a:t>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51</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38692258"/>
              </p:ext>
            </p:extLst>
          </p:nvPr>
        </p:nvGraphicFramePr>
        <p:xfrm>
          <a:off x="449262" y="1131475"/>
          <a:ext cx="8039101" cy="4236720"/>
        </p:xfrm>
        <a:graphic>
          <a:graphicData uri="http://schemas.openxmlformats.org/drawingml/2006/table">
            <a:tbl>
              <a:tblPr firstRow="1" bandRow="1">
                <a:tableStyleId>{5C22544A-7EE6-4342-B048-85BDC9FD1C3A}</a:tableStyleId>
              </a:tblPr>
              <a:tblGrid>
                <a:gridCol w="1607820"/>
                <a:gridCol w="1520508"/>
                <a:gridCol w="1554480"/>
                <a:gridCol w="1725930"/>
                <a:gridCol w="1630363"/>
              </a:tblGrid>
              <a:tr h="1442682">
                <a:tc>
                  <a:txBody>
                    <a:bodyPr/>
                    <a:lstStyle/>
                    <a:p>
                      <a:endParaRPr lang="en-US" sz="1600" dirty="0"/>
                    </a:p>
                  </a:txBody>
                  <a:tcPr/>
                </a:tc>
                <a:tc>
                  <a:txBody>
                    <a:bodyPr/>
                    <a:lstStyle/>
                    <a:p>
                      <a:pPr algn="ctr"/>
                      <a:r>
                        <a:rPr lang="en-US" sz="1600" dirty="0" smtClean="0"/>
                        <a:t>Any unmet need for health care over the past 12 months because of costs (%)</a:t>
                      </a:r>
                      <a:endParaRPr lang="en-US" sz="1600" dirty="0"/>
                    </a:p>
                  </a:txBody>
                  <a:tcPr/>
                </a:tc>
                <a:tc>
                  <a:txBody>
                    <a:bodyPr/>
                    <a:lstStyle/>
                    <a:p>
                      <a:pPr algn="ctr"/>
                      <a:r>
                        <a:rPr lang="en-US" sz="1600" dirty="0" smtClean="0"/>
                        <a:t>Any unmet met need for doctor care over</a:t>
                      </a:r>
                      <a:r>
                        <a:rPr lang="en-US" sz="1600" baseline="0" dirty="0" smtClean="0"/>
                        <a:t> </a:t>
                      </a:r>
                      <a:r>
                        <a:rPr lang="en-US" sz="1600" dirty="0" smtClean="0"/>
                        <a:t>the past 12 months because of costs (%)</a:t>
                      </a:r>
                      <a:endParaRPr lang="en-US" sz="1600" dirty="0"/>
                    </a:p>
                  </a:txBody>
                  <a:tcPr/>
                </a:tc>
                <a:tc>
                  <a:txBody>
                    <a:bodyPr/>
                    <a:lstStyle/>
                    <a:p>
                      <a:pPr algn="ctr"/>
                      <a:r>
                        <a:rPr lang="en-US" sz="1600" dirty="0" smtClean="0"/>
                        <a:t>Ever went without prescription drugs over the past 12 months because of costs (%)</a:t>
                      </a:r>
                      <a:endParaRPr lang="en-US" sz="1600" dirty="0"/>
                    </a:p>
                  </a:txBody>
                  <a:tcPr/>
                </a:tc>
                <a:tc>
                  <a:txBody>
                    <a:bodyPr/>
                    <a:lstStyle/>
                    <a:p>
                      <a:pPr algn="ctr"/>
                      <a:r>
                        <a:rPr lang="en-US" sz="1600" dirty="0" smtClean="0"/>
                        <a:t>Any unmet need for dental care over the past 12 months because of costs (%)</a:t>
                      </a:r>
                      <a:endParaRPr lang="en-US" sz="1600" dirty="0"/>
                    </a:p>
                  </a:txBody>
                  <a:tcPr/>
                </a:tc>
              </a:tr>
              <a:tr h="311167">
                <a:tc>
                  <a:txBody>
                    <a:bodyPr/>
                    <a:lstStyle/>
                    <a:p>
                      <a:r>
                        <a:rPr lang="en-US" sz="1600" dirty="0" smtClean="0"/>
                        <a:t>Western MA</a:t>
                      </a:r>
                    </a:p>
                  </a:txBody>
                  <a:tcPr anchor="ctr"/>
                </a:tc>
                <a:tc>
                  <a:txBody>
                    <a:bodyPr/>
                    <a:lstStyle/>
                    <a:p>
                      <a:pPr algn="ctr" fontAlgn="b"/>
                      <a:r>
                        <a:rPr lang="en-US" sz="1600" b="0" i="0" u="none" strike="noStrike" dirty="0">
                          <a:solidFill>
                            <a:srgbClr val="000000"/>
                          </a:solidFill>
                          <a:effectLst/>
                          <a:latin typeface="Calibri"/>
                        </a:rPr>
                        <a:t>37.7</a:t>
                      </a:r>
                    </a:p>
                  </a:txBody>
                  <a:tcPr marL="9525" marR="9525" marT="9525" marB="0" anchor="ctr"/>
                </a:tc>
                <a:tc>
                  <a:txBody>
                    <a:bodyPr/>
                    <a:lstStyle/>
                    <a:p>
                      <a:pPr algn="ctr" fontAlgn="b"/>
                      <a:r>
                        <a:rPr lang="en-US" sz="1600" b="0" i="0" u="none" strike="noStrike" dirty="0">
                          <a:solidFill>
                            <a:srgbClr val="000000"/>
                          </a:solidFill>
                          <a:effectLst/>
                          <a:latin typeface="Calibri"/>
                        </a:rPr>
                        <a:t>11.2</a:t>
                      </a:r>
                    </a:p>
                  </a:txBody>
                  <a:tcPr marL="9525" marR="9525" marT="9525" marB="0" anchor="ctr"/>
                </a:tc>
                <a:tc>
                  <a:txBody>
                    <a:bodyPr/>
                    <a:lstStyle/>
                    <a:p>
                      <a:pPr algn="ctr" fontAlgn="b"/>
                      <a:r>
                        <a:rPr lang="en-US" sz="1600" b="0" i="0" u="none" strike="noStrike" dirty="0">
                          <a:solidFill>
                            <a:srgbClr val="000000"/>
                          </a:solidFill>
                          <a:effectLst/>
                          <a:latin typeface="Calibri"/>
                        </a:rPr>
                        <a:t>17.3</a:t>
                      </a:r>
                    </a:p>
                  </a:txBody>
                  <a:tcPr marL="9525" marR="9525" marT="9525" marB="0" anchor="ctr"/>
                </a:tc>
                <a:tc>
                  <a:txBody>
                    <a:bodyPr/>
                    <a:lstStyle/>
                    <a:p>
                      <a:pPr algn="ctr" fontAlgn="b"/>
                      <a:r>
                        <a:rPr lang="en-US" sz="1600" b="0" i="0" u="none" strike="noStrike" dirty="0">
                          <a:solidFill>
                            <a:srgbClr val="000000"/>
                          </a:solidFill>
                          <a:effectLst/>
                          <a:latin typeface="Calibri"/>
                        </a:rPr>
                        <a:t>27.5</a:t>
                      </a:r>
                    </a:p>
                  </a:txBody>
                  <a:tcPr marL="9525" marR="9525" marT="9525" marB="0" anchor="ctr"/>
                </a:tc>
              </a:tr>
              <a:tr h="311167">
                <a:tc>
                  <a:txBody>
                    <a:bodyPr/>
                    <a:lstStyle/>
                    <a:p>
                      <a:r>
                        <a:rPr lang="en-US" sz="1600" dirty="0" smtClean="0"/>
                        <a:t>Central MA</a:t>
                      </a:r>
                      <a:endParaRPr lang="en-US" sz="1600" dirty="0"/>
                    </a:p>
                  </a:txBody>
                  <a:tcPr anchor="ctr"/>
                </a:tc>
                <a:tc>
                  <a:txBody>
                    <a:bodyPr/>
                    <a:lstStyle/>
                    <a:p>
                      <a:pPr algn="ctr" fontAlgn="b"/>
                      <a:r>
                        <a:rPr lang="en-US" sz="1600" b="0" i="0" u="none" strike="noStrike" dirty="0">
                          <a:solidFill>
                            <a:srgbClr val="000000"/>
                          </a:solidFill>
                          <a:effectLst/>
                          <a:latin typeface="Calibri"/>
                        </a:rPr>
                        <a:t>28.0</a:t>
                      </a:r>
                    </a:p>
                  </a:txBody>
                  <a:tcPr marL="9525" marR="9525" marT="9525" marB="0" anchor="ctr"/>
                </a:tc>
                <a:tc>
                  <a:txBody>
                    <a:bodyPr/>
                    <a:lstStyle/>
                    <a:p>
                      <a:pPr algn="ctr" fontAlgn="b"/>
                      <a:r>
                        <a:rPr lang="en-US" sz="1600" b="0" i="0" u="none" strike="noStrike" dirty="0">
                          <a:solidFill>
                            <a:srgbClr val="000000"/>
                          </a:solidFill>
                          <a:effectLst/>
                          <a:latin typeface="Calibri"/>
                        </a:rPr>
                        <a:t>11.1</a:t>
                      </a:r>
                    </a:p>
                  </a:txBody>
                  <a:tcPr marL="9525" marR="9525" marT="9525" marB="0" anchor="ctr"/>
                </a:tc>
                <a:tc>
                  <a:txBody>
                    <a:bodyPr/>
                    <a:lstStyle/>
                    <a:p>
                      <a:pPr algn="ctr" fontAlgn="b"/>
                      <a:r>
                        <a:rPr lang="en-US" sz="1600" b="0" i="0" u="none" strike="noStrike" dirty="0">
                          <a:solidFill>
                            <a:srgbClr val="000000"/>
                          </a:solidFill>
                          <a:effectLst/>
                          <a:latin typeface="Calibri"/>
                        </a:rPr>
                        <a:t>10.9</a:t>
                      </a:r>
                    </a:p>
                  </a:txBody>
                  <a:tcPr marL="9525" marR="9525" marT="9525" marB="0" anchor="ctr"/>
                </a:tc>
                <a:tc>
                  <a:txBody>
                    <a:bodyPr/>
                    <a:lstStyle/>
                    <a:p>
                      <a:pPr algn="ctr" fontAlgn="b"/>
                      <a:r>
                        <a:rPr lang="en-US" sz="1600" b="0" i="0" u="none" strike="noStrike" dirty="0">
                          <a:solidFill>
                            <a:srgbClr val="000000"/>
                          </a:solidFill>
                          <a:effectLst/>
                          <a:latin typeface="Calibri"/>
                        </a:rPr>
                        <a:t>18.1</a:t>
                      </a:r>
                    </a:p>
                  </a:txBody>
                  <a:tcPr marL="9525" marR="9525" marT="9525" marB="0" anchor="ctr"/>
                </a:tc>
              </a:tr>
              <a:tr h="311167">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a:solidFill>
                            <a:srgbClr val="000000"/>
                          </a:solidFill>
                          <a:effectLst/>
                          <a:latin typeface="Calibri"/>
                        </a:rPr>
                        <a:t>24.1</a:t>
                      </a:r>
                    </a:p>
                  </a:txBody>
                  <a:tcPr marL="9525" marR="9525" marT="9525" marB="0" anchor="ctr"/>
                </a:tc>
                <a:tc>
                  <a:txBody>
                    <a:bodyPr/>
                    <a:lstStyle/>
                    <a:p>
                      <a:pPr algn="ctr" fontAlgn="b"/>
                      <a:r>
                        <a:rPr lang="en-US" sz="1600" b="0" i="0" u="none" strike="noStrike" dirty="0">
                          <a:solidFill>
                            <a:srgbClr val="000000"/>
                          </a:solidFill>
                          <a:effectLst/>
                          <a:latin typeface="Calibri"/>
                        </a:rPr>
                        <a:t>7.8</a:t>
                      </a:r>
                    </a:p>
                  </a:txBody>
                  <a:tcPr marL="9525" marR="9525" marT="9525" marB="0" anchor="ctr"/>
                </a:tc>
                <a:tc>
                  <a:txBody>
                    <a:bodyPr/>
                    <a:lstStyle/>
                    <a:p>
                      <a:pPr algn="ctr" fontAlgn="b"/>
                      <a:r>
                        <a:rPr lang="en-US" sz="1600" b="0" i="0" u="none" strike="noStrike" dirty="0">
                          <a:solidFill>
                            <a:srgbClr val="000000"/>
                          </a:solidFill>
                          <a:effectLst/>
                          <a:latin typeface="Calibri"/>
                        </a:rPr>
                        <a:t>10.4</a:t>
                      </a:r>
                    </a:p>
                  </a:txBody>
                  <a:tcPr marL="9525" marR="9525" marT="9525" marB="0" anchor="ctr"/>
                </a:tc>
                <a:tc>
                  <a:txBody>
                    <a:bodyPr/>
                    <a:lstStyle/>
                    <a:p>
                      <a:pPr algn="ctr" fontAlgn="b"/>
                      <a:r>
                        <a:rPr lang="en-US" sz="1600" b="0" i="0" u="none" strike="noStrike" dirty="0">
                          <a:solidFill>
                            <a:srgbClr val="000000"/>
                          </a:solidFill>
                          <a:effectLst/>
                          <a:latin typeface="Calibri"/>
                        </a:rPr>
                        <a:t>18.8</a:t>
                      </a:r>
                    </a:p>
                  </a:txBody>
                  <a:tcPr marL="9525" marR="9525" marT="9525" marB="0" anchor="ctr"/>
                </a:tc>
              </a:tr>
              <a:tr h="311167">
                <a:tc>
                  <a:txBody>
                    <a:bodyPr/>
                    <a:lstStyle/>
                    <a:p>
                      <a:r>
                        <a:rPr lang="en-US" sz="1600" dirty="0" smtClean="0"/>
                        <a:t>Metro West</a:t>
                      </a:r>
                      <a:endParaRPr lang="en-US" sz="1600" dirty="0"/>
                    </a:p>
                  </a:txBody>
                  <a:tcPr anchor="ctr"/>
                </a:tc>
                <a:tc>
                  <a:txBody>
                    <a:bodyPr/>
                    <a:lstStyle/>
                    <a:p>
                      <a:pPr algn="ctr" fontAlgn="b"/>
                      <a:r>
                        <a:rPr lang="en-US" sz="1600" b="0" i="0" u="none" strike="noStrike" dirty="0">
                          <a:solidFill>
                            <a:srgbClr val="000000"/>
                          </a:solidFill>
                          <a:effectLst/>
                          <a:latin typeface="Calibri"/>
                        </a:rPr>
                        <a:t>23.9</a:t>
                      </a:r>
                    </a:p>
                  </a:txBody>
                  <a:tcPr marL="9525" marR="9525" marT="9525" marB="0" anchor="ctr"/>
                </a:tc>
                <a:tc>
                  <a:txBody>
                    <a:bodyPr/>
                    <a:lstStyle/>
                    <a:p>
                      <a:pPr algn="ctr" fontAlgn="b"/>
                      <a:r>
                        <a:rPr lang="en-US" sz="1600" b="0" i="0" u="none" strike="noStrike" dirty="0">
                          <a:solidFill>
                            <a:srgbClr val="000000"/>
                          </a:solidFill>
                          <a:effectLst/>
                          <a:latin typeface="Calibri"/>
                        </a:rPr>
                        <a:t>8.1</a:t>
                      </a:r>
                    </a:p>
                  </a:txBody>
                  <a:tcPr marL="9525" marR="9525" marT="9525" marB="0" anchor="ctr"/>
                </a:tc>
                <a:tc>
                  <a:txBody>
                    <a:bodyPr/>
                    <a:lstStyle/>
                    <a:p>
                      <a:pPr algn="ctr" fontAlgn="b"/>
                      <a:r>
                        <a:rPr lang="en-US" sz="1600" b="0" i="0" u="none" strike="noStrike" dirty="0">
                          <a:solidFill>
                            <a:srgbClr val="000000"/>
                          </a:solidFill>
                          <a:effectLst/>
                          <a:latin typeface="Calibri"/>
                        </a:rPr>
                        <a:t>9.0</a:t>
                      </a:r>
                    </a:p>
                  </a:txBody>
                  <a:tcPr marL="9525" marR="9525" marT="9525" marB="0" anchor="ctr"/>
                </a:tc>
                <a:tc>
                  <a:txBody>
                    <a:bodyPr/>
                    <a:lstStyle/>
                    <a:p>
                      <a:pPr algn="ctr" fontAlgn="b"/>
                      <a:r>
                        <a:rPr lang="en-US" sz="1600" b="0" i="0" u="none" strike="noStrike" dirty="0">
                          <a:solidFill>
                            <a:srgbClr val="000000"/>
                          </a:solidFill>
                          <a:effectLst/>
                          <a:latin typeface="Calibri"/>
                        </a:rPr>
                        <a:t>13.0</a:t>
                      </a:r>
                    </a:p>
                  </a:txBody>
                  <a:tcPr marL="9525" marR="9525" marT="9525" marB="0" anchor="ctr"/>
                </a:tc>
              </a:tr>
              <a:tr h="311167">
                <a:tc>
                  <a:txBody>
                    <a:bodyPr/>
                    <a:lstStyle/>
                    <a:p>
                      <a:r>
                        <a:rPr lang="en-US" sz="1600" dirty="0" smtClean="0"/>
                        <a:t>Metro Boston</a:t>
                      </a:r>
                      <a:endParaRPr lang="en-US" sz="1600" dirty="0"/>
                    </a:p>
                  </a:txBody>
                  <a:tcPr anchor="ctr"/>
                </a:tc>
                <a:tc>
                  <a:txBody>
                    <a:bodyPr/>
                    <a:lstStyle/>
                    <a:p>
                      <a:pPr algn="ctr" fontAlgn="b"/>
                      <a:r>
                        <a:rPr lang="en-US" sz="1600" b="0" i="0" u="none" strike="noStrike" dirty="0">
                          <a:solidFill>
                            <a:srgbClr val="000000"/>
                          </a:solidFill>
                          <a:effectLst/>
                          <a:latin typeface="Calibri"/>
                        </a:rPr>
                        <a:t>26.8</a:t>
                      </a:r>
                    </a:p>
                  </a:txBody>
                  <a:tcPr marL="9525" marR="9525" marT="9525" marB="0" anchor="ctr"/>
                </a:tc>
                <a:tc>
                  <a:txBody>
                    <a:bodyPr/>
                    <a:lstStyle/>
                    <a:p>
                      <a:pPr algn="ctr" fontAlgn="b"/>
                      <a:r>
                        <a:rPr lang="en-US" sz="1600" b="0" i="0" u="none" strike="noStrike" dirty="0">
                          <a:solidFill>
                            <a:srgbClr val="000000"/>
                          </a:solidFill>
                          <a:effectLst/>
                          <a:latin typeface="Calibri"/>
                        </a:rPr>
                        <a:t>7.8</a:t>
                      </a:r>
                    </a:p>
                  </a:txBody>
                  <a:tcPr marL="9525" marR="9525" marT="9525" marB="0" anchor="ctr"/>
                </a:tc>
                <a:tc>
                  <a:txBody>
                    <a:bodyPr/>
                    <a:lstStyle/>
                    <a:p>
                      <a:pPr algn="ctr" fontAlgn="b"/>
                      <a:r>
                        <a:rPr lang="en-US" sz="1600" b="0" i="0" u="none" strike="noStrike" dirty="0">
                          <a:solidFill>
                            <a:srgbClr val="000000"/>
                          </a:solidFill>
                          <a:effectLst/>
                          <a:latin typeface="Calibri"/>
                        </a:rPr>
                        <a:t>9.8</a:t>
                      </a:r>
                    </a:p>
                  </a:txBody>
                  <a:tcPr marL="9525" marR="9525" marT="9525" marB="0" anchor="ctr"/>
                </a:tc>
                <a:tc>
                  <a:txBody>
                    <a:bodyPr/>
                    <a:lstStyle/>
                    <a:p>
                      <a:pPr algn="ctr" fontAlgn="b"/>
                      <a:r>
                        <a:rPr lang="en-US" sz="1600" b="0" i="0" u="none" strike="noStrike" dirty="0">
                          <a:solidFill>
                            <a:srgbClr val="000000"/>
                          </a:solidFill>
                          <a:effectLst/>
                          <a:latin typeface="Calibri"/>
                        </a:rPr>
                        <a:t>19.9</a:t>
                      </a:r>
                    </a:p>
                  </a:txBody>
                  <a:tcPr marL="9525" marR="9525" marT="9525" marB="0" anchor="ctr"/>
                </a:tc>
              </a:tr>
              <a:tr h="311167">
                <a:tc>
                  <a:txBody>
                    <a:bodyPr/>
                    <a:lstStyle/>
                    <a:p>
                      <a:r>
                        <a:rPr lang="en-US" sz="1600" dirty="0" smtClean="0"/>
                        <a:t>Metro South</a:t>
                      </a:r>
                      <a:endParaRPr lang="en-US" sz="1600" dirty="0"/>
                    </a:p>
                  </a:txBody>
                  <a:tcPr anchor="ctr"/>
                </a:tc>
                <a:tc>
                  <a:txBody>
                    <a:bodyPr/>
                    <a:lstStyle/>
                    <a:p>
                      <a:pPr algn="ctr" fontAlgn="b"/>
                      <a:r>
                        <a:rPr lang="en-US" sz="1600" b="0" i="0" u="none" strike="noStrike" dirty="0">
                          <a:solidFill>
                            <a:srgbClr val="000000"/>
                          </a:solidFill>
                          <a:effectLst/>
                          <a:latin typeface="Calibri"/>
                        </a:rPr>
                        <a:t>27.3</a:t>
                      </a:r>
                    </a:p>
                  </a:txBody>
                  <a:tcPr marL="9525" marR="9525" marT="9525" marB="0" anchor="ctr"/>
                </a:tc>
                <a:tc>
                  <a:txBody>
                    <a:bodyPr/>
                    <a:lstStyle/>
                    <a:p>
                      <a:pPr algn="ctr" fontAlgn="b"/>
                      <a:r>
                        <a:rPr lang="en-US" sz="1600" b="0" i="0" u="none" strike="noStrike" dirty="0">
                          <a:solidFill>
                            <a:srgbClr val="000000"/>
                          </a:solidFill>
                          <a:effectLst/>
                          <a:latin typeface="Calibri"/>
                        </a:rPr>
                        <a:t>9.2</a:t>
                      </a:r>
                    </a:p>
                  </a:txBody>
                  <a:tcPr marL="9525" marR="9525" marT="9525" marB="0" anchor="ctr"/>
                </a:tc>
                <a:tc>
                  <a:txBody>
                    <a:bodyPr/>
                    <a:lstStyle/>
                    <a:p>
                      <a:pPr algn="ctr" fontAlgn="b"/>
                      <a:r>
                        <a:rPr lang="en-US" sz="1600" b="0" i="0" u="none" strike="noStrike" dirty="0">
                          <a:solidFill>
                            <a:srgbClr val="000000"/>
                          </a:solidFill>
                          <a:effectLst/>
                          <a:latin typeface="Calibri"/>
                        </a:rPr>
                        <a:t>9.4</a:t>
                      </a:r>
                    </a:p>
                  </a:txBody>
                  <a:tcPr marL="9525" marR="9525" marT="9525" marB="0" anchor="ctr"/>
                </a:tc>
                <a:tc>
                  <a:txBody>
                    <a:bodyPr/>
                    <a:lstStyle/>
                    <a:p>
                      <a:pPr algn="ctr" fontAlgn="b"/>
                      <a:r>
                        <a:rPr lang="en-US" sz="1600" b="0" i="0" u="none" strike="noStrike" dirty="0">
                          <a:solidFill>
                            <a:srgbClr val="000000"/>
                          </a:solidFill>
                          <a:effectLst/>
                          <a:latin typeface="Calibri"/>
                        </a:rPr>
                        <a:t>21.7</a:t>
                      </a:r>
                    </a:p>
                  </a:txBody>
                  <a:tcPr marL="9525" marR="9525" marT="9525" marB="0" anchor="ctr"/>
                </a:tc>
              </a:tr>
              <a:tr h="311167">
                <a:tc>
                  <a:txBody>
                    <a:bodyPr/>
                    <a:lstStyle/>
                    <a:p>
                      <a:r>
                        <a:rPr lang="en-US" sz="1600" dirty="0" smtClean="0"/>
                        <a:t>Southcoast</a:t>
                      </a:r>
                      <a:endParaRPr lang="en-US" sz="1600" dirty="0"/>
                    </a:p>
                  </a:txBody>
                  <a:tcPr anchor="ctr"/>
                </a:tc>
                <a:tc>
                  <a:txBody>
                    <a:bodyPr/>
                    <a:lstStyle/>
                    <a:p>
                      <a:pPr algn="ctr" fontAlgn="b"/>
                      <a:r>
                        <a:rPr lang="en-US" sz="1600" b="0" i="0" u="none" strike="noStrike" dirty="0">
                          <a:solidFill>
                            <a:srgbClr val="000000"/>
                          </a:solidFill>
                          <a:effectLst/>
                          <a:latin typeface="Calibri"/>
                        </a:rPr>
                        <a:t>31.9</a:t>
                      </a:r>
                    </a:p>
                  </a:txBody>
                  <a:tcPr marL="9525" marR="9525" marT="9525" marB="0" anchor="ctr"/>
                </a:tc>
                <a:tc>
                  <a:txBody>
                    <a:bodyPr/>
                    <a:lstStyle/>
                    <a:p>
                      <a:pPr algn="ctr" fontAlgn="b"/>
                      <a:r>
                        <a:rPr lang="en-US" sz="1600" b="0" i="0" u="none" strike="noStrike" dirty="0">
                          <a:solidFill>
                            <a:srgbClr val="000000"/>
                          </a:solidFill>
                          <a:effectLst/>
                          <a:latin typeface="Calibri"/>
                        </a:rPr>
                        <a:t>7.4</a:t>
                      </a:r>
                    </a:p>
                  </a:txBody>
                  <a:tcPr marL="9525" marR="9525" marT="9525" marB="0" anchor="ctr"/>
                </a:tc>
                <a:tc>
                  <a:txBody>
                    <a:bodyPr/>
                    <a:lstStyle/>
                    <a:p>
                      <a:pPr algn="ctr" fontAlgn="b"/>
                      <a:r>
                        <a:rPr lang="en-US" sz="1600" b="0" i="0" u="none" strike="noStrike" dirty="0">
                          <a:solidFill>
                            <a:srgbClr val="000000"/>
                          </a:solidFill>
                          <a:effectLst/>
                          <a:latin typeface="Calibri"/>
                        </a:rPr>
                        <a:t>15.6</a:t>
                      </a:r>
                    </a:p>
                  </a:txBody>
                  <a:tcPr marL="9525" marR="9525" marT="9525" marB="0" anchor="ctr"/>
                </a:tc>
                <a:tc>
                  <a:txBody>
                    <a:bodyPr/>
                    <a:lstStyle/>
                    <a:p>
                      <a:pPr algn="ctr" fontAlgn="b"/>
                      <a:r>
                        <a:rPr lang="en-US" sz="1600" b="0" i="0" u="none" strike="noStrike" dirty="0">
                          <a:solidFill>
                            <a:srgbClr val="000000"/>
                          </a:solidFill>
                          <a:effectLst/>
                          <a:latin typeface="Calibri"/>
                        </a:rPr>
                        <a:t>21.5</a:t>
                      </a:r>
                    </a:p>
                  </a:txBody>
                  <a:tcPr marL="9525" marR="9525" marT="9525" marB="0" anchor="ctr"/>
                </a:tc>
              </a:tr>
              <a:tr h="311167">
                <a:tc>
                  <a:txBody>
                    <a:bodyPr/>
                    <a:lstStyle/>
                    <a:p>
                      <a:r>
                        <a:rPr lang="en-US" sz="1600" dirty="0" smtClean="0"/>
                        <a:t>Cape and Islands</a:t>
                      </a:r>
                      <a:endParaRPr lang="en-US" sz="1600" dirty="0"/>
                    </a:p>
                  </a:txBody>
                  <a:tcPr anchor="ctr"/>
                </a:tc>
                <a:tc>
                  <a:txBody>
                    <a:bodyPr/>
                    <a:lstStyle/>
                    <a:p>
                      <a:pPr algn="ctr" fontAlgn="b"/>
                      <a:r>
                        <a:rPr lang="en-US" sz="1600" b="0" i="0" u="none" strike="noStrike" dirty="0">
                          <a:solidFill>
                            <a:srgbClr val="000000"/>
                          </a:solidFill>
                          <a:effectLst/>
                          <a:latin typeface="Calibri"/>
                        </a:rPr>
                        <a:t>31.0</a:t>
                      </a:r>
                    </a:p>
                  </a:txBody>
                  <a:tcPr marL="9525" marR="9525" marT="9525" marB="0" anchor="ctr"/>
                </a:tc>
                <a:tc>
                  <a:txBody>
                    <a:bodyPr/>
                    <a:lstStyle/>
                    <a:p>
                      <a:pPr algn="ctr" fontAlgn="b"/>
                      <a:r>
                        <a:rPr lang="en-US" sz="1600" b="0" i="0" u="none" strike="noStrike" dirty="0">
                          <a:solidFill>
                            <a:srgbClr val="000000"/>
                          </a:solidFill>
                          <a:effectLst/>
                          <a:latin typeface="Calibri"/>
                        </a:rPr>
                        <a:t>9.7</a:t>
                      </a:r>
                    </a:p>
                  </a:txBody>
                  <a:tcPr marL="9525" marR="9525" marT="9525" marB="0" anchor="ctr"/>
                </a:tc>
                <a:tc>
                  <a:txBody>
                    <a:bodyPr/>
                    <a:lstStyle/>
                    <a:p>
                      <a:pPr algn="ctr" fontAlgn="b"/>
                      <a:r>
                        <a:rPr lang="en-US" sz="1600" b="0" i="0" u="none" strike="noStrike" dirty="0">
                          <a:solidFill>
                            <a:srgbClr val="000000"/>
                          </a:solidFill>
                          <a:effectLst/>
                          <a:latin typeface="Calibri"/>
                        </a:rPr>
                        <a:t>12.3</a:t>
                      </a:r>
                    </a:p>
                  </a:txBody>
                  <a:tcPr marL="9525" marR="9525" marT="9525" marB="0" anchor="ctr"/>
                </a:tc>
                <a:tc>
                  <a:txBody>
                    <a:bodyPr/>
                    <a:lstStyle/>
                    <a:p>
                      <a:pPr algn="ctr" fontAlgn="b"/>
                      <a:r>
                        <a:rPr lang="en-US" sz="1600" b="0" i="0" u="none" strike="noStrike" dirty="0">
                          <a:solidFill>
                            <a:srgbClr val="000000"/>
                          </a:solidFill>
                          <a:effectLst/>
                          <a:latin typeface="Calibri"/>
                        </a:rPr>
                        <a:t>21.9</a:t>
                      </a:r>
                    </a:p>
                  </a:txBody>
                  <a:tcPr marL="9525" marR="9525" marT="9525" marB="0" anchor="ctr"/>
                </a:tc>
              </a:tr>
            </a:tbl>
          </a:graphicData>
        </a:graphic>
      </p:graphicFrame>
      <p:sp>
        <p:nvSpPr>
          <p:cNvPr id="8" name="TextBox 7"/>
          <p:cNvSpPr txBox="1"/>
          <p:nvPr/>
        </p:nvSpPr>
        <p:spPr>
          <a:xfrm>
            <a:off x="803188" y="5368195"/>
            <a:ext cx="7534362" cy="707886"/>
          </a:xfrm>
          <a:prstGeom prst="rect">
            <a:avLst/>
          </a:prstGeom>
          <a:noFill/>
        </p:spPr>
        <p:txBody>
          <a:bodyPr wrap="square" rtlCol="0">
            <a:spAutoFit/>
          </a:bodyPr>
          <a:lstStyle/>
          <a:p>
            <a:r>
              <a:rPr lang="en-US" sz="1000" dirty="0" smtClean="0">
                <a:solidFill>
                  <a:prstClr val="black"/>
                </a:solidFill>
              </a:rPr>
              <a:t>Note: Any unmet need for care is defined as reporting one or more of the following unmet needs for care due to cost: unmet need for doctor care, unmet need for specialist care, unmet need for dental care, or ever went without a prescription drug because of costs. </a:t>
            </a:r>
            <a:r>
              <a:rPr lang="en-US" sz="1000" dirty="0"/>
              <a:t>Medical care includes doctor care, specialist care, and prescription drugs.</a:t>
            </a:r>
            <a:endParaRPr lang="en-US" sz="1000" dirty="0">
              <a:solidFill>
                <a:prstClr val="black"/>
              </a:solidFill>
            </a:endParaRPr>
          </a:p>
          <a:p>
            <a:r>
              <a:rPr lang="en-US" sz="1000" dirty="0" smtClean="0">
                <a:solidFill>
                  <a:prstClr val="black"/>
                </a:solidFill>
              </a:rPr>
              <a:t>Source:  2014 Massachusetts Health Insurance Survey</a:t>
            </a:r>
            <a:endParaRPr lang="en-US" sz="1000" dirty="0">
              <a:solidFill>
                <a:prstClr val="black"/>
              </a:solidFill>
            </a:endParaRPr>
          </a:p>
        </p:txBody>
      </p:sp>
    </p:spTree>
    <p:extLst>
      <p:ext uri="{BB962C8B-B14F-4D97-AF65-F5344CB8AC3E}">
        <p14:creationId xmlns:p14="http://schemas.microsoft.com/office/powerpoint/2010/main" val="499412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1266777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9262" y="736600"/>
            <a:ext cx="8363267" cy="641350"/>
          </a:xfrm>
        </p:spPr>
        <p:txBody>
          <a:bodyPr/>
          <a:lstStyle/>
          <a:p>
            <a:r>
              <a:rPr lang="en-US" sz="2300" dirty="0" smtClean="0"/>
              <a:t>Out-of-Pocket Family Health Care Spending and Difficulty Paying Family Medical Bills for All Massachusetts Respondents in 2014</a:t>
            </a:r>
            <a:r>
              <a:rPr lang="en-US" sz="2300" dirty="0"/>
              <a:t/>
            </a:r>
            <a:br>
              <a:rPr lang="en-US" sz="2300" dirty="0"/>
            </a:br>
            <a:endParaRPr lang="en-US" sz="23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52</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solidFill>
                  <a:prstClr val="black"/>
                </a:solidFill>
              </a:rPr>
              <a:t>Source:  2014 Massachusetts Health Insurance Survey</a:t>
            </a:r>
          </a:p>
        </p:txBody>
      </p:sp>
    </p:spTree>
    <p:extLst>
      <p:ext uri="{BB962C8B-B14F-4D97-AF65-F5344CB8AC3E}">
        <p14:creationId xmlns:p14="http://schemas.microsoft.com/office/powerpoint/2010/main" val="3468279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9900276"/>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53</a:t>
            </a:fld>
            <a:endParaRPr lang="en-US" altLang="en-US" dirty="0"/>
          </a:p>
        </p:txBody>
      </p:sp>
      <p:sp>
        <p:nvSpPr>
          <p:cNvPr id="6" name="TextBox 5"/>
          <p:cNvSpPr txBox="1"/>
          <p:nvPr/>
        </p:nvSpPr>
        <p:spPr>
          <a:xfrm>
            <a:off x="803188" y="5486400"/>
            <a:ext cx="6153665" cy="400110"/>
          </a:xfrm>
          <a:prstGeom prst="rect">
            <a:avLst/>
          </a:prstGeom>
          <a:noFill/>
        </p:spPr>
        <p:txBody>
          <a:bodyPr wrap="square" rtlCol="0">
            <a:spAutoFit/>
          </a:bodyPr>
          <a:lstStyle/>
          <a:p>
            <a:r>
              <a:rPr lang="en-US" sz="1000" dirty="0" smtClean="0"/>
              <a:t>Source:  2014 Massachusetts Health Insurance Survey</a:t>
            </a:r>
            <a:endParaRPr lang="en-US" sz="1000" dirty="0">
              <a:solidFill>
                <a:prstClr val="black"/>
              </a:solidFill>
            </a:endParaRPr>
          </a:p>
          <a:p>
            <a:endParaRPr lang="en-US" sz="1000" dirty="0"/>
          </a:p>
        </p:txBody>
      </p:sp>
      <p:sp>
        <p:nvSpPr>
          <p:cNvPr id="8" name="Title 1"/>
          <p:cNvSpPr>
            <a:spLocks noGrp="1"/>
          </p:cNvSpPr>
          <p:nvPr>
            <p:ph type="title"/>
          </p:nvPr>
        </p:nvSpPr>
        <p:spPr>
          <a:xfrm>
            <a:off x="449263" y="736600"/>
            <a:ext cx="8039100" cy="641350"/>
          </a:xfrm>
        </p:spPr>
        <p:txBody>
          <a:bodyPr/>
          <a:lstStyle/>
          <a:p>
            <a:r>
              <a:rPr lang="en-US" sz="2300" dirty="0"/>
              <a:t>Out-of-Pocket Family Health Care Spending and Difficulty Paying Family Medical Bills in </a:t>
            </a:r>
            <a:r>
              <a:rPr lang="en-US" sz="2300" dirty="0" smtClean="0"/>
              <a:t>Massachusetts in 2014, </a:t>
            </a:r>
            <a:r>
              <a:rPr lang="en-US" sz="2300" dirty="0"/>
              <a:t>b</a:t>
            </a:r>
            <a:r>
              <a:rPr lang="en-US" sz="2300" dirty="0" smtClean="0"/>
              <a:t>y Age Group</a:t>
            </a:r>
            <a:r>
              <a:rPr lang="en-US" sz="2300" dirty="0"/>
              <a:t/>
            </a:r>
            <a:br>
              <a:rPr lang="en-US" sz="2300" dirty="0"/>
            </a:br>
            <a:endParaRPr lang="en-US" sz="2300" dirty="0"/>
          </a:p>
        </p:txBody>
      </p:sp>
    </p:spTree>
    <p:extLst>
      <p:ext uri="{BB962C8B-B14F-4D97-AF65-F5344CB8AC3E}">
        <p14:creationId xmlns:p14="http://schemas.microsoft.com/office/powerpoint/2010/main" val="412104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02437339"/>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54</a:t>
            </a:fld>
            <a:endParaRPr lang="en-US" altLang="en-US" dirty="0"/>
          </a:p>
        </p:txBody>
      </p:sp>
      <p:sp>
        <p:nvSpPr>
          <p:cNvPr id="6" name="TextBox 5"/>
          <p:cNvSpPr txBox="1"/>
          <p:nvPr/>
        </p:nvSpPr>
        <p:spPr>
          <a:xfrm>
            <a:off x="803188" y="5486400"/>
            <a:ext cx="7837575" cy="400110"/>
          </a:xfrm>
          <a:prstGeom prst="rect">
            <a:avLst/>
          </a:prstGeom>
          <a:noFill/>
        </p:spPr>
        <p:txBody>
          <a:bodyPr wrap="square" rtlCol="0">
            <a:spAutoFit/>
          </a:bodyPr>
          <a:lstStyle/>
          <a:p>
            <a:r>
              <a:rPr lang="en-US" sz="1000" dirty="0" smtClean="0"/>
              <a:t>Source:  2014 Massachusetts Health Insurance Survey</a:t>
            </a:r>
            <a:endParaRPr lang="en-US" sz="1000" dirty="0">
              <a:solidFill>
                <a:prstClr val="black"/>
              </a:solidFill>
            </a:endParaRPr>
          </a:p>
          <a:p>
            <a:endParaRPr lang="en-US" sz="1000" dirty="0"/>
          </a:p>
        </p:txBody>
      </p:sp>
      <p:sp>
        <p:nvSpPr>
          <p:cNvPr id="7" name="Title 1"/>
          <p:cNvSpPr txBox="1">
            <a:spLocks/>
          </p:cNvSpPr>
          <p:nvPr/>
        </p:nvSpPr>
        <p:spPr bwMode="auto">
          <a:xfrm>
            <a:off x="601663" y="8890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sz="2300" dirty="0"/>
              <a:t>Out-of-Pocket Family Health Care Spending and Difficulty Paying Family Medical Bills </a:t>
            </a:r>
            <a:r>
              <a:rPr lang="en-US" sz="2300" dirty="0" smtClean="0"/>
              <a:t>in Massachusetts in 2014, by Gender</a:t>
            </a:r>
            <a:br>
              <a:rPr lang="en-US" sz="2300" dirty="0" smtClean="0"/>
            </a:br>
            <a:endParaRPr lang="en-US" sz="2300" dirty="0"/>
          </a:p>
        </p:txBody>
      </p:sp>
    </p:spTree>
    <p:extLst>
      <p:ext uri="{BB962C8B-B14F-4D97-AF65-F5344CB8AC3E}">
        <p14:creationId xmlns:p14="http://schemas.microsoft.com/office/powerpoint/2010/main" val="38518667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64916213"/>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55</a:t>
            </a:fld>
            <a:endParaRPr lang="en-US" altLang="en-US" dirty="0"/>
          </a:p>
        </p:txBody>
      </p:sp>
      <p:sp>
        <p:nvSpPr>
          <p:cNvPr id="6" name="TextBox 5"/>
          <p:cNvSpPr txBox="1"/>
          <p:nvPr/>
        </p:nvSpPr>
        <p:spPr>
          <a:xfrm>
            <a:off x="803188" y="5486400"/>
            <a:ext cx="6153665" cy="400110"/>
          </a:xfrm>
          <a:prstGeom prst="rect">
            <a:avLst/>
          </a:prstGeom>
          <a:noFill/>
        </p:spPr>
        <p:txBody>
          <a:bodyPr wrap="square" rtlCol="0">
            <a:spAutoFit/>
          </a:bodyPr>
          <a:lstStyle/>
          <a:p>
            <a:r>
              <a:rPr lang="en-US" sz="1000" dirty="0" smtClean="0"/>
              <a:t>Source:  2014 Massachusetts Health Insurance Survey</a:t>
            </a:r>
            <a:r>
              <a:rPr lang="en-US" sz="1000" dirty="0" smtClean="0">
                <a:solidFill>
                  <a:prstClr val="black"/>
                </a:solidFill>
              </a:rPr>
              <a:t>.</a:t>
            </a:r>
            <a:endParaRPr lang="en-US" sz="1000" dirty="0">
              <a:solidFill>
                <a:prstClr val="black"/>
              </a:solidFill>
            </a:endParaRPr>
          </a:p>
          <a:p>
            <a:endParaRPr lang="en-US" sz="1000" dirty="0"/>
          </a:p>
        </p:txBody>
      </p:sp>
      <p:sp>
        <p:nvSpPr>
          <p:cNvPr id="8" name="Title 1"/>
          <p:cNvSpPr>
            <a:spLocks noGrp="1"/>
          </p:cNvSpPr>
          <p:nvPr>
            <p:ph type="title"/>
          </p:nvPr>
        </p:nvSpPr>
        <p:spPr>
          <a:xfrm>
            <a:off x="449262" y="736600"/>
            <a:ext cx="8557578" cy="641350"/>
          </a:xfrm>
        </p:spPr>
        <p:txBody>
          <a:bodyPr/>
          <a:lstStyle/>
          <a:p>
            <a:r>
              <a:rPr lang="en-US" sz="2300" dirty="0"/>
              <a:t>Out-of-Pocket Family Health Care Spending and Difficulty Paying Family Medical Bills</a:t>
            </a:r>
            <a:r>
              <a:rPr lang="en-US" sz="2300" dirty="0" smtClean="0"/>
              <a:t> in Massachusetts in 2014, by Race and Ethnicity</a:t>
            </a:r>
            <a:r>
              <a:rPr lang="en-US" sz="2200" dirty="0"/>
              <a:t/>
            </a:r>
            <a:br>
              <a:rPr lang="en-US" sz="2200" dirty="0"/>
            </a:br>
            <a:endParaRPr lang="en-US" sz="2200" dirty="0"/>
          </a:p>
        </p:txBody>
      </p:sp>
    </p:spTree>
    <p:extLst>
      <p:ext uri="{BB962C8B-B14F-4D97-AF65-F5344CB8AC3E}">
        <p14:creationId xmlns:p14="http://schemas.microsoft.com/office/powerpoint/2010/main" val="4294800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98373877"/>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56</a:t>
            </a:fld>
            <a:endParaRPr lang="en-US" altLang="en-US" dirty="0"/>
          </a:p>
        </p:txBody>
      </p:sp>
      <p:sp>
        <p:nvSpPr>
          <p:cNvPr id="6" name="TextBox 5"/>
          <p:cNvSpPr txBox="1"/>
          <p:nvPr/>
        </p:nvSpPr>
        <p:spPr>
          <a:xfrm>
            <a:off x="803188" y="5486400"/>
            <a:ext cx="6153665" cy="553998"/>
          </a:xfrm>
          <a:prstGeom prst="rect">
            <a:avLst/>
          </a:prstGeom>
          <a:noFill/>
        </p:spPr>
        <p:txBody>
          <a:bodyPr wrap="square" rtlCol="0">
            <a:spAutoFit/>
          </a:bodyPr>
          <a:lstStyle/>
          <a:p>
            <a:r>
              <a:rPr lang="en-US" sz="1000" dirty="0" smtClean="0"/>
              <a:t>Source:  2014 Massachusetts Health Insurance Survey</a:t>
            </a:r>
            <a:endParaRPr lang="en-US" sz="1000" dirty="0">
              <a:solidFill>
                <a:prstClr val="black"/>
              </a:solidFill>
            </a:endParaRPr>
          </a:p>
          <a:p>
            <a:r>
              <a:rPr lang="en-US" sz="1000" dirty="0" smtClean="0">
                <a:solidFill>
                  <a:prstClr val="black"/>
                </a:solidFill>
              </a:rPr>
              <a:t>.</a:t>
            </a:r>
            <a:endParaRPr lang="en-US" sz="1000" dirty="0">
              <a:solidFill>
                <a:prstClr val="black"/>
              </a:solidFill>
            </a:endParaRPr>
          </a:p>
          <a:p>
            <a:endParaRPr lang="en-US" sz="1000" dirty="0"/>
          </a:p>
        </p:txBody>
      </p:sp>
      <p:sp>
        <p:nvSpPr>
          <p:cNvPr id="7" name="Title 1"/>
          <p:cNvSpPr>
            <a:spLocks noGrp="1"/>
          </p:cNvSpPr>
          <p:nvPr>
            <p:ph type="title"/>
          </p:nvPr>
        </p:nvSpPr>
        <p:spPr>
          <a:xfrm>
            <a:off x="449263" y="736600"/>
            <a:ext cx="8039100" cy="641350"/>
          </a:xfrm>
        </p:spPr>
        <p:txBody>
          <a:bodyPr/>
          <a:lstStyle/>
          <a:p>
            <a:r>
              <a:rPr lang="en-US" sz="2300" dirty="0"/>
              <a:t>Out-of-Pocket Family Health Care Spending and Difficulty Paying Family Medical Bills</a:t>
            </a:r>
            <a:r>
              <a:rPr lang="en-US" sz="2300" dirty="0" smtClean="0"/>
              <a:t> in Massachusetts in 2014, by Family Income</a:t>
            </a:r>
            <a:r>
              <a:rPr lang="en-US" sz="2300" dirty="0"/>
              <a:t/>
            </a:r>
            <a:br>
              <a:rPr lang="en-US" sz="2300" dirty="0"/>
            </a:br>
            <a:endParaRPr lang="en-US" sz="2300" dirty="0"/>
          </a:p>
        </p:txBody>
      </p:sp>
    </p:spTree>
    <p:extLst>
      <p:ext uri="{BB962C8B-B14F-4D97-AF65-F5344CB8AC3E}">
        <p14:creationId xmlns:p14="http://schemas.microsoft.com/office/powerpoint/2010/main" val="1312208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A4B19A9-79AC-44A8-B774-53CFB0574B6A}" type="slidenum">
              <a:rPr lang="en-US" altLang="en-US" smtClean="0"/>
              <a:pPr/>
              <a:t>57</a:t>
            </a:fld>
            <a:endParaRPr lang="en-US" altLang="en-US" dirty="0"/>
          </a:p>
        </p:txBody>
      </p:sp>
      <p:sp>
        <p:nvSpPr>
          <p:cNvPr id="6" name="TextBox 5"/>
          <p:cNvSpPr txBox="1"/>
          <p:nvPr/>
        </p:nvSpPr>
        <p:spPr>
          <a:xfrm>
            <a:off x="803188" y="5589270"/>
            <a:ext cx="6649172" cy="400110"/>
          </a:xfrm>
          <a:prstGeom prst="rect">
            <a:avLst/>
          </a:prstGeom>
          <a:noFill/>
        </p:spPr>
        <p:txBody>
          <a:bodyPr wrap="square" rtlCol="0">
            <a:spAutoFit/>
          </a:bodyPr>
          <a:lstStyle/>
          <a:p>
            <a:r>
              <a:rPr lang="en-US" sz="1000" dirty="0" smtClean="0"/>
              <a:t>Source:  2014 Massachusetts Health Insurance Survey</a:t>
            </a:r>
            <a:r>
              <a:rPr lang="en-US" sz="1000" dirty="0" smtClean="0">
                <a:solidFill>
                  <a:prstClr val="black"/>
                </a:solidFill>
              </a:rPr>
              <a:t>.</a:t>
            </a:r>
            <a:endParaRPr lang="en-US" sz="1000" dirty="0">
              <a:solidFill>
                <a:prstClr val="black"/>
              </a:solidFill>
            </a:endParaRPr>
          </a:p>
          <a:p>
            <a:endParaRPr lang="en-US" sz="1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8868858"/>
              </p:ext>
            </p:extLst>
          </p:nvPr>
        </p:nvGraphicFramePr>
        <p:xfrm>
          <a:off x="449263" y="1737360"/>
          <a:ext cx="8039100" cy="3749040"/>
        </p:xfrm>
        <a:graphic>
          <a:graphicData uri="http://schemas.openxmlformats.org/drawingml/2006/table">
            <a:tbl>
              <a:tblPr firstRow="1" bandRow="1">
                <a:tableStyleId>{5C22544A-7EE6-4342-B048-85BDC9FD1C3A}</a:tableStyleId>
              </a:tblPr>
              <a:tblGrid>
                <a:gridCol w="2009775"/>
                <a:gridCol w="2009775"/>
                <a:gridCol w="2009775"/>
                <a:gridCol w="2009775"/>
              </a:tblGrid>
              <a:tr h="964100">
                <a:tc>
                  <a:txBody>
                    <a:bodyPr/>
                    <a:lstStyle/>
                    <a:p>
                      <a:endParaRPr lang="en-US" sz="1600" dirty="0"/>
                    </a:p>
                  </a:txBody>
                  <a:tcPr/>
                </a:tc>
                <a:tc>
                  <a:txBody>
                    <a:bodyPr/>
                    <a:lstStyle/>
                    <a:p>
                      <a:pPr algn="ctr"/>
                      <a:r>
                        <a:rPr lang="en-US" sz="1600" dirty="0" smtClean="0"/>
                        <a:t>Out-of-pocket health care spending greater than $1000 over the past 12 months (%)</a:t>
                      </a:r>
                      <a:endParaRPr lang="en-US" sz="1600" dirty="0"/>
                    </a:p>
                  </a:txBody>
                  <a:tcPr/>
                </a:tc>
                <a:tc>
                  <a:txBody>
                    <a:bodyPr/>
                    <a:lstStyle/>
                    <a:p>
                      <a:pPr algn="ctr"/>
                      <a:r>
                        <a:rPr lang="en-US" sz="1600" dirty="0" smtClean="0"/>
                        <a:t>Out-of-pocket health care spending greater than $3000 over</a:t>
                      </a:r>
                      <a:r>
                        <a:rPr lang="en-US" sz="1600" baseline="0" dirty="0" smtClean="0"/>
                        <a:t> the past </a:t>
                      </a:r>
                      <a:r>
                        <a:rPr lang="en-US" sz="1600" dirty="0" smtClean="0"/>
                        <a:t>12 months (%)</a:t>
                      </a:r>
                      <a:endParaRPr lang="en-US" sz="1600" dirty="0"/>
                    </a:p>
                  </a:txBody>
                  <a:tcPr/>
                </a:tc>
                <a:tc>
                  <a:txBody>
                    <a:bodyPr/>
                    <a:lstStyle/>
                    <a:p>
                      <a:pPr algn="ctr"/>
                      <a:r>
                        <a:rPr lang="en-US" sz="1600" dirty="0" smtClean="0"/>
                        <a:t>Had difficulty paying medical bills over the past 12 months (%)</a:t>
                      </a:r>
                      <a:endParaRPr lang="en-US" sz="1600" dirty="0"/>
                    </a:p>
                  </a:txBody>
                  <a:tcPr/>
                </a:tc>
              </a:tr>
              <a:tr h="335140">
                <a:tc>
                  <a:txBody>
                    <a:bodyPr/>
                    <a:lstStyle/>
                    <a:p>
                      <a:r>
                        <a:rPr lang="en-US" sz="1600" dirty="0" smtClean="0"/>
                        <a:t>Western MA</a:t>
                      </a:r>
                    </a:p>
                  </a:txBody>
                  <a:tcPr anchor="ctr"/>
                </a:tc>
                <a:tc>
                  <a:txBody>
                    <a:bodyPr/>
                    <a:lstStyle/>
                    <a:p>
                      <a:pPr algn="ctr" fontAlgn="b"/>
                      <a:r>
                        <a:rPr lang="en-US" sz="1600" b="0" i="0" u="none" strike="noStrike" dirty="0">
                          <a:solidFill>
                            <a:srgbClr val="000000"/>
                          </a:solidFill>
                          <a:effectLst/>
                          <a:latin typeface="Calibri"/>
                        </a:rPr>
                        <a:t>34.3</a:t>
                      </a:r>
                    </a:p>
                  </a:txBody>
                  <a:tcPr marL="9525" marR="9525" marT="9525" marB="0" anchor="ctr"/>
                </a:tc>
                <a:tc>
                  <a:txBody>
                    <a:bodyPr/>
                    <a:lstStyle/>
                    <a:p>
                      <a:pPr algn="ctr" fontAlgn="b"/>
                      <a:r>
                        <a:rPr lang="en-US" sz="1600" b="0" i="0" u="none" strike="noStrike" dirty="0">
                          <a:solidFill>
                            <a:srgbClr val="000000"/>
                          </a:solidFill>
                          <a:effectLst/>
                          <a:latin typeface="Calibri"/>
                        </a:rPr>
                        <a:t>18.8</a:t>
                      </a:r>
                    </a:p>
                  </a:txBody>
                  <a:tcPr marL="9525" marR="9525" marT="9525" marB="0" anchor="ctr"/>
                </a:tc>
                <a:tc>
                  <a:txBody>
                    <a:bodyPr/>
                    <a:lstStyle/>
                    <a:p>
                      <a:pPr algn="ctr" fontAlgn="b"/>
                      <a:r>
                        <a:rPr lang="en-US" sz="1600" b="0" i="0" u="none" strike="noStrike" dirty="0">
                          <a:solidFill>
                            <a:srgbClr val="000000"/>
                          </a:solidFill>
                          <a:effectLst/>
                          <a:latin typeface="Calibri"/>
                        </a:rPr>
                        <a:t>24.8</a:t>
                      </a:r>
                    </a:p>
                  </a:txBody>
                  <a:tcPr marL="9525" marR="9525" marT="9525" marB="0" anchor="ctr"/>
                </a:tc>
              </a:tr>
              <a:tr h="335140">
                <a:tc>
                  <a:txBody>
                    <a:bodyPr/>
                    <a:lstStyle/>
                    <a:p>
                      <a:r>
                        <a:rPr lang="en-US" sz="1600" dirty="0" smtClean="0"/>
                        <a:t>Central MA</a:t>
                      </a:r>
                      <a:endParaRPr lang="en-US" sz="1600" dirty="0"/>
                    </a:p>
                  </a:txBody>
                  <a:tcPr anchor="ctr"/>
                </a:tc>
                <a:tc>
                  <a:txBody>
                    <a:bodyPr/>
                    <a:lstStyle/>
                    <a:p>
                      <a:pPr algn="ctr" fontAlgn="b"/>
                      <a:r>
                        <a:rPr lang="en-US" sz="1600" b="0" i="0" u="none" strike="noStrike" dirty="0">
                          <a:solidFill>
                            <a:srgbClr val="000000"/>
                          </a:solidFill>
                          <a:effectLst/>
                          <a:latin typeface="Calibri"/>
                        </a:rPr>
                        <a:t>42.4</a:t>
                      </a:r>
                    </a:p>
                  </a:txBody>
                  <a:tcPr marL="9525" marR="9525" marT="9525" marB="0" anchor="ctr"/>
                </a:tc>
                <a:tc>
                  <a:txBody>
                    <a:bodyPr/>
                    <a:lstStyle/>
                    <a:p>
                      <a:pPr algn="ctr" fontAlgn="b"/>
                      <a:r>
                        <a:rPr lang="en-US" sz="1600" b="0" i="0" u="none" strike="noStrike" dirty="0">
                          <a:solidFill>
                            <a:srgbClr val="000000"/>
                          </a:solidFill>
                          <a:effectLst/>
                          <a:latin typeface="Calibri"/>
                        </a:rPr>
                        <a:t>20.3</a:t>
                      </a:r>
                    </a:p>
                  </a:txBody>
                  <a:tcPr marL="9525" marR="9525" marT="9525" marB="0" anchor="ctr"/>
                </a:tc>
                <a:tc>
                  <a:txBody>
                    <a:bodyPr/>
                    <a:lstStyle/>
                    <a:p>
                      <a:pPr algn="ctr" fontAlgn="b"/>
                      <a:r>
                        <a:rPr lang="en-US" sz="1600" b="0" i="0" u="none" strike="noStrike" dirty="0">
                          <a:solidFill>
                            <a:srgbClr val="000000"/>
                          </a:solidFill>
                          <a:effectLst/>
                          <a:latin typeface="Calibri"/>
                        </a:rPr>
                        <a:t>23.8</a:t>
                      </a:r>
                    </a:p>
                  </a:txBody>
                  <a:tcPr marL="9525" marR="9525" marT="9525" marB="0" anchor="ctr"/>
                </a:tc>
              </a:tr>
              <a:tr h="335140">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a:solidFill>
                            <a:srgbClr val="000000"/>
                          </a:solidFill>
                          <a:effectLst/>
                          <a:latin typeface="Calibri"/>
                        </a:rPr>
                        <a:t>41.1</a:t>
                      </a:r>
                    </a:p>
                  </a:txBody>
                  <a:tcPr marL="9525" marR="9525" marT="9525" marB="0" anchor="ctr"/>
                </a:tc>
                <a:tc>
                  <a:txBody>
                    <a:bodyPr/>
                    <a:lstStyle/>
                    <a:p>
                      <a:pPr algn="ctr" fontAlgn="b"/>
                      <a:r>
                        <a:rPr lang="en-US" sz="1600" b="0" i="0" u="none" strike="noStrike" dirty="0">
                          <a:solidFill>
                            <a:srgbClr val="000000"/>
                          </a:solidFill>
                          <a:effectLst/>
                          <a:latin typeface="Calibri"/>
                        </a:rPr>
                        <a:t>21.5</a:t>
                      </a:r>
                    </a:p>
                  </a:txBody>
                  <a:tcPr marL="9525" marR="9525" marT="9525" marB="0" anchor="ctr"/>
                </a:tc>
                <a:tc>
                  <a:txBody>
                    <a:bodyPr/>
                    <a:lstStyle/>
                    <a:p>
                      <a:pPr algn="ctr" fontAlgn="b"/>
                      <a:r>
                        <a:rPr lang="en-US" sz="1600" b="0" i="0" u="none" strike="noStrike" dirty="0">
                          <a:solidFill>
                            <a:srgbClr val="000000"/>
                          </a:solidFill>
                          <a:effectLst/>
                          <a:latin typeface="Calibri"/>
                        </a:rPr>
                        <a:t>18.8</a:t>
                      </a:r>
                    </a:p>
                  </a:txBody>
                  <a:tcPr marL="9525" marR="9525" marT="9525" marB="0" anchor="ctr"/>
                </a:tc>
              </a:tr>
              <a:tr h="335140">
                <a:tc>
                  <a:txBody>
                    <a:bodyPr/>
                    <a:lstStyle/>
                    <a:p>
                      <a:r>
                        <a:rPr lang="en-US" sz="1600" dirty="0" smtClean="0"/>
                        <a:t>Metro West</a:t>
                      </a:r>
                      <a:endParaRPr lang="en-US" sz="1600" dirty="0"/>
                    </a:p>
                  </a:txBody>
                  <a:tcPr anchor="ctr"/>
                </a:tc>
                <a:tc>
                  <a:txBody>
                    <a:bodyPr/>
                    <a:lstStyle/>
                    <a:p>
                      <a:pPr algn="ctr" fontAlgn="b"/>
                      <a:r>
                        <a:rPr lang="en-US" sz="1600" b="0" i="0" u="none" strike="noStrike" dirty="0">
                          <a:solidFill>
                            <a:srgbClr val="000000"/>
                          </a:solidFill>
                          <a:effectLst/>
                          <a:latin typeface="Calibri"/>
                        </a:rPr>
                        <a:t>47.0</a:t>
                      </a:r>
                    </a:p>
                  </a:txBody>
                  <a:tcPr marL="9525" marR="9525" marT="9525" marB="0" anchor="ctr"/>
                </a:tc>
                <a:tc>
                  <a:txBody>
                    <a:bodyPr/>
                    <a:lstStyle/>
                    <a:p>
                      <a:pPr algn="ctr" fontAlgn="b"/>
                      <a:r>
                        <a:rPr lang="en-US" sz="1600" b="0" i="0" u="none" strike="noStrike" dirty="0">
                          <a:solidFill>
                            <a:srgbClr val="000000"/>
                          </a:solidFill>
                          <a:effectLst/>
                          <a:latin typeface="Calibri"/>
                        </a:rPr>
                        <a:t>21.9</a:t>
                      </a:r>
                    </a:p>
                  </a:txBody>
                  <a:tcPr marL="9525" marR="9525" marT="9525" marB="0" anchor="ctr"/>
                </a:tc>
                <a:tc>
                  <a:txBody>
                    <a:bodyPr/>
                    <a:lstStyle/>
                    <a:p>
                      <a:pPr algn="ctr" fontAlgn="b"/>
                      <a:r>
                        <a:rPr lang="en-US" sz="1600" b="0" i="0" u="none" strike="noStrike" dirty="0">
                          <a:solidFill>
                            <a:srgbClr val="000000"/>
                          </a:solidFill>
                          <a:effectLst/>
                          <a:latin typeface="Calibri"/>
                        </a:rPr>
                        <a:t>16.8</a:t>
                      </a:r>
                    </a:p>
                  </a:txBody>
                  <a:tcPr marL="9525" marR="9525" marT="9525" marB="0" anchor="ctr"/>
                </a:tc>
              </a:tr>
              <a:tr h="335140">
                <a:tc>
                  <a:txBody>
                    <a:bodyPr/>
                    <a:lstStyle/>
                    <a:p>
                      <a:r>
                        <a:rPr lang="en-US" sz="1600" dirty="0" smtClean="0"/>
                        <a:t>Metro Boston</a:t>
                      </a:r>
                      <a:endParaRPr lang="en-US" sz="1600" dirty="0"/>
                    </a:p>
                  </a:txBody>
                  <a:tcPr anchor="ctr"/>
                </a:tc>
                <a:tc>
                  <a:txBody>
                    <a:bodyPr/>
                    <a:lstStyle/>
                    <a:p>
                      <a:pPr algn="ctr" fontAlgn="b"/>
                      <a:r>
                        <a:rPr lang="en-US" sz="1600" b="0" i="0" u="none" strike="noStrike" dirty="0">
                          <a:solidFill>
                            <a:srgbClr val="000000"/>
                          </a:solidFill>
                          <a:effectLst/>
                          <a:latin typeface="Calibri"/>
                        </a:rPr>
                        <a:t>34.6</a:t>
                      </a:r>
                    </a:p>
                  </a:txBody>
                  <a:tcPr marL="9525" marR="9525" marT="9525" marB="0" anchor="ctr"/>
                </a:tc>
                <a:tc>
                  <a:txBody>
                    <a:bodyPr/>
                    <a:lstStyle/>
                    <a:p>
                      <a:pPr algn="ctr" fontAlgn="b"/>
                      <a:r>
                        <a:rPr lang="en-US" sz="1600" b="0" i="0" u="none" strike="noStrike" dirty="0">
                          <a:solidFill>
                            <a:srgbClr val="000000"/>
                          </a:solidFill>
                          <a:effectLst/>
                          <a:latin typeface="Calibri"/>
                        </a:rPr>
                        <a:t>16.0</a:t>
                      </a:r>
                    </a:p>
                  </a:txBody>
                  <a:tcPr marL="9525" marR="9525" marT="9525" marB="0" anchor="ctr"/>
                </a:tc>
                <a:tc>
                  <a:txBody>
                    <a:bodyPr/>
                    <a:lstStyle/>
                    <a:p>
                      <a:pPr algn="ctr" fontAlgn="b"/>
                      <a:r>
                        <a:rPr lang="en-US" sz="1600" b="0" i="0" u="none" strike="noStrike" dirty="0">
                          <a:solidFill>
                            <a:srgbClr val="000000"/>
                          </a:solidFill>
                          <a:effectLst/>
                          <a:latin typeface="Calibri"/>
                        </a:rPr>
                        <a:t>15.5</a:t>
                      </a:r>
                    </a:p>
                  </a:txBody>
                  <a:tcPr marL="9525" marR="9525" marT="9525" marB="0" anchor="ctr"/>
                </a:tc>
              </a:tr>
              <a:tr h="335140">
                <a:tc>
                  <a:txBody>
                    <a:bodyPr/>
                    <a:lstStyle/>
                    <a:p>
                      <a:r>
                        <a:rPr lang="en-US" sz="1600" dirty="0" smtClean="0"/>
                        <a:t>Metro South</a:t>
                      </a:r>
                      <a:endParaRPr lang="en-US" sz="1600" dirty="0"/>
                    </a:p>
                  </a:txBody>
                  <a:tcPr anchor="ctr"/>
                </a:tc>
                <a:tc>
                  <a:txBody>
                    <a:bodyPr/>
                    <a:lstStyle/>
                    <a:p>
                      <a:pPr algn="ctr" fontAlgn="b"/>
                      <a:r>
                        <a:rPr lang="en-US" sz="1600" b="0" i="0" u="none" strike="noStrike" dirty="0">
                          <a:solidFill>
                            <a:srgbClr val="000000"/>
                          </a:solidFill>
                          <a:effectLst/>
                          <a:latin typeface="Calibri"/>
                        </a:rPr>
                        <a:t>37.5</a:t>
                      </a:r>
                    </a:p>
                  </a:txBody>
                  <a:tcPr marL="9525" marR="9525" marT="9525" marB="0" anchor="ctr"/>
                </a:tc>
                <a:tc>
                  <a:txBody>
                    <a:bodyPr/>
                    <a:lstStyle/>
                    <a:p>
                      <a:pPr algn="ctr" fontAlgn="b"/>
                      <a:r>
                        <a:rPr lang="en-US" sz="1600" b="0" i="0" u="none" strike="noStrike" dirty="0">
                          <a:solidFill>
                            <a:srgbClr val="000000"/>
                          </a:solidFill>
                          <a:effectLst/>
                          <a:latin typeface="Calibri"/>
                        </a:rPr>
                        <a:t>16.8</a:t>
                      </a:r>
                    </a:p>
                  </a:txBody>
                  <a:tcPr marL="9525" marR="9525" marT="9525" marB="0" anchor="ctr"/>
                </a:tc>
                <a:tc>
                  <a:txBody>
                    <a:bodyPr/>
                    <a:lstStyle/>
                    <a:p>
                      <a:pPr algn="ctr" fontAlgn="b"/>
                      <a:r>
                        <a:rPr lang="en-US" sz="1600" b="0" i="0" u="none" strike="noStrike" dirty="0">
                          <a:solidFill>
                            <a:srgbClr val="000000"/>
                          </a:solidFill>
                          <a:effectLst/>
                          <a:latin typeface="Calibri"/>
                        </a:rPr>
                        <a:t>21.3</a:t>
                      </a:r>
                    </a:p>
                  </a:txBody>
                  <a:tcPr marL="9525" marR="9525" marT="9525" marB="0" anchor="ctr"/>
                </a:tc>
              </a:tr>
              <a:tr h="335140">
                <a:tc>
                  <a:txBody>
                    <a:bodyPr/>
                    <a:lstStyle/>
                    <a:p>
                      <a:r>
                        <a:rPr lang="en-US" sz="1600" dirty="0" smtClean="0"/>
                        <a:t>Southcoast</a:t>
                      </a:r>
                      <a:endParaRPr lang="en-US" sz="1600" dirty="0"/>
                    </a:p>
                  </a:txBody>
                  <a:tcPr anchor="ctr"/>
                </a:tc>
                <a:tc>
                  <a:txBody>
                    <a:bodyPr/>
                    <a:lstStyle/>
                    <a:p>
                      <a:pPr algn="ctr" fontAlgn="b"/>
                      <a:r>
                        <a:rPr lang="en-US" sz="1600" b="0" i="0" u="none" strike="noStrike" dirty="0">
                          <a:solidFill>
                            <a:srgbClr val="000000"/>
                          </a:solidFill>
                          <a:effectLst/>
                          <a:latin typeface="Calibri"/>
                        </a:rPr>
                        <a:t>22.8</a:t>
                      </a:r>
                    </a:p>
                  </a:txBody>
                  <a:tcPr marL="9525" marR="9525" marT="9525" marB="0" anchor="ctr"/>
                </a:tc>
                <a:tc>
                  <a:txBody>
                    <a:bodyPr/>
                    <a:lstStyle/>
                    <a:p>
                      <a:pPr algn="ctr" fontAlgn="b"/>
                      <a:r>
                        <a:rPr lang="en-US" sz="1600" b="0" i="0" u="none" strike="noStrike" dirty="0">
                          <a:solidFill>
                            <a:srgbClr val="000000"/>
                          </a:solidFill>
                          <a:effectLst/>
                          <a:latin typeface="Calibri"/>
                        </a:rPr>
                        <a:t>14.3</a:t>
                      </a:r>
                    </a:p>
                  </a:txBody>
                  <a:tcPr marL="9525" marR="9525" marT="9525" marB="0" anchor="ctr"/>
                </a:tc>
                <a:tc>
                  <a:txBody>
                    <a:bodyPr/>
                    <a:lstStyle/>
                    <a:p>
                      <a:pPr algn="ctr" fontAlgn="b"/>
                      <a:r>
                        <a:rPr lang="en-US" sz="1600" b="0" i="0" u="none" strike="noStrike" dirty="0">
                          <a:solidFill>
                            <a:srgbClr val="000000"/>
                          </a:solidFill>
                          <a:effectLst/>
                          <a:latin typeface="Calibri"/>
                        </a:rPr>
                        <a:t>24.3</a:t>
                      </a:r>
                    </a:p>
                  </a:txBody>
                  <a:tcPr marL="9525" marR="9525" marT="9525" marB="0" anchor="ctr"/>
                </a:tc>
              </a:tr>
              <a:tr h="335140">
                <a:tc>
                  <a:txBody>
                    <a:bodyPr/>
                    <a:lstStyle/>
                    <a:p>
                      <a:r>
                        <a:rPr lang="en-US" sz="1600" dirty="0" smtClean="0"/>
                        <a:t>Cape and Islands</a:t>
                      </a:r>
                      <a:endParaRPr lang="en-US" sz="1600" dirty="0"/>
                    </a:p>
                  </a:txBody>
                  <a:tcPr anchor="ctr"/>
                </a:tc>
                <a:tc>
                  <a:txBody>
                    <a:bodyPr/>
                    <a:lstStyle/>
                    <a:p>
                      <a:pPr algn="ctr" fontAlgn="b"/>
                      <a:r>
                        <a:rPr lang="en-US" sz="1600" b="0" i="0" u="none" strike="noStrike" dirty="0">
                          <a:solidFill>
                            <a:srgbClr val="000000"/>
                          </a:solidFill>
                          <a:effectLst/>
                          <a:latin typeface="Calibri"/>
                        </a:rPr>
                        <a:t>41.5</a:t>
                      </a:r>
                    </a:p>
                  </a:txBody>
                  <a:tcPr marL="9525" marR="9525" marT="9525" marB="0" anchor="ctr"/>
                </a:tc>
                <a:tc>
                  <a:txBody>
                    <a:bodyPr/>
                    <a:lstStyle/>
                    <a:p>
                      <a:pPr algn="ctr" fontAlgn="b"/>
                      <a:r>
                        <a:rPr lang="en-US" sz="1600" b="0" i="0" u="none" strike="noStrike" dirty="0">
                          <a:solidFill>
                            <a:srgbClr val="000000"/>
                          </a:solidFill>
                          <a:effectLst/>
                          <a:latin typeface="Calibri"/>
                        </a:rPr>
                        <a:t>25.1</a:t>
                      </a:r>
                    </a:p>
                  </a:txBody>
                  <a:tcPr marL="9525" marR="9525" marT="9525" marB="0" anchor="ctr"/>
                </a:tc>
                <a:tc>
                  <a:txBody>
                    <a:bodyPr/>
                    <a:lstStyle/>
                    <a:p>
                      <a:pPr algn="ctr" fontAlgn="b"/>
                      <a:r>
                        <a:rPr lang="en-US" sz="1600" b="0" i="0" u="none" strike="noStrike" dirty="0">
                          <a:solidFill>
                            <a:srgbClr val="000000"/>
                          </a:solidFill>
                          <a:effectLst/>
                          <a:latin typeface="Calibri"/>
                        </a:rPr>
                        <a:t>15.2</a:t>
                      </a:r>
                    </a:p>
                  </a:txBody>
                  <a:tcPr marL="9525" marR="9525" marT="9525" marB="0" anchor="ctr"/>
                </a:tc>
              </a:tr>
            </a:tbl>
          </a:graphicData>
        </a:graphic>
      </p:graphicFrame>
      <p:sp>
        <p:nvSpPr>
          <p:cNvPr id="8" name="Title 1"/>
          <p:cNvSpPr txBox="1">
            <a:spLocks/>
          </p:cNvSpPr>
          <p:nvPr/>
        </p:nvSpPr>
        <p:spPr bwMode="auto">
          <a:xfrm>
            <a:off x="601663" y="8890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sz="2300" dirty="0"/>
              <a:t>Out-of-Pocket Family Health Care Spending and Difficulty Paying Family Medical </a:t>
            </a:r>
            <a:r>
              <a:rPr lang="en-US" sz="2300" dirty="0" smtClean="0"/>
              <a:t>Bills in Massachusetts in 2014, by Region</a:t>
            </a:r>
            <a:br>
              <a:rPr lang="en-US" sz="2300" dirty="0" smtClean="0"/>
            </a:br>
            <a:endParaRPr lang="en-US" sz="2300" dirty="0"/>
          </a:p>
        </p:txBody>
      </p:sp>
    </p:spTree>
    <p:extLst>
      <p:ext uri="{BB962C8B-B14F-4D97-AF65-F5344CB8AC3E}">
        <p14:creationId xmlns:p14="http://schemas.microsoft.com/office/powerpoint/2010/main" val="499412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Approaches Used by Families to Lower Health Care Costs for All Massachusetts Respondents in 2014</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58</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solidFill>
                  <a:prstClr val="black"/>
                </a:solidFill>
              </a:rPr>
              <a:t>Source:  2014 Massachusetts Health Insurance Survey</a:t>
            </a:r>
            <a:endParaRPr lang="en-US" sz="1000"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7438865"/>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508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9037431"/>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Approaches </a:t>
            </a:r>
            <a:r>
              <a:rPr lang="en-US" sz="2600" dirty="0"/>
              <a:t>Used by </a:t>
            </a:r>
            <a:r>
              <a:rPr lang="en-US" sz="2600" dirty="0" smtClean="0"/>
              <a:t>Families </a:t>
            </a:r>
            <a:r>
              <a:rPr lang="en-US" sz="2600" dirty="0"/>
              <a:t>to Lower Health Care </a:t>
            </a:r>
            <a:r>
              <a:rPr lang="en-US" sz="2600" dirty="0" smtClean="0"/>
              <a:t>Costs </a:t>
            </a:r>
            <a:r>
              <a:rPr lang="en-US" sz="2600" dirty="0"/>
              <a:t>in </a:t>
            </a:r>
            <a:r>
              <a:rPr lang="en-US" sz="2600" dirty="0" smtClean="0"/>
              <a:t>Massachusetts in 2014, by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59</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05766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3580531"/>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Health Insurance Coverage for </a:t>
            </a:r>
            <a:r>
              <a:rPr lang="en-US" sz="2600" dirty="0"/>
              <a:t>All Massachusetts Respondents </a:t>
            </a:r>
            <a:r>
              <a:rPr lang="en-US" sz="2600" dirty="0" smtClean="0"/>
              <a:t>in 2014</a:t>
            </a:r>
            <a:r>
              <a:rPr lang="en-US" sz="2600" dirty="0"/>
              <a:t/>
            </a:r>
            <a:br>
              <a:rPr lang="en-US" sz="2600" dirty="0"/>
            </a:b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6</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7530000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33926372"/>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Approaches </a:t>
            </a:r>
            <a:r>
              <a:rPr lang="en-US" sz="2600" dirty="0"/>
              <a:t>Used by </a:t>
            </a:r>
            <a:r>
              <a:rPr lang="en-US" sz="2600" dirty="0" smtClean="0"/>
              <a:t>Families </a:t>
            </a:r>
            <a:r>
              <a:rPr lang="en-US" sz="2600" dirty="0"/>
              <a:t>to Lower Health Care </a:t>
            </a:r>
            <a:r>
              <a:rPr lang="en-US" sz="2600" dirty="0" smtClean="0"/>
              <a:t>Costs </a:t>
            </a:r>
            <a:r>
              <a:rPr lang="en-US" sz="2600" dirty="0"/>
              <a:t>in </a:t>
            </a:r>
            <a:r>
              <a:rPr lang="en-US" sz="2600" dirty="0" smtClean="0"/>
              <a:t>Massachusetts in 2014, by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60</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2349195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83477858"/>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9262" y="736600"/>
            <a:ext cx="8226107" cy="641350"/>
          </a:xfrm>
        </p:spPr>
        <p:txBody>
          <a:bodyPr/>
          <a:lstStyle/>
          <a:p>
            <a:r>
              <a:rPr lang="en-US" sz="2400" dirty="0" smtClean="0"/>
              <a:t>Approaches </a:t>
            </a:r>
            <a:r>
              <a:rPr lang="en-US" sz="2400" dirty="0"/>
              <a:t>Used by </a:t>
            </a:r>
            <a:r>
              <a:rPr lang="en-US" sz="2400" dirty="0" smtClean="0"/>
              <a:t>Families </a:t>
            </a:r>
            <a:r>
              <a:rPr lang="en-US" sz="2400" dirty="0"/>
              <a:t>to Lower Health Care </a:t>
            </a:r>
            <a:r>
              <a:rPr lang="en-US" sz="2400" dirty="0" smtClean="0"/>
              <a:t>Costs </a:t>
            </a:r>
            <a:r>
              <a:rPr lang="en-US" sz="2400" dirty="0"/>
              <a:t>in </a:t>
            </a:r>
            <a:r>
              <a:rPr lang="en-US" sz="2400" dirty="0" smtClean="0"/>
              <a:t>Massachusetts in 2014, by Race and Ethnicity</a:t>
            </a:r>
            <a:endParaRPr lang="en-US" sz="24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61</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2159115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63201070"/>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9262" y="736600"/>
            <a:ext cx="8237537" cy="641350"/>
          </a:xfrm>
        </p:spPr>
        <p:txBody>
          <a:bodyPr/>
          <a:lstStyle/>
          <a:p>
            <a:r>
              <a:rPr lang="en-US" sz="2500" dirty="0" smtClean="0"/>
              <a:t>Approaches </a:t>
            </a:r>
            <a:r>
              <a:rPr lang="en-US" sz="2500" dirty="0"/>
              <a:t>Used by </a:t>
            </a:r>
            <a:r>
              <a:rPr lang="en-US" sz="2500" dirty="0" smtClean="0"/>
              <a:t>Families </a:t>
            </a:r>
            <a:r>
              <a:rPr lang="en-US" sz="2500" dirty="0"/>
              <a:t>to Lower Health Care </a:t>
            </a:r>
            <a:r>
              <a:rPr lang="en-US" sz="2500" dirty="0" smtClean="0"/>
              <a:t>Costs </a:t>
            </a:r>
            <a:r>
              <a:rPr lang="en-US" sz="2500" dirty="0"/>
              <a:t>in </a:t>
            </a:r>
            <a:r>
              <a:rPr lang="en-US" sz="2500" dirty="0" smtClean="0"/>
              <a:t>Massachusetts in 2014, by Family Income</a:t>
            </a:r>
            <a:endParaRPr lang="en-US" sz="25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62</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1973246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454660"/>
            <a:ext cx="8039100" cy="641350"/>
          </a:xfrm>
        </p:spPr>
        <p:txBody>
          <a:bodyPr/>
          <a:lstStyle/>
          <a:p>
            <a:r>
              <a:rPr lang="en-US" sz="2600" dirty="0" smtClean="0"/>
              <a:t>Approaches </a:t>
            </a:r>
            <a:r>
              <a:rPr lang="en-US" sz="2600" dirty="0"/>
              <a:t>Used by </a:t>
            </a:r>
            <a:r>
              <a:rPr lang="en-US" sz="2600" dirty="0" smtClean="0"/>
              <a:t>Families </a:t>
            </a:r>
            <a:r>
              <a:rPr lang="en-US" sz="2600" dirty="0"/>
              <a:t>to Lower Health Care </a:t>
            </a:r>
            <a:r>
              <a:rPr lang="en-US" sz="2600" dirty="0" smtClean="0"/>
              <a:t>Costs </a:t>
            </a:r>
            <a:r>
              <a:rPr lang="en-US" sz="2600" dirty="0"/>
              <a:t>in </a:t>
            </a:r>
            <a:r>
              <a:rPr lang="en-US" sz="2600" dirty="0" smtClean="0"/>
              <a:t>Massachusetts in 2014, by Region</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63</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5592262"/>
              </p:ext>
            </p:extLst>
          </p:nvPr>
        </p:nvGraphicFramePr>
        <p:xfrm>
          <a:off x="331469" y="1565909"/>
          <a:ext cx="8156893" cy="4216104"/>
        </p:xfrm>
        <a:graphic>
          <a:graphicData uri="http://schemas.openxmlformats.org/drawingml/2006/table">
            <a:tbl>
              <a:tblPr firstRow="1" bandRow="1">
                <a:tableStyleId>{5C22544A-7EE6-4342-B048-85BDC9FD1C3A}</a:tableStyleId>
              </a:tblPr>
              <a:tblGrid>
                <a:gridCol w="1697813"/>
                <a:gridCol w="1079678"/>
                <a:gridCol w="1360170"/>
                <a:gridCol w="1268730"/>
                <a:gridCol w="1200150"/>
                <a:gridCol w="1550352"/>
              </a:tblGrid>
              <a:tr h="973119">
                <a:tc>
                  <a:txBody>
                    <a:bodyPr/>
                    <a:lstStyle/>
                    <a:p>
                      <a:endParaRPr lang="en-US" sz="1400" dirty="0"/>
                    </a:p>
                  </a:txBody>
                  <a:tcPr/>
                </a:tc>
                <a:tc>
                  <a:txBody>
                    <a:bodyPr/>
                    <a:lstStyle/>
                    <a:p>
                      <a:pPr algn="ctr"/>
                      <a:r>
                        <a:rPr lang="en-US" sz="1400" dirty="0" smtClean="0"/>
                        <a:t>Someone</a:t>
                      </a:r>
                      <a:r>
                        <a:rPr lang="en-US" sz="1400" baseline="0" dirty="0" smtClean="0"/>
                        <a:t> in family t</a:t>
                      </a:r>
                      <a:r>
                        <a:rPr lang="en-US" sz="1400" dirty="0" smtClean="0"/>
                        <a:t>ried to stay healthier (%)</a:t>
                      </a:r>
                      <a:endParaRPr lang="en-US" sz="1400" dirty="0"/>
                    </a:p>
                  </a:txBody>
                  <a:tcPr/>
                </a:tc>
                <a:tc>
                  <a:txBody>
                    <a:bodyPr/>
                    <a:lstStyle/>
                    <a:p>
                      <a:pPr algn="ctr"/>
                      <a:r>
                        <a:rPr lang="en-US" sz="1400" dirty="0" smtClean="0"/>
                        <a:t>Someone in family switched to lower cost health insurance plan (%)</a:t>
                      </a:r>
                      <a:endParaRPr lang="en-US" sz="1400" dirty="0"/>
                    </a:p>
                  </a:txBody>
                  <a:tcPr/>
                </a:tc>
                <a:tc>
                  <a:txBody>
                    <a:bodyPr/>
                    <a:lstStyle/>
                    <a:p>
                      <a:pPr algn="ctr"/>
                      <a:r>
                        <a:rPr lang="en-US" sz="1400" dirty="0" smtClean="0"/>
                        <a:t>Someone</a:t>
                      </a:r>
                      <a:r>
                        <a:rPr lang="en-US" sz="1400" baseline="0" dirty="0" smtClean="0"/>
                        <a:t> in family w</a:t>
                      </a:r>
                      <a:r>
                        <a:rPr lang="en-US" sz="1400" dirty="0" smtClean="0"/>
                        <a:t>ent without needed health care (%)</a:t>
                      </a:r>
                      <a:endParaRPr lang="en-US" sz="1400" dirty="0"/>
                    </a:p>
                  </a:txBody>
                  <a:tcPr/>
                </a:tc>
                <a:tc>
                  <a:txBody>
                    <a:bodyPr/>
                    <a:lstStyle/>
                    <a:p>
                      <a:pPr algn="ctr"/>
                      <a:r>
                        <a:rPr lang="en-US" sz="1400" dirty="0" smtClean="0"/>
                        <a:t>Someone in family went without health insurance (%)</a:t>
                      </a:r>
                      <a:endParaRPr lang="en-US" sz="1400" dirty="0"/>
                    </a:p>
                  </a:txBody>
                  <a:tcPr/>
                </a:tc>
                <a:tc>
                  <a:txBody>
                    <a:bodyPr/>
                    <a:lstStyle/>
                    <a:p>
                      <a:pPr algn="ctr"/>
                      <a:r>
                        <a:rPr lang="en-US" sz="1400" dirty="0" smtClean="0"/>
                        <a:t>Someone</a:t>
                      </a:r>
                      <a:r>
                        <a:rPr lang="en-US" sz="1400" baseline="0" dirty="0" smtClean="0"/>
                        <a:t> in family c</a:t>
                      </a:r>
                      <a:r>
                        <a:rPr lang="en-US" sz="1400" dirty="0" smtClean="0"/>
                        <a:t>hanged to lower cost doctor or other health care provider (%)</a:t>
                      </a:r>
                      <a:endParaRPr lang="en-US" sz="1400" dirty="0"/>
                    </a:p>
                  </a:txBody>
                  <a:tcPr/>
                </a:tc>
              </a:tr>
              <a:tr h="355563">
                <a:tc>
                  <a:txBody>
                    <a:bodyPr/>
                    <a:lstStyle/>
                    <a:p>
                      <a:r>
                        <a:rPr lang="en-US" sz="1600" dirty="0" smtClean="0"/>
                        <a:t>Western MA</a:t>
                      </a:r>
                    </a:p>
                  </a:txBody>
                  <a:tcPr anchor="ctr"/>
                </a:tc>
                <a:tc>
                  <a:txBody>
                    <a:bodyPr/>
                    <a:lstStyle/>
                    <a:p>
                      <a:pPr algn="ctr" fontAlgn="b"/>
                      <a:r>
                        <a:rPr lang="en-US" sz="1600" b="0" i="0" u="none" strike="noStrike" dirty="0">
                          <a:solidFill>
                            <a:srgbClr val="000000"/>
                          </a:solidFill>
                          <a:effectLst/>
                          <a:latin typeface="Calibri" panose="020F0502020204030204" pitchFamily="34" charset="0"/>
                        </a:rPr>
                        <a:t>34.9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30.6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7.5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6.6</a:t>
                      </a:r>
                    </a:p>
                  </a:txBody>
                  <a:tcPr marL="9525" marR="9525" marT="9525" marB="0" anchor="b"/>
                </a:tc>
              </a:tr>
              <a:tr h="355563">
                <a:tc>
                  <a:txBody>
                    <a:bodyPr/>
                    <a:lstStyle/>
                    <a:p>
                      <a:r>
                        <a:rPr lang="en-US" sz="1600" dirty="0" smtClean="0"/>
                        <a:t>Central MA</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27.6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26.1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9525" marR="9525" marT="9525" marB="0" anchor="b"/>
                </a:tc>
              </a:tr>
              <a:tr h="355563">
                <a:tc>
                  <a:txBody>
                    <a:bodyPr/>
                    <a:lstStyle/>
                    <a:p>
                      <a:r>
                        <a:rPr lang="en-US" sz="1600" dirty="0" smtClean="0"/>
                        <a:t>Northeast</a:t>
                      </a:r>
                      <a:r>
                        <a:rPr lang="en-US" sz="1600" baseline="0" dirty="0" smtClean="0"/>
                        <a:t> MA</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30.3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28.6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9525" marR="9525" marT="9525" marB="0" anchor="b"/>
                </a:tc>
              </a:tr>
              <a:tr h="355563">
                <a:tc>
                  <a:txBody>
                    <a:bodyPr/>
                    <a:lstStyle/>
                    <a:p>
                      <a:r>
                        <a:rPr lang="en-US" sz="1600" dirty="0" smtClean="0"/>
                        <a:t>Metro West</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37.5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26.6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9.0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7.5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8.3</a:t>
                      </a:r>
                    </a:p>
                  </a:txBody>
                  <a:tcPr marL="9525" marR="9525" marT="9525" marB="0" anchor="b"/>
                </a:tc>
              </a:tr>
              <a:tr h="355563">
                <a:tc>
                  <a:txBody>
                    <a:bodyPr/>
                    <a:lstStyle/>
                    <a:p>
                      <a:r>
                        <a:rPr lang="en-US" sz="1600" dirty="0" smtClean="0"/>
                        <a:t>Metro Boston</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26.5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27.8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3.5</a:t>
                      </a:r>
                    </a:p>
                  </a:txBody>
                  <a:tcPr marL="9525" marR="9525" marT="9525" marB="0" anchor="b"/>
                </a:tc>
              </a:tr>
              <a:tr h="355563">
                <a:tc>
                  <a:txBody>
                    <a:bodyPr/>
                    <a:lstStyle/>
                    <a:p>
                      <a:r>
                        <a:rPr lang="en-US" sz="1600" dirty="0" smtClean="0"/>
                        <a:t>Metro South</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35.1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33.1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13.0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3.4</a:t>
                      </a:r>
                    </a:p>
                  </a:txBody>
                  <a:tcPr marL="9525" marR="9525" marT="9525" marB="0" anchor="b"/>
                </a:tc>
              </a:tr>
              <a:tr h="355563">
                <a:tc>
                  <a:txBody>
                    <a:bodyPr/>
                    <a:lstStyle/>
                    <a:p>
                      <a:r>
                        <a:rPr lang="en-US" sz="1600" dirty="0" smtClean="0"/>
                        <a:t>Southcoast</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36.8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26.9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16.7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5.3</a:t>
                      </a:r>
                    </a:p>
                  </a:txBody>
                  <a:tcPr marL="9525" marR="9525" marT="9525" marB="0" anchor="b"/>
                </a:tc>
              </a:tr>
              <a:tr h="355563">
                <a:tc>
                  <a:txBody>
                    <a:bodyPr/>
                    <a:lstStyle/>
                    <a:p>
                      <a:r>
                        <a:rPr lang="en-US" sz="1600" dirty="0" smtClean="0"/>
                        <a:t>Cape and</a:t>
                      </a:r>
                      <a:r>
                        <a:rPr lang="en-US" sz="1600" baseline="0" dirty="0" smtClean="0"/>
                        <a:t> </a:t>
                      </a:r>
                      <a:r>
                        <a:rPr lang="en-US" sz="1600" dirty="0" smtClean="0"/>
                        <a:t>Islands</a:t>
                      </a:r>
                      <a:endParaRPr lang="en-US" sz="1600" dirty="0"/>
                    </a:p>
                  </a:txBody>
                  <a:tcPr anchor="ctr"/>
                </a:tc>
                <a:tc>
                  <a:txBody>
                    <a:bodyPr/>
                    <a:lstStyle/>
                    <a:p>
                      <a:pPr algn="ctr" fontAlgn="b"/>
                      <a:r>
                        <a:rPr lang="en-US" sz="1600" b="0" i="0" u="none" strike="noStrike" dirty="0">
                          <a:solidFill>
                            <a:srgbClr val="000000"/>
                          </a:solidFill>
                          <a:effectLst/>
                          <a:latin typeface="Calibri" panose="020F0502020204030204" pitchFamily="34" charset="0"/>
                        </a:rPr>
                        <a:t>31.5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10.2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5.0</a:t>
                      </a:r>
                    </a:p>
                  </a:txBody>
                  <a:tcPr marL="9525" marR="9525" marT="9525" marB="0" anchor="b"/>
                </a:tc>
              </a:tr>
            </a:tbl>
          </a:graphicData>
        </a:graphic>
      </p:graphicFrame>
      <p:sp>
        <p:nvSpPr>
          <p:cNvPr id="6" name="TextBox 5"/>
          <p:cNvSpPr txBox="1"/>
          <p:nvPr/>
        </p:nvSpPr>
        <p:spPr>
          <a:xfrm>
            <a:off x="571500" y="5772150"/>
            <a:ext cx="6492240"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620635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28297738"/>
              </p:ext>
            </p:extLst>
          </p:nvPr>
        </p:nvGraphicFramePr>
        <p:xfrm>
          <a:off x="449263" y="1474470"/>
          <a:ext cx="8039100" cy="37515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9263" y="491490"/>
            <a:ext cx="8039100" cy="886460"/>
          </a:xfrm>
        </p:spPr>
        <p:txBody>
          <a:bodyPr/>
          <a:lstStyle/>
          <a:p>
            <a:r>
              <a:rPr lang="en-US" sz="2600" dirty="0" smtClean="0"/>
              <a:t>Health Insurance Coverage in </a:t>
            </a:r>
            <a:br>
              <a:rPr lang="en-US" sz="2600" dirty="0" smtClean="0"/>
            </a:br>
            <a:r>
              <a:rPr lang="en-US" sz="2600" dirty="0" smtClean="0"/>
              <a:t>Massachusetts in 2014, by Age Group</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7</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674757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3477690"/>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Health Insurance Coverage in </a:t>
            </a:r>
            <a:br>
              <a:rPr lang="en-US" sz="2600" dirty="0" smtClean="0"/>
            </a:br>
            <a:r>
              <a:rPr lang="en-US" sz="2600" dirty="0" smtClean="0"/>
              <a:t>Massachusetts in 2014, by Gender</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8</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12403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17173688"/>
              </p:ext>
            </p:extLst>
          </p:nvPr>
        </p:nvGraphicFramePr>
        <p:xfrm>
          <a:off x="449263" y="1646238"/>
          <a:ext cx="8039100" cy="3579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600" dirty="0" smtClean="0"/>
              <a:t>Health Insurance Coverage in </a:t>
            </a:r>
            <a:br>
              <a:rPr lang="en-US" sz="2600" dirty="0" smtClean="0"/>
            </a:br>
            <a:r>
              <a:rPr lang="en-US" sz="2600" dirty="0" smtClean="0"/>
              <a:t>Massachusetts in 2014, by Race/Ethnicity</a:t>
            </a:r>
            <a:endParaRPr lang="en-US" sz="26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9</a:t>
            </a:fld>
            <a:endParaRPr lang="en-US" altLang="en-US" dirty="0"/>
          </a:p>
        </p:txBody>
      </p:sp>
      <p:sp>
        <p:nvSpPr>
          <p:cNvPr id="6" name="TextBox 5"/>
          <p:cNvSpPr txBox="1"/>
          <p:nvPr/>
        </p:nvSpPr>
        <p:spPr>
          <a:xfrm>
            <a:off x="803188" y="5486400"/>
            <a:ext cx="6153665" cy="246221"/>
          </a:xfrm>
          <a:prstGeom prst="rect">
            <a:avLst/>
          </a:prstGeom>
          <a:noFill/>
        </p:spPr>
        <p:txBody>
          <a:bodyPr wrap="square" rtlCol="0">
            <a:spAutoFit/>
          </a:bodyPr>
          <a:lstStyle/>
          <a:p>
            <a:r>
              <a:rPr lang="en-US" sz="1000" dirty="0" smtClean="0"/>
              <a:t>Source:  2014 Massachusetts Health Insurance Survey</a:t>
            </a:r>
            <a:endParaRPr lang="en-US" sz="1000" dirty="0"/>
          </a:p>
        </p:txBody>
      </p:sp>
    </p:spTree>
    <p:extLst>
      <p:ext uri="{BB962C8B-B14F-4D97-AF65-F5344CB8AC3E}">
        <p14:creationId xmlns:p14="http://schemas.microsoft.com/office/powerpoint/2010/main" val="3273394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TEMPLATE 5_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FINALPowerPointTEMPLATE 5_28</Template>
  <TotalTime>4595</TotalTime>
  <Words>4224</Words>
  <Application>Microsoft Office PowerPoint</Application>
  <PresentationFormat>On-screen Show (4:3)</PresentationFormat>
  <Paragraphs>682</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FINALPowerPointTEMPLATE 5_28</vt:lpstr>
      <vt:lpstr>PowerPoint Presentation</vt:lpstr>
      <vt:lpstr>OVERVIEW</vt:lpstr>
      <vt:lpstr>BACKGROUND ON THE MHIS</vt:lpstr>
      <vt:lpstr>1. Health insurance coverage and Uninsurance</vt:lpstr>
      <vt:lpstr>Uninsurance Rate for All Massachusetts Respondents, 2008-2011 and 2014 </vt:lpstr>
      <vt:lpstr>Health Insurance Coverage for All Massachusetts Respondents in 2014 </vt:lpstr>
      <vt:lpstr>Health Insurance Coverage in  Massachusetts in 2014, by Age Group</vt:lpstr>
      <vt:lpstr>Health Insurance Coverage in  Massachusetts in 2014, by Gender</vt:lpstr>
      <vt:lpstr>Health Insurance Coverage in  Massachusetts in 2014, by Race/Ethnicity</vt:lpstr>
      <vt:lpstr>Health Insurance Coverage in  Massachusetts in 2014, by Family Income</vt:lpstr>
      <vt:lpstr>Health Insurance Coverage in  Massachusetts in 2014, by Region</vt:lpstr>
      <vt:lpstr>Transitions in Health Insurance Coverage for All Massachusetts Respondents in 2014 </vt:lpstr>
      <vt:lpstr>Transitions in Health Insurance Coverage in Massachusetts in 2014, by Age Group</vt:lpstr>
      <vt:lpstr>Transitions in Health Insurance Coverage in Massachusetts in 2014, by Gender</vt:lpstr>
      <vt:lpstr>Transitions in Health Insurance Coverage in Massachusetts in 2014, by Race and Ethnicity</vt:lpstr>
      <vt:lpstr>Transitions in Health Insurance Coverage in Massachusetts in 2014, by Family Income</vt:lpstr>
      <vt:lpstr>Transitions in Health Insurance Coverage in Massachusetts in 2014, by Region</vt:lpstr>
      <vt:lpstr>Health Insurance Coverage among Insured Respondents in Massachusetts in 2014 </vt:lpstr>
      <vt:lpstr>Health Insurance Coverage among Insured Respondents in Massachusetts in 2014, by Age Group</vt:lpstr>
      <vt:lpstr>Health Insurance Coverage among Insured Respondents in Massachusetts in 2014, by Gender</vt:lpstr>
      <vt:lpstr>Health Insurance Coverage among Insured Respondents in Massachusetts in 2014, by Race and Ethnicity</vt:lpstr>
      <vt:lpstr>Health Insurance Coverage among Insured Respondents in Massachusetts in 2014, by Family Income</vt:lpstr>
      <vt:lpstr>Health Insurance Coverage among Insured Respondents in Massachusetts in 2014, by Region</vt:lpstr>
      <vt:lpstr>2. Health care access AND USE</vt:lpstr>
      <vt:lpstr>Health Care Access and Use for All Massachusetts Respondents, 2008-2011 and 2014</vt:lpstr>
      <vt:lpstr>Health Care Access and Use for All Massachusetts Respondents in 2014 </vt:lpstr>
      <vt:lpstr>Health Care Access and Use in Massachusetts in 2014, by Age Group</vt:lpstr>
      <vt:lpstr>Health Care Access and Use in Massachusetts in 2014, by Gender</vt:lpstr>
      <vt:lpstr>Health Care Access and Use in Massachusetts in 2014, by Race and Ethnicity</vt:lpstr>
      <vt:lpstr>Health Care Access and Use in Massachusetts in 2014, by Family Income</vt:lpstr>
      <vt:lpstr>Health Care Access and Use in Massachusetts in 2014, by Region</vt:lpstr>
      <vt:lpstr>Difficulties Getting Health Care for All Massachusetts Respondents in 2014 </vt:lpstr>
      <vt:lpstr>Difficulties Getting Health Care in Massachusetts in 2014, by Age Group</vt:lpstr>
      <vt:lpstr>Difficulties Getting Health Care in Massachusetts in 2014, by Gender</vt:lpstr>
      <vt:lpstr>Difficulties Getting Health Care in Massachusetts in 2014, by Race and Ethnicity</vt:lpstr>
      <vt:lpstr>Difficulties Getting Health Care in Massachusetts in 2014, by Family Income</vt:lpstr>
      <vt:lpstr>Difficulties Getting Health Care in Massachusetts in 2014, by Region</vt:lpstr>
      <vt:lpstr>Emergency Department Use by All Massachusetts Respondents in 2014 </vt:lpstr>
      <vt:lpstr>Emergency Department Use in Massachusetts in 2014, by Age Group</vt:lpstr>
      <vt:lpstr>Emergency Department Use in Massachusetts in 2014, by Gender</vt:lpstr>
      <vt:lpstr>Emergency Department Use in Massachusetts in 2014, by Race and Ethnicity</vt:lpstr>
      <vt:lpstr>Emergency Department Use in Massachusetts in 2014, by Family Income</vt:lpstr>
      <vt:lpstr>Emergency Department Use in Massachusetts in 2014, by Region</vt:lpstr>
      <vt:lpstr>3. Health care AFFORDABILITY</vt:lpstr>
      <vt:lpstr>Unmet Health Care Needs and Difficulty Paying Family Medical Bills for All Massachusetts Respondents, 2008-2011 and 2014 </vt:lpstr>
      <vt:lpstr>Reported Unmet Need for Health Care Because of Costs for All Massachusetts Respondents in 2014 </vt:lpstr>
      <vt:lpstr>Reported Unmet Need for Health Care Because of Costs in Massachusetts in 2014, by Age Group</vt:lpstr>
      <vt:lpstr>Reported Unmet Need for Health Care Because of Costs in Massachusetts in 2014, by Gender</vt:lpstr>
      <vt:lpstr>Reported Unmet Need for Health Care Because of Costs in Massachusetts in 2014, by Race and Ethnicity</vt:lpstr>
      <vt:lpstr>Reported Unmet Need for Health Care Because of Costs in Massachusetts in 2014, By Family Income</vt:lpstr>
      <vt:lpstr>Reported Unmet Need for Health Care Because of Costs in Massachusetts in 2014, by Region</vt:lpstr>
      <vt:lpstr>Out-of-Pocket Family Health Care Spending and Difficulty Paying Family Medical Bills for All Massachusetts Respondents in 2014 </vt:lpstr>
      <vt:lpstr>Out-of-Pocket Family Health Care Spending and Difficulty Paying Family Medical Bills in Massachusetts in 2014, by Age Group </vt:lpstr>
      <vt:lpstr>PowerPoint Presentation</vt:lpstr>
      <vt:lpstr>Out-of-Pocket Family Health Care Spending and Difficulty Paying Family Medical Bills in Massachusetts in 2014, by Race and Ethnicity </vt:lpstr>
      <vt:lpstr>Out-of-Pocket Family Health Care Spending and Difficulty Paying Family Medical Bills in Massachusetts in 2014, by Family Income </vt:lpstr>
      <vt:lpstr>PowerPoint Presentation</vt:lpstr>
      <vt:lpstr>Approaches Used by Families to Lower Health Care Costs for All Massachusetts Respondents in 2014</vt:lpstr>
      <vt:lpstr>Approaches Used by Families to Lower Health Care Costs in Massachusetts in 2014, by Age Group</vt:lpstr>
      <vt:lpstr>Approaches Used by Families to Lower Health Care Costs in Massachusetts in 2014, by Gender</vt:lpstr>
      <vt:lpstr>Approaches Used by Families to Lower Health Care Costs in Massachusetts in 2014, by Race and Ethnicity</vt:lpstr>
      <vt:lpstr>Approaches Used by Families to Lower Health Care Costs in Massachusetts in 2014, by Family Income</vt:lpstr>
      <vt:lpstr>Approaches Used by Families to Lower Health Care Costs in Massachusetts in 2014, by Region</vt:lpstr>
    </vt:vector>
  </TitlesOfParts>
  <Company>The Urban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Sharon</dc:creator>
  <cp:lastModifiedBy>sysadmin</cp:lastModifiedBy>
  <cp:revision>116</cp:revision>
  <cp:lastPrinted>2014-01-17T20:18:08Z</cp:lastPrinted>
  <dcterms:created xsi:type="dcterms:W3CDTF">2014-09-08T15:34:30Z</dcterms:created>
  <dcterms:modified xsi:type="dcterms:W3CDTF">2015-06-22T14:16:07Z</dcterms:modified>
</cp:coreProperties>
</file>