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57" r:id="rId6"/>
    <p:sldId id="261" r:id="rId7"/>
    <p:sldId id="264" r:id="rId8"/>
    <p:sldId id="307" r:id="rId9"/>
    <p:sldId id="303" r:id="rId10"/>
    <p:sldId id="299" r:id="rId11"/>
    <p:sldId id="272" r:id="rId12"/>
    <p:sldId id="289" r:id="rId13"/>
    <p:sldId id="308" r:id="rId14"/>
    <p:sldId id="309" r:id="rId15"/>
    <p:sldId id="310" r:id="rId16"/>
    <p:sldId id="313" r:id="rId17"/>
    <p:sldId id="314" r:id="rId18"/>
    <p:sldId id="298" r:id="rId19"/>
    <p:sldId id="311" r:id="rId20"/>
    <p:sldId id="312" r:id="rId21"/>
    <p:sldId id="276"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D6ABDC-15E1-47F2-46DF-368CBA4FF7A8}" name="Deborah Gray" initials="DG" userId="S::Deborah.Gray@chiamass.gov::0ecee90e-8459-4c7d-ba54-fe9c523587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294"/>
    <a:srgbClr val="0E41B2"/>
    <a:srgbClr val="276E99"/>
    <a:srgbClr val="0276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p:restoredTop sz="96240"/>
  </p:normalViewPr>
  <p:slideViewPr>
    <p:cSldViewPr snapToGrid="0">
      <p:cViewPr varScale="1">
        <p:scale>
          <a:sx n="127" d="100"/>
          <a:sy n="127" d="100"/>
        </p:scale>
        <p:origin x="7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Claim Volume</c:v>
                </c:pt>
              </c:strCache>
            </c:strRef>
          </c:tx>
          <c:spPr>
            <a:ln w="22225" cap="rnd">
              <a:solidFill>
                <a:schemeClr val="accent1"/>
              </a:solidFill>
            </a:ln>
            <a:effectLst>
              <a:glow rad="139700">
                <a:schemeClr val="accent1">
                  <a:satMod val="175000"/>
                  <a:alpha val="14000"/>
                </a:schemeClr>
              </a:glow>
            </a:effectLst>
          </c:spPr>
          <c:marker>
            <c:symbol val="none"/>
          </c:marker>
          <c:trendline>
            <c:spPr>
              <a:ln w="25400" cap="rnd">
                <a:solidFill>
                  <a:schemeClr val="accent1">
                    <a:alpha val="50000"/>
                  </a:schemeClr>
                </a:solidFill>
              </a:ln>
              <a:effectLst/>
            </c:spPr>
            <c:trendlineType val="linear"/>
            <c:dispRSqr val="0"/>
            <c:dispEq val="0"/>
          </c:trendline>
          <c:cat>
            <c:numRef>
              <c:f>Sheet1!$A$2:$A$37</c:f>
              <c:numCache>
                <c:formatCode>General</c:formatCode>
                <c:ptCount val="36"/>
                <c:pt idx="0">
                  <c:v>202101</c:v>
                </c:pt>
                <c:pt idx="1">
                  <c:v>202102</c:v>
                </c:pt>
                <c:pt idx="2">
                  <c:v>202103</c:v>
                </c:pt>
                <c:pt idx="3">
                  <c:v>202104</c:v>
                </c:pt>
                <c:pt idx="4">
                  <c:v>202105</c:v>
                </c:pt>
                <c:pt idx="5">
                  <c:v>202106</c:v>
                </c:pt>
                <c:pt idx="6">
                  <c:v>202107</c:v>
                </c:pt>
                <c:pt idx="7">
                  <c:v>202108</c:v>
                </c:pt>
                <c:pt idx="8">
                  <c:v>202109</c:v>
                </c:pt>
                <c:pt idx="9">
                  <c:v>202110</c:v>
                </c:pt>
                <c:pt idx="10">
                  <c:v>202111</c:v>
                </c:pt>
                <c:pt idx="11">
                  <c:v>202112</c:v>
                </c:pt>
                <c:pt idx="12">
                  <c:v>202201</c:v>
                </c:pt>
                <c:pt idx="13">
                  <c:v>202202</c:v>
                </c:pt>
                <c:pt idx="14">
                  <c:v>202203</c:v>
                </c:pt>
                <c:pt idx="15">
                  <c:v>202204</c:v>
                </c:pt>
                <c:pt idx="16">
                  <c:v>202205</c:v>
                </c:pt>
                <c:pt idx="17">
                  <c:v>202206</c:v>
                </c:pt>
                <c:pt idx="18">
                  <c:v>202207</c:v>
                </c:pt>
                <c:pt idx="19">
                  <c:v>202208</c:v>
                </c:pt>
                <c:pt idx="20">
                  <c:v>202209</c:v>
                </c:pt>
                <c:pt idx="21">
                  <c:v>202210</c:v>
                </c:pt>
                <c:pt idx="22">
                  <c:v>202211</c:v>
                </c:pt>
                <c:pt idx="23">
                  <c:v>202212</c:v>
                </c:pt>
                <c:pt idx="24">
                  <c:v>202301</c:v>
                </c:pt>
                <c:pt idx="25">
                  <c:v>202302</c:v>
                </c:pt>
                <c:pt idx="26">
                  <c:v>202303</c:v>
                </c:pt>
                <c:pt idx="27">
                  <c:v>202304</c:v>
                </c:pt>
                <c:pt idx="28">
                  <c:v>202305</c:v>
                </c:pt>
                <c:pt idx="29">
                  <c:v>202306</c:v>
                </c:pt>
                <c:pt idx="30">
                  <c:v>202307</c:v>
                </c:pt>
                <c:pt idx="31">
                  <c:v>202308</c:v>
                </c:pt>
                <c:pt idx="32">
                  <c:v>202309</c:v>
                </c:pt>
                <c:pt idx="33">
                  <c:v>202310</c:v>
                </c:pt>
                <c:pt idx="34">
                  <c:v>202311</c:v>
                </c:pt>
                <c:pt idx="35">
                  <c:v>202312</c:v>
                </c:pt>
              </c:numCache>
            </c:numRef>
          </c:cat>
          <c:val>
            <c:numRef>
              <c:f>Sheet1!$B$2:$B$37</c:f>
              <c:numCache>
                <c:formatCode>General</c:formatCode>
                <c:ptCount val="36"/>
                <c:pt idx="0">
                  <c:v>50</c:v>
                </c:pt>
                <c:pt idx="1">
                  <c:v>74</c:v>
                </c:pt>
                <c:pt idx="2">
                  <c:v>72</c:v>
                </c:pt>
                <c:pt idx="3">
                  <c:v>76</c:v>
                </c:pt>
                <c:pt idx="4">
                  <c:v>106</c:v>
                </c:pt>
                <c:pt idx="5">
                  <c:v>98</c:v>
                </c:pt>
                <c:pt idx="6">
                  <c:v>87</c:v>
                </c:pt>
                <c:pt idx="7">
                  <c:v>92</c:v>
                </c:pt>
                <c:pt idx="8">
                  <c:v>88</c:v>
                </c:pt>
                <c:pt idx="9">
                  <c:v>103</c:v>
                </c:pt>
                <c:pt idx="10">
                  <c:v>52</c:v>
                </c:pt>
                <c:pt idx="11">
                  <c:v>86</c:v>
                </c:pt>
                <c:pt idx="12">
                  <c:v>94</c:v>
                </c:pt>
                <c:pt idx="13">
                  <c:v>124</c:v>
                </c:pt>
                <c:pt idx="14">
                  <c:v>153</c:v>
                </c:pt>
                <c:pt idx="15">
                  <c:v>146</c:v>
                </c:pt>
                <c:pt idx="16">
                  <c:v>194</c:v>
                </c:pt>
                <c:pt idx="17">
                  <c:v>175</c:v>
                </c:pt>
                <c:pt idx="18">
                  <c:v>195</c:v>
                </c:pt>
                <c:pt idx="19">
                  <c:v>239</c:v>
                </c:pt>
                <c:pt idx="20">
                  <c:v>239</c:v>
                </c:pt>
                <c:pt idx="21">
                  <c:v>205</c:v>
                </c:pt>
                <c:pt idx="22">
                  <c:v>202</c:v>
                </c:pt>
                <c:pt idx="23">
                  <c:v>239</c:v>
                </c:pt>
                <c:pt idx="24">
                  <c:v>234</c:v>
                </c:pt>
                <c:pt idx="25">
                  <c:v>278</c:v>
                </c:pt>
                <c:pt idx="26">
                  <c:v>300</c:v>
                </c:pt>
                <c:pt idx="27">
                  <c:v>305</c:v>
                </c:pt>
                <c:pt idx="28">
                  <c:v>331</c:v>
                </c:pt>
                <c:pt idx="29">
                  <c:v>793</c:v>
                </c:pt>
                <c:pt idx="30">
                  <c:v>978</c:v>
                </c:pt>
                <c:pt idx="31">
                  <c:v>1074</c:v>
                </c:pt>
                <c:pt idx="32">
                  <c:v>673</c:v>
                </c:pt>
                <c:pt idx="33">
                  <c:v>511</c:v>
                </c:pt>
                <c:pt idx="34">
                  <c:v>464</c:v>
                </c:pt>
                <c:pt idx="35">
                  <c:v>459</c:v>
                </c:pt>
              </c:numCache>
            </c:numRef>
          </c:val>
          <c:smooth val="0"/>
          <c:extLst>
            <c:ext xmlns:c16="http://schemas.microsoft.com/office/drawing/2014/chart" uri="{C3380CC4-5D6E-409C-BE32-E72D297353CC}">
              <c16:uniqueId val="{00000000-6852-4949-96DC-6435676E17BD}"/>
            </c:ext>
          </c:extLst>
        </c:ser>
        <c:dLbls>
          <c:showLegendKey val="0"/>
          <c:showVal val="0"/>
          <c:showCatName val="0"/>
          <c:showSerName val="0"/>
          <c:showPercent val="0"/>
          <c:showBubbleSize val="0"/>
        </c:dLbls>
        <c:smooth val="0"/>
        <c:axId val="385765056"/>
        <c:axId val="385763616"/>
      </c:lineChart>
      <c:catAx>
        <c:axId val="38576505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Incurred Year Month</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385763616"/>
        <c:crosses val="autoZero"/>
        <c:auto val="1"/>
        <c:lblAlgn val="ctr"/>
        <c:lblOffset val="100"/>
        <c:noMultiLvlLbl val="0"/>
      </c:catAx>
      <c:valAx>
        <c:axId val="38576361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Claim Volume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385765056"/>
        <c:crosses val="autoZero"/>
        <c:crossBetween val="between"/>
        <c:majorUnit val="1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BF273-6613-4B98-AD43-35689AD7F566}" type="datetimeFigureOut">
              <a:rPr lang="en-US" smtClean="0"/>
              <a:t>2/25/25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CE025-6D7B-4D96-8F14-316C9FAB0551}" type="slidenum">
              <a:rPr lang="en-US" smtClean="0"/>
              <a:t>‹#›</a:t>
            </a:fld>
            <a:endParaRPr lang="en-US"/>
          </a:p>
        </p:txBody>
      </p:sp>
    </p:spTree>
    <p:extLst>
      <p:ext uri="{BB962C8B-B14F-4D97-AF65-F5344CB8AC3E}">
        <p14:creationId xmlns:p14="http://schemas.microsoft.com/office/powerpoint/2010/main" val="370400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1</a:t>
            </a:fld>
            <a:endParaRPr lang="en-US"/>
          </a:p>
        </p:txBody>
      </p:sp>
    </p:spTree>
    <p:extLst>
      <p:ext uri="{BB962C8B-B14F-4D97-AF65-F5344CB8AC3E}">
        <p14:creationId xmlns:p14="http://schemas.microsoft.com/office/powerpoint/2010/main" val="362030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CDB-980D-860A-9FF8-00BF92EAB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EEDD75-78E9-943D-A717-01EFD21C4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E133A-17F3-B924-CE11-815084F08F09}"/>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5" name="Footer Placeholder 4">
            <a:extLst>
              <a:ext uri="{FF2B5EF4-FFF2-40B4-BE49-F238E27FC236}">
                <a16:creationId xmlns:a16="http://schemas.microsoft.com/office/drawing/2014/main" id="{4CBD2704-9B88-C11A-E3D4-E12F08766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B41D-F9FE-A129-4CE0-6A97EFD89BB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23559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5EF7-CEB1-0C66-D0B2-6945909E1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4A197-C319-C571-AEAC-A3EFD1BC1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E141-FDE3-E0A4-0CE2-833EB73E2E82}"/>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5" name="Footer Placeholder 4">
            <a:extLst>
              <a:ext uri="{FF2B5EF4-FFF2-40B4-BE49-F238E27FC236}">
                <a16:creationId xmlns:a16="http://schemas.microsoft.com/office/drawing/2014/main" id="{3708F122-5330-E540-554D-8D80437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7918-3BC3-8CCC-7934-4FA013E156F9}"/>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5467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2F65-DA02-E016-E0A3-31E1F58F9A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7979-F6AA-6995-FBFA-A080EB39B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A4D4-2EDF-7A7B-4C1C-82D6F5E17B77}"/>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5" name="Footer Placeholder 4">
            <a:extLst>
              <a:ext uri="{FF2B5EF4-FFF2-40B4-BE49-F238E27FC236}">
                <a16:creationId xmlns:a16="http://schemas.microsoft.com/office/drawing/2014/main" id="{BE1A6B3D-9E2C-09E6-41B5-5984BF30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7ADE-F3CB-F8B3-EAC2-BED7A3F9212B}"/>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2143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A8FA-4268-9A4D-5B3A-C539BC184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B8E00-B68D-6186-E28D-F504B4B4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6C96-F319-6FAC-C485-53C4295D1FCB}"/>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5" name="Footer Placeholder 4">
            <a:extLst>
              <a:ext uri="{FF2B5EF4-FFF2-40B4-BE49-F238E27FC236}">
                <a16:creationId xmlns:a16="http://schemas.microsoft.com/office/drawing/2014/main" id="{42E019A0-047A-A951-C0CE-49FE5376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7D56D-3827-F4A1-BC60-1C03A6A7F24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9883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369-CE07-C3AC-AAFE-D506E047D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0353EF-3892-C865-9342-3E0EBFBCB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BF51-7BC0-5BB6-AA88-E961360EA249}"/>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5" name="Footer Placeholder 4">
            <a:extLst>
              <a:ext uri="{FF2B5EF4-FFF2-40B4-BE49-F238E27FC236}">
                <a16:creationId xmlns:a16="http://schemas.microsoft.com/office/drawing/2014/main" id="{3B44E788-33F3-BCC8-8DD7-4B50B0ED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E126-81D5-4A2B-D056-3ABB0FA5683F}"/>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82072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B82E-AC5F-621F-A492-6053A4EA7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4C-2301-652B-B331-20E875676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DF1-450C-D8F4-88B6-7FF93F1FF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8A1C4-D999-64A0-C579-A77B53D5245C}"/>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6" name="Footer Placeholder 5">
            <a:extLst>
              <a:ext uri="{FF2B5EF4-FFF2-40B4-BE49-F238E27FC236}">
                <a16:creationId xmlns:a16="http://schemas.microsoft.com/office/drawing/2014/main" id="{DBAE471C-86DF-1563-EEF4-9EA3CB66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19950-3354-121A-4D61-1F434CDC153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2041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6630-832F-6AA0-3F93-F800CBDFA8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0A48A-47E6-B8CA-C073-C0724576D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BD8E-7D09-1DCE-710F-166C0EDD0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6DE05-18A5-6AE7-7716-9A1688CDE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C41E5-9F4C-84A9-5D03-CD7D8233B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4BD51-D4A6-825A-453A-61CAE2592FD6}"/>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8" name="Footer Placeholder 7">
            <a:extLst>
              <a:ext uri="{FF2B5EF4-FFF2-40B4-BE49-F238E27FC236}">
                <a16:creationId xmlns:a16="http://schemas.microsoft.com/office/drawing/2014/main" id="{715F989D-C9EB-4B5F-F6CC-ED7F37BE0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A12C5-9BAB-3565-3E84-4DE91901F7AC}"/>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8419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3C9C-2D59-E25C-F484-17257EAC5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B542-5554-3D86-C5CB-6125989A18B2}"/>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4" name="Footer Placeholder 3">
            <a:extLst>
              <a:ext uri="{FF2B5EF4-FFF2-40B4-BE49-F238E27FC236}">
                <a16:creationId xmlns:a16="http://schemas.microsoft.com/office/drawing/2014/main" id="{E41EAD66-A8B5-B2B3-5954-6A9F90D5F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9A426-5916-E4B6-DEAF-F7D6D02B4C43}"/>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49120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5909-B0FE-7945-3E51-8DB3BA107580}"/>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3" name="Footer Placeholder 2">
            <a:extLst>
              <a:ext uri="{FF2B5EF4-FFF2-40B4-BE49-F238E27FC236}">
                <a16:creationId xmlns:a16="http://schemas.microsoft.com/office/drawing/2014/main" id="{53D78A1B-833B-5A5B-CAA6-8352FA26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FA04-1474-7C1D-F2B0-D881BF3D7F1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419877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334-E7C8-8A6D-FC77-E8ABAACAE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E2D68B-EA21-A441-BC82-3805804F9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6DC13-7CD9-8227-2258-025E5870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11E45-016C-01D4-4F97-ABCABF5FFB84}"/>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6" name="Footer Placeholder 5">
            <a:extLst>
              <a:ext uri="{FF2B5EF4-FFF2-40B4-BE49-F238E27FC236}">
                <a16:creationId xmlns:a16="http://schemas.microsoft.com/office/drawing/2014/main" id="{8E921F39-D1A9-3BC6-F417-50C9F4B6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B30-CDDD-266C-4583-D055A0D01A6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1595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993-8C3A-5012-D6A4-01DC4CA32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8B84F4-4B95-D9BD-0E35-D8D9FDE56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5969C5-99D3-5798-37A0-779F03C0E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FD72E-FEAC-3C19-036C-157764F53306}"/>
              </a:ext>
            </a:extLst>
          </p:cNvPr>
          <p:cNvSpPr>
            <a:spLocks noGrp="1"/>
          </p:cNvSpPr>
          <p:nvPr>
            <p:ph type="dt" sz="half" idx="10"/>
          </p:nvPr>
        </p:nvSpPr>
        <p:spPr/>
        <p:txBody>
          <a:bodyPr/>
          <a:lstStyle/>
          <a:p>
            <a:fld id="{AB13C699-E6DE-A340-9D72-F7BB39535468}" type="datetimeFigureOut">
              <a:rPr lang="en-US" smtClean="0"/>
              <a:t>2/25/25</a:t>
            </a:fld>
            <a:endParaRPr lang="en-US"/>
          </a:p>
        </p:txBody>
      </p:sp>
      <p:sp>
        <p:nvSpPr>
          <p:cNvPr id="6" name="Footer Placeholder 5">
            <a:extLst>
              <a:ext uri="{FF2B5EF4-FFF2-40B4-BE49-F238E27FC236}">
                <a16:creationId xmlns:a16="http://schemas.microsoft.com/office/drawing/2014/main" id="{B7268180-DB4B-6154-6B3B-23E405948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D2202-CBBC-3DE1-FB3A-600875E46CD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5383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E71A9-57A5-71B8-FC5E-7EC589095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80E1E-61FA-8995-84E8-86867DD12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DA625-745D-0AE0-F50E-5A3B01C78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C699-E6DE-A340-9D72-F7BB39535468}" type="datetimeFigureOut">
              <a:rPr lang="en-US" smtClean="0"/>
              <a:t>2/25/25</a:t>
            </a:fld>
            <a:endParaRPr lang="en-US"/>
          </a:p>
        </p:txBody>
      </p:sp>
      <p:sp>
        <p:nvSpPr>
          <p:cNvPr id="5" name="Footer Placeholder 4">
            <a:extLst>
              <a:ext uri="{FF2B5EF4-FFF2-40B4-BE49-F238E27FC236}">
                <a16:creationId xmlns:a16="http://schemas.microsoft.com/office/drawing/2014/main" id="{05C0FD83-85A1-E22A-37C4-D61FEF8AE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9D11D-1BDF-3531-9939-AA6D2C62E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CCC9-53D2-6244-BBB6-77A96A4145E6}" type="slidenum">
              <a:rPr lang="en-US" smtClean="0"/>
              <a:t>‹#›</a:t>
            </a:fld>
            <a:endParaRPr lang="en-US"/>
          </a:p>
        </p:txBody>
      </p:sp>
    </p:spTree>
    <p:extLst>
      <p:ext uri="{BB962C8B-B14F-4D97-AF65-F5344CB8AC3E}">
        <p14:creationId xmlns:p14="http://schemas.microsoft.com/office/powerpoint/2010/main" val="52877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assn.org/press-center/press-releases/ama-releases-cpt-2025-code-set" TargetMode="External"/><Relationship Id="rId7" Type="http://schemas.openxmlformats.org/officeDocument/2006/relationships/hyperlink" Target="https://ai.cms.gov/"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ama-assn.org/practice-management/cpt/cpt-appendix-s-ai-taxonomy-medical-services-procedures" TargetMode="External"/><Relationship Id="rId4" Type="http://schemas.openxmlformats.org/officeDocument/2006/relationships/hyperlink" Target="https://www.cms.gov/medicare/coding-billing/healthcare-common-procedure-system/quarterly-upda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i.cms.gov/assets/CMS_AI_Playbook.pdf"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i.nejm.org/doi/pdf/10.1056/AIoa2300030"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www.chiamass.gov/ma-apcd-and-case-mix-user-workgroup-information/"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www.irbnet.org/release/home.html" TargetMode="External"/><Relationship Id="rId5" Type="http://schemas.openxmlformats.org/officeDocument/2006/relationships/image" Target="../media/image18.emf"/><Relationship Id="rId4" Type="http://schemas.openxmlformats.org/officeDocument/2006/relationships/hyperlink" Target="mailto:casemix.data@state.ma.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hyperlink" Target="https://chiamass.gov/case-mix-da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youtube.com/watch?v=Zr0GTm9PBX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hiamass.gov/ma-apcd/"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chiamass.gov/ma-apcd"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ai.nejm.org/toc/ai/1/1"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hyperlink" Target="https://www.ama-assn.org/practice-management/cpt/cpt-appendix-s-ai-taxonomy-medical-services-procedures"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ecorative: Orange sidebar">
            <a:extLst>
              <a:ext uri="{FF2B5EF4-FFF2-40B4-BE49-F238E27FC236}">
                <a16:creationId xmlns:a16="http://schemas.microsoft.com/office/drawing/2014/main" id="{270FA1EA-23C5-DEFC-891A-2D791C8F9BBA}"/>
              </a:ext>
              <a:ext uri="{C183D7F6-B498-43B3-948B-1728B52AA6E4}">
                <adec:decorative xmlns:adec="http://schemas.microsoft.com/office/drawing/2017/decorative" val="1"/>
              </a:ext>
            </a:extLst>
          </p:cNvPr>
          <p:cNvSpPr/>
          <p:nvPr/>
        </p:nvSpPr>
        <p:spPr>
          <a:xfrm>
            <a:off x="-4847" y="-1936"/>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esentation Title">
            <a:extLst>
              <a:ext uri="{FF2B5EF4-FFF2-40B4-BE49-F238E27FC236}">
                <a16:creationId xmlns:a16="http://schemas.microsoft.com/office/drawing/2014/main" id="{9C25D8BB-7720-19D3-D34F-DEF8D0F7A5D6}"/>
              </a:ext>
            </a:extLst>
          </p:cNvPr>
          <p:cNvSpPr txBox="1">
            <a:spLocks/>
          </p:cNvSpPr>
          <p:nvPr/>
        </p:nvSpPr>
        <p:spPr>
          <a:xfrm>
            <a:off x="986657" y="1537878"/>
            <a:ext cx="1062696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CHIA Data User Workgroup</a:t>
            </a:r>
          </a:p>
        </p:txBody>
      </p:sp>
      <p:sp>
        <p:nvSpPr>
          <p:cNvPr id="7" name="Name &amp; Date">
            <a:extLst>
              <a:ext uri="{FF2B5EF4-FFF2-40B4-BE49-F238E27FC236}">
                <a16:creationId xmlns:a16="http://schemas.microsoft.com/office/drawing/2014/main" id="{9AD3CCE8-62E5-16B4-5226-2F2BB0581B3E}"/>
              </a:ext>
            </a:extLst>
          </p:cNvPr>
          <p:cNvSpPr txBox="1"/>
          <p:nvPr/>
        </p:nvSpPr>
        <p:spPr>
          <a:xfrm>
            <a:off x="986657" y="3061610"/>
            <a:ext cx="8397487" cy="2246769"/>
          </a:xfrm>
          <a:prstGeom prst="rect">
            <a:avLst/>
          </a:prstGeom>
          <a:noFill/>
        </p:spPr>
        <p:txBody>
          <a:bodyPr wrap="square" rtlCol="0">
            <a:spAutoFit/>
          </a:bodyPr>
          <a:lstStyle/>
          <a:p>
            <a:pPr>
              <a:spcBef>
                <a:spcPts val="1200"/>
              </a:spcBef>
            </a:pPr>
            <a:r>
              <a:rPr lang="en-US" sz="2000" dirty="0">
                <a:solidFill>
                  <a:schemeClr val="bg1"/>
                </a:solidFill>
                <a:latin typeface="Arial" panose="020B0604020202020204" pitchFamily="34" charset="0"/>
                <a:cs typeface="Arial" panose="020B0604020202020204" pitchFamily="34" charset="0"/>
              </a:rPr>
              <a:t>Donald Kirkwood, Manager of Data Release and Procurement</a:t>
            </a:r>
          </a:p>
          <a:p>
            <a:pPr>
              <a:spcBef>
                <a:spcPts val="1200"/>
              </a:spcBef>
            </a:pPr>
            <a:r>
              <a:rPr lang="en-US" sz="2000" dirty="0">
                <a:solidFill>
                  <a:schemeClr val="bg1"/>
                </a:solidFill>
                <a:latin typeface="Arial" panose="020B0604020202020204" pitchFamily="34" charset="0"/>
                <a:cs typeface="Arial" panose="020B0604020202020204" pitchFamily="34" charset="0"/>
              </a:rPr>
              <a:t>Scott Curley, Chief Data Product Officer</a:t>
            </a:r>
          </a:p>
          <a:p>
            <a:pPr>
              <a:spcBef>
                <a:spcPts val="1200"/>
              </a:spcBef>
            </a:pPr>
            <a:r>
              <a:rPr lang="en-US" sz="2000" dirty="0">
                <a:solidFill>
                  <a:schemeClr val="bg1"/>
                </a:solidFill>
                <a:latin typeface="Arial" panose="020B0604020202020204" pitchFamily="34" charset="0"/>
                <a:cs typeface="Arial" panose="020B0604020202020204" pitchFamily="34" charset="0"/>
              </a:rPr>
              <a:t>Anne Medinus, Senior Research Account Specialist</a:t>
            </a:r>
          </a:p>
          <a:p>
            <a:pPr>
              <a:spcBef>
                <a:spcPts val="1200"/>
              </a:spcBef>
            </a:pPr>
            <a:r>
              <a:rPr lang="en-US" sz="2000" dirty="0">
                <a:solidFill>
                  <a:schemeClr val="bg1"/>
                </a:solidFill>
                <a:latin typeface="Arial" panose="020B0604020202020204" pitchFamily="34" charset="0"/>
                <a:cs typeface="Arial" panose="020B0604020202020204" pitchFamily="34" charset="0"/>
              </a:rPr>
              <a:t>Sylvia Hobbs, Associate Director of Data Strategy and User Support</a:t>
            </a:r>
          </a:p>
          <a:p>
            <a:pPr>
              <a:spcBef>
                <a:spcPts val="1200"/>
              </a:spcBef>
            </a:pPr>
            <a:r>
              <a:rPr lang="en-US" sz="2000" dirty="0">
                <a:solidFill>
                  <a:schemeClr val="bg1"/>
                </a:solidFill>
                <a:latin typeface="Arial" panose="020B0604020202020204" pitchFamily="34" charset="0"/>
                <a:cs typeface="Arial" panose="020B0604020202020204" pitchFamily="34" charset="0"/>
              </a:rPr>
              <a:t>February 25, 2025</a:t>
            </a:r>
          </a:p>
        </p:txBody>
      </p:sp>
      <p:sp>
        <p:nvSpPr>
          <p:cNvPr id="8" name="Footer">
            <a:extLst>
              <a:ext uri="{FF2B5EF4-FFF2-40B4-BE49-F238E27FC236}">
                <a16:creationId xmlns:a16="http://schemas.microsoft.com/office/drawing/2014/main" id="{A6C39D8E-0FBD-FD09-78BD-4A82D2F583BA}"/>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February 25, 2025</a:t>
            </a:r>
          </a:p>
        </p:txBody>
      </p:sp>
      <p:cxnSp>
        <p:nvCxnSpPr>
          <p:cNvPr id="9" name="Decorative: horizontal rule">
            <a:extLst>
              <a:ext uri="{FF2B5EF4-FFF2-40B4-BE49-F238E27FC236}">
                <a16:creationId xmlns:a16="http://schemas.microsoft.com/office/drawing/2014/main" id="{4C4E9E53-94D2-B624-B91B-20D01E3A9A6F}"/>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HIA Logo" descr="CHIA logo">
            <a:extLst>
              <a:ext uri="{FF2B5EF4-FFF2-40B4-BE49-F238E27FC236}">
                <a16:creationId xmlns:a16="http://schemas.microsoft.com/office/drawing/2014/main" id="{2A76CA9A-1E03-E86F-4C83-4BDE0187B549}"/>
              </a:ext>
            </a:extLst>
          </p:cNvPr>
          <p:cNvPicPr>
            <a:picLocks noChangeAspect="1"/>
          </p:cNvPicPr>
          <p:nvPr/>
        </p:nvPicPr>
        <p:blipFill>
          <a:blip r:embed="rId3"/>
          <a:stretch>
            <a:fillRect/>
          </a:stretch>
        </p:blipFill>
        <p:spPr>
          <a:xfrm>
            <a:off x="11145130" y="6299971"/>
            <a:ext cx="475741" cy="475741"/>
          </a:xfrm>
          <a:prstGeom prst="rect">
            <a:avLst/>
          </a:prstGeom>
        </p:spPr>
      </p:pic>
    </p:spTree>
    <p:extLst>
      <p:ext uri="{BB962C8B-B14F-4D97-AF65-F5344CB8AC3E}">
        <p14:creationId xmlns:p14="http://schemas.microsoft.com/office/powerpoint/2010/main" val="388888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FA03-DF23-72B2-8625-64F25A912474}"/>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013A575-D750-31F7-8A10-3D32F6B4E272}"/>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F543B971-C664-22D8-A4C8-673383B748D9}"/>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10</a:t>
            </a:fld>
            <a:endParaRPr lang="en-US"/>
          </a:p>
        </p:txBody>
      </p:sp>
      <p:cxnSp>
        <p:nvCxnSpPr>
          <p:cNvPr id="7" name="Decorative: horizontal rule">
            <a:extLst>
              <a:ext uri="{FF2B5EF4-FFF2-40B4-BE49-F238E27FC236}">
                <a16:creationId xmlns:a16="http://schemas.microsoft.com/office/drawing/2014/main" id="{C9DBCAAA-AE43-C252-B376-092B51125A49}"/>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DA3D602-F2E6-90B3-9FF0-0B8B58AC2365}"/>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2BA6FB71-E23D-EBD7-5636-46F305E85B2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4" name="TextBox 3">
            <a:extLst>
              <a:ext uri="{FF2B5EF4-FFF2-40B4-BE49-F238E27FC236}">
                <a16:creationId xmlns:a16="http://schemas.microsoft.com/office/drawing/2014/main" id="{D6918DB4-B2D9-F2FD-6F88-2200F443C418}"/>
              </a:ext>
            </a:extLst>
          </p:cNvPr>
          <p:cNvSpPr txBox="1"/>
          <p:nvPr/>
        </p:nvSpPr>
        <p:spPr>
          <a:xfrm>
            <a:off x="561180" y="331076"/>
            <a:ext cx="10868820" cy="584775"/>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continued</a:t>
            </a:r>
            <a:r>
              <a:rPr lang="en-US" sz="1600" dirty="0">
                <a:latin typeface="Arial" panose="020B0604020202020204" pitchFamily="34" charset="0"/>
                <a:cs typeface="Arial" panose="020B0604020202020204" pitchFamily="34" charset="0"/>
              </a:rPr>
              <a:t>): In September 2024, when AMA released the 2025 CPT code set, AMA described ongoing updates to AI coding rubric</a:t>
            </a:r>
            <a:r>
              <a:rPr lang="en-US" sz="1600" b="1" dirty="0">
                <a:latin typeface="Arial" panose="020B0604020202020204" pitchFamily="34" charset="0"/>
                <a:cs typeface="Arial" panose="020B0604020202020204" pitchFamily="34" charset="0"/>
              </a:rPr>
              <a:t> (</a:t>
            </a:r>
            <a:r>
              <a:rPr lang="en-US" sz="16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https://www.ama-assn.org/press-center/press-releases/ama-releases-cpt-2025-code-set</a:t>
            </a:r>
            <a:r>
              <a:rPr lang="en-US" sz="1600" b="1"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3AD0CFC-2C35-E992-36D6-CD9FDE16C958}"/>
              </a:ext>
            </a:extLst>
          </p:cNvPr>
          <p:cNvSpPr txBox="1"/>
          <p:nvPr/>
        </p:nvSpPr>
        <p:spPr>
          <a:xfrm>
            <a:off x="600075" y="2645479"/>
            <a:ext cx="6246020" cy="329320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While AMA oversees the CPT codes, the </a:t>
            </a:r>
            <a:r>
              <a:rPr lang="en-US" sz="1600" b="1" dirty="0">
                <a:latin typeface="Arial" panose="020B0604020202020204" pitchFamily="34" charset="0"/>
                <a:cs typeface="Arial" panose="020B0604020202020204" pitchFamily="34" charset="0"/>
              </a:rPr>
              <a:t>Centers for Medicare &amp; Medicaid Services (CMS) </a:t>
            </a:r>
            <a:r>
              <a:rPr lang="en-US" sz="1600" dirty="0">
                <a:latin typeface="Arial" panose="020B0604020202020204" pitchFamily="34" charset="0"/>
                <a:cs typeface="Arial" panose="020B0604020202020204" pitchFamily="34" charset="0"/>
              </a:rPr>
              <a:t>is responsible for creating, maintaining and updating the HCPCS code set, including all AI-related HCPCS codes, and determining which AI-enabled services are covered under Medicare and Medicaid. CMS collaborates with the AMA and other stakeholders to assess the clinical validity, cost-effectiveness, and regulatory compliance of AI medical technologies, ensuring that AI-based CPT and HCPCS codes align with federal healthcare policies, reimbursement frameworks, and patient care standards. Quarterly updates to CPT codes are downloadable at: </a:t>
            </a:r>
            <a:r>
              <a:rPr lang="en-US" sz="1600" dirty="0">
                <a:latin typeface="Arial" panose="020B0604020202020204" pitchFamily="34" charset="0"/>
                <a:cs typeface="Arial" panose="020B0604020202020204" pitchFamily="34" charset="0"/>
                <a:hlinkClick r:id="rId4"/>
              </a:rPr>
              <a:t>https://www.cms.gov/medicare/coding-billing/healthcare-common-procedure-system/quarterly-update</a:t>
            </a:r>
            <a:r>
              <a:rPr lang="en-US" sz="1600" dirty="0">
                <a:latin typeface="Arial" panose="020B0604020202020204" pitchFamily="34" charset="0"/>
                <a:cs typeface="Arial" panose="020B0604020202020204" pitchFamily="34" charset="0"/>
              </a:rPr>
              <a:t> . CMS has launched a new AI website which contains direct links to all CMS AI resources.</a:t>
            </a:r>
          </a:p>
        </p:txBody>
      </p:sp>
      <p:sp>
        <p:nvSpPr>
          <p:cNvPr id="11" name="TextBox 10">
            <a:extLst>
              <a:ext uri="{FF2B5EF4-FFF2-40B4-BE49-F238E27FC236}">
                <a16:creationId xmlns:a16="http://schemas.microsoft.com/office/drawing/2014/main" id="{42E31FFE-E34C-B6D8-FC72-282271F7BEC7}"/>
              </a:ext>
            </a:extLst>
          </p:cNvPr>
          <p:cNvSpPr txBox="1"/>
          <p:nvPr/>
        </p:nvSpPr>
        <p:spPr>
          <a:xfrm>
            <a:off x="2702560" y="1086252"/>
            <a:ext cx="7752080" cy="1341393"/>
          </a:xfrm>
          <a:prstGeom prst="rect">
            <a:avLst/>
          </a:prstGeom>
          <a:solidFill>
            <a:schemeClr val="tx2">
              <a:lumMod val="20000"/>
              <a:lumOff val="80000"/>
              <a:alpha val="51000"/>
            </a:schemeClr>
          </a:solidFill>
          <a:ln>
            <a:solidFill>
              <a:schemeClr val="tx1"/>
            </a:solidFill>
          </a:ln>
        </p:spPr>
        <p:txBody>
          <a:bodyPr wrap="square">
            <a:spAutoFit/>
          </a:bodyPr>
          <a:lstStyle/>
          <a:p>
            <a:pPr algn="l">
              <a:spcAft>
                <a:spcPts val="1050"/>
              </a:spcAft>
            </a:pPr>
            <a:r>
              <a:rPr lang="en-US" sz="1200" b="1" i="0" dirty="0">
                <a:solidFill>
                  <a:srgbClr val="000000"/>
                </a:solidFill>
                <a:effectLst/>
                <a:latin typeface="Arial" panose="020B0604020202020204" pitchFamily="34" charset="0"/>
                <a:cs typeface="Arial" panose="020B0604020202020204" pitchFamily="34" charset="0"/>
              </a:rPr>
              <a:t>Augmented/Artificial Intelligence (AI)</a:t>
            </a:r>
          </a:p>
          <a:p>
            <a:pPr algn="l">
              <a:spcAft>
                <a:spcPts val="1050"/>
              </a:spcAft>
            </a:pPr>
            <a:r>
              <a:rPr lang="en-US" sz="1200" b="0" i="0" dirty="0">
                <a:solidFill>
                  <a:srgbClr val="000000"/>
                </a:solidFill>
                <a:effectLst/>
                <a:latin typeface="Arial" panose="020B0604020202020204" pitchFamily="34" charset="0"/>
                <a:cs typeface="Arial" panose="020B0604020202020204" pitchFamily="34" charset="0"/>
              </a:rPr>
              <a:t>The </a:t>
            </a:r>
            <a:r>
              <a:rPr lang="en-US" sz="1200" b="0" i="0" u="sng" dirty="0">
                <a:solidFill>
                  <a:schemeClr val="tx2"/>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AI Taxonomy</a:t>
            </a:r>
            <a:r>
              <a:rPr lang="en-US" sz="1200" b="0" i="0" dirty="0">
                <a:solidFill>
                  <a:schemeClr val="tx2"/>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introduced in 2023 has been implemented in category III CPT codes to classify AI medical services and procedures as assistive, augmentative, or autonomous based on the work performed by the AI application on behalf of the physician or other qualified health care professional (QHP). Seven category III code have been established for AI augmentative data analysis involved in electrocardiogram measurements (0902T and 0932T), medical chest imagining (0877T-0880T), and image-guided prostate biopsy (0898T).</a:t>
            </a:r>
          </a:p>
        </p:txBody>
      </p:sp>
      <p:pic>
        <p:nvPicPr>
          <p:cNvPr id="16" name="Picture 15">
            <a:extLst>
              <a:ext uri="{FF2B5EF4-FFF2-40B4-BE49-F238E27FC236}">
                <a16:creationId xmlns:a16="http://schemas.microsoft.com/office/drawing/2014/main" id="{174FD1F2-2C1F-17C8-0BA3-507C2832DCE5}"/>
              </a:ext>
            </a:extLst>
          </p:cNvPr>
          <p:cNvPicPr>
            <a:picLocks noChangeAspect="1"/>
          </p:cNvPicPr>
          <p:nvPr/>
        </p:nvPicPr>
        <p:blipFill>
          <a:blip r:embed="rId6"/>
          <a:srcRect l="23473" t="21683" r="23314" b="13334"/>
          <a:stretch/>
        </p:blipFill>
        <p:spPr>
          <a:xfrm>
            <a:off x="7191374" y="3019424"/>
            <a:ext cx="4400551" cy="3022821"/>
          </a:xfrm>
          <a:prstGeom prst="rect">
            <a:avLst/>
          </a:prstGeom>
          <a:ln>
            <a:solidFill>
              <a:schemeClr val="tx1"/>
            </a:solidFill>
          </a:ln>
        </p:spPr>
      </p:pic>
      <p:sp>
        <p:nvSpPr>
          <p:cNvPr id="17" name="TextBox 16">
            <a:extLst>
              <a:ext uri="{FF2B5EF4-FFF2-40B4-BE49-F238E27FC236}">
                <a16:creationId xmlns:a16="http://schemas.microsoft.com/office/drawing/2014/main" id="{9D985728-747A-1874-E14C-1484ACB504A3}"/>
              </a:ext>
            </a:extLst>
          </p:cNvPr>
          <p:cNvSpPr txBox="1"/>
          <p:nvPr/>
        </p:nvSpPr>
        <p:spPr>
          <a:xfrm>
            <a:off x="7191374" y="2650092"/>
            <a:ext cx="4442691" cy="369332"/>
          </a:xfrm>
          <a:prstGeom prst="rect">
            <a:avLst/>
          </a:prstGeom>
          <a:noFill/>
        </p:spPr>
        <p:txBody>
          <a:bodyPr wrap="none" rtlCol="0">
            <a:spAutoFit/>
          </a:bodyPr>
          <a:lstStyle/>
          <a:p>
            <a:r>
              <a:rPr lang="en-US" b="1" dirty="0">
                <a:solidFill>
                  <a:schemeClr val="tx2"/>
                </a:solidFill>
                <a:latin typeface="Arial" panose="020B0604020202020204" pitchFamily="34" charset="0"/>
                <a:cs typeface="Arial" panose="020B0604020202020204" pitchFamily="34" charset="0"/>
              </a:rPr>
              <a:t>New CMS AI Website </a:t>
            </a:r>
            <a:r>
              <a:rPr lang="en-US" dirty="0">
                <a:solidFill>
                  <a:schemeClr val="tx2"/>
                </a:solidFill>
                <a:hlinkClick r:id="rId7">
                  <a:extLst>
                    <a:ext uri="{A12FA001-AC4F-418D-AE19-62706E023703}">
                      <ahyp:hlinkClr xmlns:ahyp="http://schemas.microsoft.com/office/drawing/2018/hyperlinkcolor" val="tx"/>
                    </a:ext>
                  </a:extLst>
                </a:hlinkClick>
              </a:rPr>
              <a:t>https://ai.cms.gov/</a:t>
            </a:r>
            <a:r>
              <a:rPr lang="en-US" dirty="0">
                <a:solidFill>
                  <a:schemeClr val="tx2"/>
                </a:solidFill>
              </a:rPr>
              <a:t> </a:t>
            </a:r>
          </a:p>
        </p:txBody>
      </p:sp>
    </p:spTree>
    <p:extLst>
      <p:ext uri="{BB962C8B-B14F-4D97-AF65-F5344CB8AC3E}">
        <p14:creationId xmlns:p14="http://schemas.microsoft.com/office/powerpoint/2010/main" val="1563177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B4406-5056-67FD-A879-11867B421C5A}"/>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F390FF47-DEB8-FCA0-1986-5CF0A95BFADD}"/>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79B047CE-7A51-A6AA-B54E-517939C6B64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11</a:t>
            </a:fld>
            <a:endParaRPr lang="en-US"/>
          </a:p>
        </p:txBody>
      </p:sp>
      <p:cxnSp>
        <p:nvCxnSpPr>
          <p:cNvPr id="7" name="Decorative: horizontal rule">
            <a:extLst>
              <a:ext uri="{FF2B5EF4-FFF2-40B4-BE49-F238E27FC236}">
                <a16:creationId xmlns:a16="http://schemas.microsoft.com/office/drawing/2014/main" id="{67939372-5A4A-A1D7-BC78-9C7FADDBBABA}"/>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88E73B73-255D-45FA-EE9A-009E7F8E6406}"/>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ECDC52CB-13EF-4800-D732-059FC2759D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4" name="TextBox 3">
            <a:extLst>
              <a:ext uri="{FF2B5EF4-FFF2-40B4-BE49-F238E27FC236}">
                <a16:creationId xmlns:a16="http://schemas.microsoft.com/office/drawing/2014/main" id="{2DEFDC55-15A0-2985-051A-8DB2BE01D869}"/>
              </a:ext>
            </a:extLst>
          </p:cNvPr>
          <p:cNvSpPr txBox="1"/>
          <p:nvPr/>
        </p:nvSpPr>
        <p:spPr>
          <a:xfrm>
            <a:off x="436304" y="358674"/>
            <a:ext cx="6624227" cy="1323439"/>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continued</a:t>
            </a:r>
            <a:r>
              <a:rPr lang="en-US" sz="1600" dirty="0">
                <a:latin typeface="Arial" panose="020B0604020202020204" pitchFamily="34" charset="0"/>
                <a:cs typeface="Arial" panose="020B0604020202020204" pitchFamily="34" charset="0"/>
              </a:rPr>
              <a:t>): CMS published a 102-page </a:t>
            </a:r>
            <a:r>
              <a:rPr lang="en-US" sz="1600" b="1" dirty="0">
                <a:latin typeface="Arial" panose="020B0604020202020204" pitchFamily="34" charset="0"/>
                <a:cs typeface="Arial" panose="020B0604020202020204" pitchFamily="34" charset="0"/>
              </a:rPr>
              <a:t>Artificial Intelligence Playbook</a:t>
            </a:r>
            <a:r>
              <a:rPr lang="en-US" sz="1600" dirty="0">
                <a:latin typeface="Arial" panose="020B0604020202020204" pitchFamily="34" charset="0"/>
                <a:cs typeface="Arial" panose="020B0604020202020204" pitchFamily="34" charset="0"/>
              </a:rPr>
              <a:t>. See: </a:t>
            </a:r>
            <a:r>
              <a:rPr lang="en-US" sz="16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https://ai.cms.gov/assets/CMS_AI_Playbook.pdf</a:t>
            </a:r>
            <a:r>
              <a:rPr lang="en-US" sz="1600" dirty="0">
                <a:solidFill>
                  <a:schemeClr val="tx2"/>
                </a:solidFill>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Which provides guidelines, best practices, and governance frameworks for the responsible implementation of AI within CMS. The Playbook highlights several issues involving AI models and health data including:</a:t>
            </a:r>
          </a:p>
        </p:txBody>
      </p:sp>
      <p:pic>
        <p:nvPicPr>
          <p:cNvPr id="10" name="Picture 9">
            <a:extLst>
              <a:ext uri="{FF2B5EF4-FFF2-40B4-BE49-F238E27FC236}">
                <a16:creationId xmlns:a16="http://schemas.microsoft.com/office/drawing/2014/main" id="{3A99C632-AFD2-E8CE-10F3-33E26EE71491}"/>
              </a:ext>
            </a:extLst>
          </p:cNvPr>
          <p:cNvPicPr>
            <a:picLocks noChangeAspect="1"/>
          </p:cNvPicPr>
          <p:nvPr/>
        </p:nvPicPr>
        <p:blipFill>
          <a:blip r:embed="rId4"/>
          <a:srcRect l="34333" t="21185" r="34000" b="7330"/>
          <a:stretch/>
        </p:blipFill>
        <p:spPr>
          <a:xfrm>
            <a:off x="7337807" y="471970"/>
            <a:ext cx="4305460" cy="5467020"/>
          </a:xfrm>
          <a:prstGeom prst="rect">
            <a:avLst/>
          </a:prstGeom>
          <a:ln>
            <a:solidFill>
              <a:schemeClr val="tx1"/>
            </a:solidFill>
          </a:ln>
        </p:spPr>
      </p:pic>
      <p:sp>
        <p:nvSpPr>
          <p:cNvPr id="13" name="TextBox 12">
            <a:extLst>
              <a:ext uri="{FF2B5EF4-FFF2-40B4-BE49-F238E27FC236}">
                <a16:creationId xmlns:a16="http://schemas.microsoft.com/office/drawing/2014/main" id="{6A1F573B-18B8-A8C9-A757-A44C57B99D12}"/>
              </a:ext>
            </a:extLst>
          </p:cNvPr>
          <p:cNvSpPr txBox="1"/>
          <p:nvPr/>
        </p:nvSpPr>
        <p:spPr>
          <a:xfrm>
            <a:off x="585389" y="1867288"/>
            <a:ext cx="6624227" cy="3970318"/>
          </a:xfrm>
          <a:prstGeom prst="rect">
            <a:avLst/>
          </a:prstGeom>
          <a:noFill/>
        </p:spPr>
        <p:txBody>
          <a:bodyPr wrap="square">
            <a:spAutoFit/>
          </a:bodyPr>
          <a:lstStyle/>
          <a:p>
            <a:pPr marL="228600" indent="-228600">
              <a:buFont typeface="Arial" panose="020B0604020202020204" pitchFamily="34" charset="0"/>
              <a:buChar char="•"/>
            </a:pPr>
            <a:r>
              <a:rPr lang="en-US" sz="1200" b="1" dirty="0">
                <a:latin typeface="Arial" panose="020B0604020202020204" pitchFamily="34" charset="0"/>
                <a:cs typeface="Arial" panose="020B0604020202020204" pitchFamily="34" charset="0"/>
              </a:rPr>
              <a:t>Data Quality and Availability </a:t>
            </a:r>
            <a:r>
              <a:rPr lang="en-US" sz="1200" dirty="0">
                <a:latin typeface="Arial" panose="020B0604020202020204" pitchFamily="34" charset="0"/>
                <a:cs typeface="Arial" panose="020B0604020202020204" pitchFamily="34" charset="0"/>
              </a:rPr>
              <a:t>– AI models rely on large volumes of high-quality, representative data. Issues like incomplete, biased, or unstructured data can lead to inaccurate predictions and inequitable outcomes.</a:t>
            </a:r>
          </a:p>
          <a:p>
            <a:pPr marL="228600" indent="-228600">
              <a:buFont typeface="Arial" panose="020B0604020202020204" pitchFamily="34" charset="0"/>
              <a:buChar char="•"/>
            </a:pPr>
            <a:endParaRPr lang="en-US" sz="6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200" b="1" dirty="0">
                <a:latin typeface="Arial" panose="020B0604020202020204" pitchFamily="34" charset="0"/>
                <a:cs typeface="Arial" panose="020B0604020202020204" pitchFamily="34" charset="0"/>
              </a:rPr>
              <a:t>Privacy and Security Risks </a:t>
            </a:r>
            <a:r>
              <a:rPr lang="en-US" sz="1200" dirty="0">
                <a:latin typeface="Arial" panose="020B0604020202020204" pitchFamily="34" charset="0"/>
                <a:cs typeface="Arial" panose="020B0604020202020204" pitchFamily="34" charset="0"/>
              </a:rPr>
              <a:t>– AI-driven healthcare applications must adhere to HIPAA, the Privacy Act, and other regulations, ensuring personal health information and personally identifiable information are protected from breaches and misuse.</a:t>
            </a:r>
          </a:p>
          <a:p>
            <a:pPr marL="228600" indent="-228600">
              <a:buFont typeface="Arial" panose="020B0604020202020204" pitchFamily="34" charset="0"/>
              <a:buChar char="•"/>
            </a:pPr>
            <a:endParaRPr lang="en-US" sz="6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200" b="1" dirty="0">
                <a:latin typeface="Arial" panose="020B0604020202020204" pitchFamily="34" charset="0"/>
                <a:cs typeface="Arial" panose="020B0604020202020204" pitchFamily="34" charset="0"/>
              </a:rPr>
              <a:t>Bias and Equity Concerns </a:t>
            </a:r>
            <a:r>
              <a:rPr lang="en-US" sz="1200" dirty="0">
                <a:latin typeface="Arial" panose="020B0604020202020204" pitchFamily="34" charset="0"/>
                <a:cs typeface="Arial" panose="020B0604020202020204" pitchFamily="34" charset="0"/>
              </a:rPr>
              <a:t>– AI systems can perpetuate disparities in healthcare if trained on biased datasets, requiring rigorous fairness assessments and mitigation strategies.</a:t>
            </a:r>
          </a:p>
          <a:p>
            <a:endParaRPr lang="en-US" sz="6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200" b="1" dirty="0">
                <a:latin typeface="Arial" panose="020B0604020202020204" pitchFamily="34" charset="0"/>
                <a:cs typeface="Arial" panose="020B0604020202020204" pitchFamily="34" charset="0"/>
              </a:rPr>
              <a:t>AI Transparency and Explainability </a:t>
            </a:r>
            <a:r>
              <a:rPr lang="en-US" sz="1200" dirty="0">
                <a:latin typeface="Arial" panose="020B0604020202020204" pitchFamily="34" charset="0"/>
                <a:cs typeface="Arial" panose="020B0604020202020204" pitchFamily="34" charset="0"/>
              </a:rPr>
              <a:t>– Ensuring that AI-driven decisions are understood and justified by clinicians, patients, and policymakers to ensure regulatory compliance.</a:t>
            </a:r>
          </a:p>
          <a:p>
            <a:endParaRPr lang="en-US" sz="6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200" b="1" dirty="0">
                <a:latin typeface="Arial" panose="020B0604020202020204" pitchFamily="34" charset="0"/>
                <a:cs typeface="Arial" panose="020B0604020202020204" pitchFamily="34" charset="0"/>
              </a:rPr>
              <a:t>Interoperability and Integration Challenges </a:t>
            </a:r>
            <a:r>
              <a:rPr lang="en-US" sz="1200" dirty="0">
                <a:latin typeface="Arial" panose="020B0604020202020204" pitchFamily="34" charset="0"/>
                <a:cs typeface="Arial" panose="020B0604020202020204" pitchFamily="34" charset="0"/>
              </a:rPr>
              <a:t>– AI applications must be designed to function across different CMS systems, healthcare providers, and payer networks while maintaining standardized data governance policies.</a:t>
            </a:r>
          </a:p>
          <a:p>
            <a:endParaRPr lang="en-US" sz="6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200" b="1" dirty="0">
                <a:latin typeface="Arial" panose="020B0604020202020204" pitchFamily="34" charset="0"/>
                <a:cs typeface="Arial" panose="020B0604020202020204" pitchFamily="34" charset="0"/>
              </a:rPr>
              <a:t>Ethical and Compliance Oversight </a:t>
            </a:r>
            <a:r>
              <a:rPr lang="en-US" sz="1200" dirty="0">
                <a:latin typeface="Arial" panose="020B0604020202020204" pitchFamily="34" charset="0"/>
                <a:cs typeface="Arial" panose="020B0604020202020204" pitchFamily="34" charset="0"/>
              </a:rPr>
              <a:t>– The need for governance frameworks to ensure AI models align with CMS policies, regulatory mandates, and ethical best practices.</a:t>
            </a:r>
          </a:p>
          <a:p>
            <a:endParaRPr lang="en-US" sz="6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200" b="1" dirty="0">
                <a:latin typeface="Arial" panose="020B0604020202020204" pitchFamily="34" charset="0"/>
                <a:cs typeface="Arial" panose="020B0604020202020204" pitchFamily="34" charset="0"/>
              </a:rPr>
              <a:t>Scalability and Sustainability of AI Models </a:t>
            </a:r>
            <a:r>
              <a:rPr lang="en-US" sz="1200" dirty="0">
                <a:latin typeface="Arial" panose="020B0604020202020204" pitchFamily="34" charset="0"/>
                <a:cs typeface="Arial" panose="020B0604020202020204" pitchFamily="34" charset="0"/>
              </a:rPr>
              <a:t>– AI projects must transition from pilot phases to fully operational, scalable solutions that can be maintained over time, considering factors like computational costs, infrastructure readiness, and evolving CMS needs.</a:t>
            </a:r>
          </a:p>
        </p:txBody>
      </p:sp>
    </p:spTree>
    <p:extLst>
      <p:ext uri="{BB962C8B-B14F-4D97-AF65-F5344CB8AC3E}">
        <p14:creationId xmlns:p14="http://schemas.microsoft.com/office/powerpoint/2010/main" val="319397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1C360-01F4-B5B0-98D7-2630B21D0355}"/>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2C4AEB98-136B-1B53-625A-5E7FC9EF591D}"/>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DDBD79E2-AD61-D831-14B2-DF79FFBD9BE9}"/>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12</a:t>
            </a:fld>
            <a:endParaRPr lang="en-US"/>
          </a:p>
        </p:txBody>
      </p:sp>
      <p:cxnSp>
        <p:nvCxnSpPr>
          <p:cNvPr id="7" name="Decorative: horizontal rule">
            <a:extLst>
              <a:ext uri="{FF2B5EF4-FFF2-40B4-BE49-F238E27FC236}">
                <a16:creationId xmlns:a16="http://schemas.microsoft.com/office/drawing/2014/main" id="{4AC7E134-98A9-5557-2FDA-D705F1EC7D2A}"/>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46C40F09-68D0-9A9E-0D98-CB56E6B6D2BC}"/>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7A58A317-A571-5E6D-9653-F1CA6269B18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4" name="TextBox 3">
            <a:extLst>
              <a:ext uri="{FF2B5EF4-FFF2-40B4-BE49-F238E27FC236}">
                <a16:creationId xmlns:a16="http://schemas.microsoft.com/office/drawing/2014/main" id="{D71F486F-BFFD-6E58-4974-5D30326F1D70}"/>
              </a:ext>
            </a:extLst>
          </p:cNvPr>
          <p:cNvSpPr txBox="1"/>
          <p:nvPr/>
        </p:nvSpPr>
        <p:spPr>
          <a:xfrm>
            <a:off x="371379" y="331075"/>
            <a:ext cx="6635814" cy="1938992"/>
          </a:xfrm>
          <a:prstGeom prst="rect">
            <a:avLst/>
          </a:prstGeom>
          <a:noFill/>
        </p:spPr>
        <p:txBody>
          <a:bodyPr wrap="square">
            <a:spAutoFit/>
          </a:bodyPr>
          <a:lstStyle/>
          <a:p>
            <a:r>
              <a:rPr lang="en-US" sz="1500" b="1" dirty="0">
                <a:latin typeface="Arial" panose="020B0604020202020204" pitchFamily="34" charset="0"/>
                <a:cs typeface="Arial" panose="020B0604020202020204" pitchFamily="34" charset="0"/>
              </a:rPr>
              <a:t>Answer</a:t>
            </a:r>
            <a:r>
              <a:rPr lang="en-US" sz="1500" dirty="0">
                <a:latin typeface="Arial" panose="020B0604020202020204" pitchFamily="34" charset="0"/>
                <a:cs typeface="Arial" panose="020B0604020202020204" pitchFamily="34" charset="0"/>
              </a:rPr>
              <a:t> (</a:t>
            </a:r>
            <a:r>
              <a:rPr lang="en-US" sz="1500" i="1" dirty="0">
                <a:latin typeface="Arial" panose="020B0604020202020204" pitchFamily="34" charset="0"/>
                <a:cs typeface="Arial" panose="020B0604020202020204" pitchFamily="34" charset="0"/>
              </a:rPr>
              <a:t>continued</a:t>
            </a:r>
            <a:r>
              <a:rPr lang="en-US" sz="1500" dirty="0">
                <a:latin typeface="Arial" panose="020B0604020202020204" pitchFamily="34" charset="0"/>
                <a:cs typeface="Arial" panose="020B0604020202020204" pitchFamily="34" charset="0"/>
              </a:rPr>
              <a:t>): Concerning the current use of AI coding, the inaugural issue of the New England Journal a Medicine’s new NEJM AI journal published, “</a:t>
            </a:r>
            <a:r>
              <a:rPr lang="en-US" sz="1500" b="1" dirty="0">
                <a:latin typeface="Arial" panose="020B0604020202020204" pitchFamily="34" charset="0"/>
                <a:cs typeface="Arial" panose="020B0604020202020204" pitchFamily="34" charset="0"/>
              </a:rPr>
              <a:t>Characterizing the Clinical Adoption of Medical AI Devices through U.S. Insurance Claims</a:t>
            </a:r>
            <a:r>
              <a:rPr lang="en-US" sz="1500" dirty="0">
                <a:latin typeface="Arial" panose="020B0604020202020204" pitchFamily="34" charset="0"/>
                <a:cs typeface="Arial" panose="020B0604020202020204" pitchFamily="34" charset="0"/>
              </a:rPr>
              <a:t>”. The investigators applied AI related CPT codes to the IQVIA PharMetricsVR Plus for MedTech dataset, a health plan database of medical and pharmacy claims of more than </a:t>
            </a:r>
            <a:r>
              <a:rPr lang="en-US" sz="1500" b="1" dirty="0">
                <a:latin typeface="Arial" panose="020B0604020202020204" pitchFamily="34" charset="0"/>
                <a:cs typeface="Arial" panose="020B0604020202020204" pitchFamily="34" charset="0"/>
              </a:rPr>
              <a:t>210 million unique U.S. enrollees </a:t>
            </a:r>
            <a:r>
              <a:rPr lang="en-US" sz="1500" dirty="0">
                <a:latin typeface="Arial" panose="020B0604020202020204" pitchFamily="34" charset="0"/>
                <a:cs typeface="Arial" panose="020B0604020202020204" pitchFamily="34" charset="0"/>
              </a:rPr>
              <a:t>from largely commercial health plans. Downloadable at: </a:t>
            </a:r>
            <a:r>
              <a:rPr lang="en-US" sz="15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https://ai.nejm.org/doi/pdf/10.1056/AIoa2300030</a:t>
            </a:r>
            <a:r>
              <a:rPr lang="en-US" sz="1500" dirty="0">
                <a:solidFill>
                  <a:schemeClr val="tx2"/>
                </a:solidFill>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The key findings were:</a:t>
            </a:r>
          </a:p>
        </p:txBody>
      </p:sp>
      <p:pic>
        <p:nvPicPr>
          <p:cNvPr id="10" name="Picture 9">
            <a:extLst>
              <a:ext uri="{FF2B5EF4-FFF2-40B4-BE49-F238E27FC236}">
                <a16:creationId xmlns:a16="http://schemas.microsoft.com/office/drawing/2014/main" id="{10037EC7-D91A-2BEC-72F6-CE7D3A5D1378}"/>
              </a:ext>
            </a:extLst>
          </p:cNvPr>
          <p:cNvPicPr>
            <a:picLocks noChangeAspect="1"/>
          </p:cNvPicPr>
          <p:nvPr/>
        </p:nvPicPr>
        <p:blipFill>
          <a:blip r:embed="rId4"/>
          <a:srcRect l="34750" t="23258" r="36084" b="11777"/>
          <a:stretch/>
        </p:blipFill>
        <p:spPr>
          <a:xfrm>
            <a:off x="7070459" y="331075"/>
            <a:ext cx="4541520" cy="5690003"/>
          </a:xfrm>
          <a:prstGeom prst="rect">
            <a:avLst/>
          </a:prstGeom>
          <a:ln>
            <a:solidFill>
              <a:schemeClr val="tx1"/>
            </a:solidFill>
          </a:ln>
        </p:spPr>
      </p:pic>
      <p:sp>
        <p:nvSpPr>
          <p:cNvPr id="13" name="TextBox 12">
            <a:extLst>
              <a:ext uri="{FF2B5EF4-FFF2-40B4-BE49-F238E27FC236}">
                <a16:creationId xmlns:a16="http://schemas.microsoft.com/office/drawing/2014/main" id="{CD2CBAC1-03E0-4D60-108C-75049719EF68}"/>
              </a:ext>
            </a:extLst>
          </p:cNvPr>
          <p:cNvSpPr txBox="1"/>
          <p:nvPr/>
        </p:nvSpPr>
        <p:spPr>
          <a:xfrm>
            <a:off x="759319" y="2382333"/>
            <a:ext cx="5859934" cy="3816429"/>
          </a:xfrm>
          <a:prstGeom prst="rect">
            <a:avLst/>
          </a:prstGeom>
          <a:noFill/>
        </p:spPr>
        <p:txBody>
          <a:bodyPr wrap="square">
            <a:spAutoFit/>
          </a:bodyPr>
          <a:lstStyle/>
          <a:p>
            <a:pPr marL="171450" indent="-171450">
              <a:buFont typeface="Arial" panose="020B0604020202020204" pitchFamily="34" charset="0"/>
              <a:buChar char="•"/>
            </a:pPr>
            <a:r>
              <a:rPr lang="en-US" sz="1100" b="1" u="sng" dirty="0">
                <a:latin typeface="Arial" panose="020B0604020202020204" pitchFamily="34" charset="0"/>
                <a:cs typeface="Arial" panose="020B0604020202020204" pitchFamily="34" charset="0"/>
              </a:rPr>
              <a:t>Limited but Growing Adoption</a:t>
            </a:r>
            <a:r>
              <a:rPr lang="en-US" sz="1100" dirty="0">
                <a:latin typeface="Arial" panose="020B0604020202020204" pitchFamily="34" charset="0"/>
                <a:cs typeface="Arial" panose="020B0604020202020204" pitchFamily="34" charset="0"/>
              </a:rPr>
              <a:t>: Although over 500 medical AI devices have received FDA approval, real-world adoption remains limited, with only a few devices—such as those for coronary artery disease and diabetic retinopathy—accumulating over 10,000 CPT claims.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u="sng" dirty="0">
                <a:latin typeface="Arial" panose="020B0604020202020204" pitchFamily="34" charset="0"/>
                <a:cs typeface="Arial" panose="020B0604020202020204" pitchFamily="34" charset="0"/>
              </a:rPr>
              <a:t>Geographic and Economic Disparities</a:t>
            </a:r>
            <a:r>
              <a:rPr lang="en-US" sz="1100" dirty="0">
                <a:latin typeface="Arial" panose="020B0604020202020204" pitchFamily="34" charset="0"/>
                <a:cs typeface="Arial" panose="020B0604020202020204" pitchFamily="34" charset="0"/>
              </a:rPr>
              <a:t>: AI medical devices are predominantly used in high-income, metropolitan areas and academic medical centers, highlighting disparities in access to AI-driven healthcare technologies.</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u="sng" dirty="0">
                <a:latin typeface="Arial" panose="020B0604020202020204" pitchFamily="34" charset="0"/>
                <a:cs typeface="Arial" panose="020B0604020202020204" pitchFamily="34" charset="0"/>
              </a:rPr>
              <a:t>Billing and Reimbursement Insights</a:t>
            </a:r>
            <a:r>
              <a:rPr lang="en-US" sz="1100" dirty="0">
                <a:latin typeface="Arial" panose="020B0604020202020204" pitchFamily="34" charset="0"/>
                <a:cs typeface="Arial" panose="020B0604020202020204" pitchFamily="34" charset="0"/>
              </a:rPr>
              <a:t>: The study systematically tracks AI-specific CPT codes to assess their usage in clinical practice, finding that most AI-related procedures are still emerging and that reimbursement mechanisms significantly influence adoption.</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u="sng" dirty="0">
                <a:latin typeface="Arial" panose="020B0604020202020204" pitchFamily="34" charset="0"/>
                <a:cs typeface="Arial" panose="020B0604020202020204" pitchFamily="34" charset="0"/>
              </a:rPr>
              <a:t>Variability in Pricing and Coverage</a:t>
            </a:r>
            <a:r>
              <a:rPr lang="en-US" sz="1100" dirty="0">
                <a:latin typeface="Arial" panose="020B0604020202020204" pitchFamily="34" charset="0"/>
                <a:cs typeface="Arial" panose="020B0604020202020204" pitchFamily="34" charset="0"/>
              </a:rPr>
              <a:t>: Medicare and private insurance show discrepancies in AI-related reimbursement rates, with private payers generally negotiating higher prices than CMS-set payment rates, reflecting ongoing uncertainty in AI valuation.</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u="sng" dirty="0">
                <a:latin typeface="Arial" panose="020B0604020202020204" pitchFamily="34" charset="0"/>
                <a:cs typeface="Arial" panose="020B0604020202020204" pitchFamily="34" charset="0"/>
              </a:rPr>
              <a:t>Challenges in AI Implementation</a:t>
            </a:r>
            <a:r>
              <a:rPr lang="en-US" sz="1100" dirty="0">
                <a:latin typeface="Arial" panose="020B0604020202020204" pitchFamily="34" charset="0"/>
                <a:cs typeface="Arial" panose="020B0604020202020204" pitchFamily="34" charset="0"/>
              </a:rPr>
              <a:t>: Beyond regulatory approval, AI adoption is hindered by clinical workflow integration, economic incentives, and physician interaction with AI outputs, suggesting that broader systemic changes are needed for widespread AI utilization in healthcare.</a:t>
            </a:r>
          </a:p>
        </p:txBody>
      </p:sp>
    </p:spTree>
    <p:extLst>
      <p:ext uri="{BB962C8B-B14F-4D97-AF65-F5344CB8AC3E}">
        <p14:creationId xmlns:p14="http://schemas.microsoft.com/office/powerpoint/2010/main" val="340136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7C888-7870-5E21-47CA-F23442DB77FE}"/>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7522FB1-5D48-E9CE-8887-B2332C2C0A5E}"/>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02B9F62D-4D2E-90CA-81A8-4138D6861026}"/>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a:p>
        </p:txBody>
      </p:sp>
      <p:cxnSp>
        <p:nvCxnSpPr>
          <p:cNvPr id="7" name="Decorative: horizontal rule">
            <a:extLst>
              <a:ext uri="{FF2B5EF4-FFF2-40B4-BE49-F238E27FC236}">
                <a16:creationId xmlns:a16="http://schemas.microsoft.com/office/drawing/2014/main" id="{9487415E-7911-B1E8-0D96-42523A10B359}"/>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8F7C7CDC-EEB5-C256-014A-0C6043BCCB3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D4D66A8A-3AAD-73D2-63CB-FCB7CEA3B15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6" name="TextBox 5">
            <a:extLst>
              <a:ext uri="{FF2B5EF4-FFF2-40B4-BE49-F238E27FC236}">
                <a16:creationId xmlns:a16="http://schemas.microsoft.com/office/drawing/2014/main" id="{BE08A047-51FE-6C24-636A-7B8DB611AA85}"/>
              </a:ext>
            </a:extLst>
          </p:cNvPr>
          <p:cNvSpPr txBox="1"/>
          <p:nvPr/>
        </p:nvSpPr>
        <p:spPr>
          <a:xfrm>
            <a:off x="944218" y="407356"/>
            <a:ext cx="9339431" cy="1938992"/>
          </a:xfrm>
          <a:prstGeom prst="rect">
            <a:avLst/>
          </a:prstGeom>
          <a:noFill/>
        </p:spPr>
        <p:txBody>
          <a:bodyPr wrap="square">
            <a:spAutoFit/>
          </a:bodyPr>
          <a:lstStyle/>
          <a:p>
            <a:r>
              <a:rPr lang="en-US" sz="1500" b="1" dirty="0">
                <a:latin typeface="Arial" panose="020B0604020202020204" pitchFamily="34" charset="0"/>
                <a:cs typeface="Arial" panose="020B0604020202020204" pitchFamily="34" charset="0"/>
              </a:rPr>
              <a:t>Answer</a:t>
            </a:r>
            <a:r>
              <a:rPr lang="en-US" sz="1500" dirty="0">
                <a:latin typeface="Arial" panose="020B0604020202020204" pitchFamily="34" charset="0"/>
                <a:cs typeface="Arial" panose="020B0604020202020204" pitchFamily="34" charset="0"/>
              </a:rPr>
              <a:t> (</a:t>
            </a:r>
            <a:r>
              <a:rPr lang="en-US" sz="1500" i="1" dirty="0">
                <a:latin typeface="Arial" panose="020B0604020202020204" pitchFamily="34" charset="0"/>
                <a:cs typeface="Arial" panose="020B0604020202020204" pitchFamily="34" charset="0"/>
              </a:rPr>
              <a:t>continued</a:t>
            </a:r>
            <a:r>
              <a:rPr lang="en-US" sz="1500" dirty="0">
                <a:latin typeface="Arial" panose="020B0604020202020204" pitchFamily="34" charset="0"/>
                <a:cs typeface="Arial" panose="020B0604020202020204" pitchFamily="34" charset="0"/>
              </a:rPr>
              <a:t>):  The AI related procedure codes ('92229','0501T','0502T','0503T','0504T’, '0623T', '0624T', '0625T’, '0626T’, '0648T’, '0649T’, '0697T’, '0698T', '0689T', '0690T’, '0764T’, '0716T’, '0723T’, '0724T’, '0777T', '0721T', '0722T','0740T','0741T','0691T','0710T','0713T', '0731T', '0749T’) analyzed in the NEJM AI journal’s national study, “Characterizing the Clinical Adoption of Medical AI Devices through U.S. Insurance Claims” by Kevin Wu and his seven co-investigators at Stanford University and the University of Illinois Urbana-Champaign were utilized to determine their emergence in the MA APCD.  In the MA APCD years 2021, 2022, and 2023, the procedure code ranking by claim volume matched the findings of national study for the top-ranking procedure code range of 0501T-504T for coronary artery disease. See Table below.</a:t>
            </a:r>
          </a:p>
        </p:txBody>
      </p:sp>
      <p:sp>
        <p:nvSpPr>
          <p:cNvPr id="12" name="Rectangle: Rounded Corners 11">
            <a:extLst>
              <a:ext uri="{FF2B5EF4-FFF2-40B4-BE49-F238E27FC236}">
                <a16:creationId xmlns:a16="http://schemas.microsoft.com/office/drawing/2014/main" id="{FF34830F-EF30-0746-37C1-87F95B213928}"/>
              </a:ext>
            </a:extLst>
          </p:cNvPr>
          <p:cNvSpPr/>
          <p:nvPr/>
        </p:nvSpPr>
        <p:spPr>
          <a:xfrm>
            <a:off x="10341517" y="447900"/>
            <a:ext cx="1615440" cy="1391917"/>
          </a:xfrm>
          <a:prstGeom prst="roundRect">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a:t>AI Codes in the </a:t>
            </a:r>
          </a:p>
          <a:p>
            <a:pPr algn="ctr"/>
            <a:r>
              <a:rPr lang="en-US" sz="2400" b="1" dirty="0"/>
              <a:t>MA APCD</a:t>
            </a:r>
          </a:p>
        </p:txBody>
      </p:sp>
      <p:graphicFrame>
        <p:nvGraphicFramePr>
          <p:cNvPr id="16" name="Table 15">
            <a:extLst>
              <a:ext uri="{FF2B5EF4-FFF2-40B4-BE49-F238E27FC236}">
                <a16:creationId xmlns:a16="http://schemas.microsoft.com/office/drawing/2014/main" id="{42EA36B0-28F7-1A8D-32F7-BE573EDD7C5D}"/>
              </a:ext>
            </a:extLst>
          </p:cNvPr>
          <p:cNvGraphicFramePr>
            <a:graphicFrameLocks noGrp="1"/>
          </p:cNvGraphicFramePr>
          <p:nvPr>
            <p:extLst>
              <p:ext uri="{D42A27DB-BD31-4B8C-83A1-F6EECF244321}">
                <p14:modId xmlns:p14="http://schemas.microsoft.com/office/powerpoint/2010/main" val="251444499"/>
              </p:ext>
            </p:extLst>
          </p:nvPr>
        </p:nvGraphicFramePr>
        <p:xfrm>
          <a:off x="1181100" y="2948846"/>
          <a:ext cx="9829800" cy="2755900"/>
        </p:xfrm>
        <a:graphic>
          <a:graphicData uri="http://schemas.openxmlformats.org/drawingml/2006/table">
            <a:tbl>
              <a:tblPr>
                <a:tableStyleId>{5940675A-B579-460E-94D1-54222C63F5DA}</a:tableStyleId>
              </a:tblPr>
              <a:tblGrid>
                <a:gridCol w="660400">
                  <a:extLst>
                    <a:ext uri="{9D8B030D-6E8A-4147-A177-3AD203B41FA5}">
                      <a16:colId xmlns:a16="http://schemas.microsoft.com/office/drawing/2014/main" val="3860726416"/>
                    </a:ext>
                  </a:extLst>
                </a:gridCol>
                <a:gridCol w="965200">
                  <a:extLst>
                    <a:ext uri="{9D8B030D-6E8A-4147-A177-3AD203B41FA5}">
                      <a16:colId xmlns:a16="http://schemas.microsoft.com/office/drawing/2014/main" val="714681171"/>
                    </a:ext>
                  </a:extLst>
                </a:gridCol>
                <a:gridCol w="2413000">
                  <a:extLst>
                    <a:ext uri="{9D8B030D-6E8A-4147-A177-3AD203B41FA5}">
                      <a16:colId xmlns:a16="http://schemas.microsoft.com/office/drawing/2014/main" val="2230441856"/>
                    </a:ext>
                  </a:extLst>
                </a:gridCol>
                <a:gridCol w="5791200">
                  <a:extLst>
                    <a:ext uri="{9D8B030D-6E8A-4147-A177-3AD203B41FA5}">
                      <a16:colId xmlns:a16="http://schemas.microsoft.com/office/drawing/2014/main" val="2573654148"/>
                    </a:ext>
                  </a:extLst>
                </a:gridCol>
              </a:tblGrid>
              <a:tr h="361950">
                <a:tc>
                  <a:txBody>
                    <a:bodyPr/>
                    <a:lstStyle/>
                    <a:p>
                      <a:pPr algn="ctr" fontAlgn="b"/>
                      <a:r>
                        <a:rPr lang="en-US" sz="1100" b="1" u="none" strike="noStrike" dirty="0">
                          <a:effectLst/>
                        </a:rPr>
                        <a:t>Claim Count</a:t>
                      </a:r>
                      <a:endParaRPr lang="en-US" sz="11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100" b="1" u="none" strike="noStrike" dirty="0">
                          <a:effectLst/>
                        </a:rPr>
                        <a:t>Procedure Codes</a:t>
                      </a:r>
                      <a:endParaRPr lang="en-US" sz="11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100" b="1" u="none" strike="noStrike" dirty="0">
                          <a:effectLst/>
                        </a:rPr>
                        <a:t>National Study Disease or Medical AI Procedure Description</a:t>
                      </a:r>
                      <a:endParaRPr lang="en-US" sz="11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100" b="1" u="none" strike="noStrike" dirty="0">
                          <a:effectLst/>
                        </a:rPr>
                        <a:t>CPT Description</a:t>
                      </a:r>
                      <a:endParaRPr lang="en-US" sz="11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569745402"/>
                  </a:ext>
                </a:extLst>
              </a:tr>
              <a:tr h="361950">
                <a:tc>
                  <a:txBody>
                    <a:bodyPr/>
                    <a:lstStyle/>
                    <a:p>
                      <a:pPr algn="ctr" fontAlgn="b"/>
                      <a:r>
                        <a:rPr lang="en-US" sz="1100" u="none" strike="noStrike">
                          <a:effectLst/>
                        </a:rPr>
                        <a:t>4818</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0501T–0504T</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Coronary Artery Disease</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100" u="none" strike="noStrike">
                          <a:effectLst/>
                        </a:rPr>
                        <a:t>Noninvasive estimated coronary fractional flow reserve derived from coronary computed tomography angiography data</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721148765"/>
                  </a:ext>
                </a:extLst>
              </a:tr>
              <a:tr h="215900">
                <a:tc>
                  <a:txBody>
                    <a:bodyPr/>
                    <a:lstStyle/>
                    <a:p>
                      <a:pPr algn="ctr" fontAlgn="b"/>
                      <a:r>
                        <a:rPr lang="en-US" sz="1100" u="none" strike="noStrike">
                          <a:effectLst/>
                        </a:rPr>
                        <a:t>1705</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0689T–0690T</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Breast Ultrasound</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100" u="none" strike="noStrike">
                          <a:effectLst/>
                        </a:rPr>
                        <a:t>Quantitative ultrasound tissue characterization (non-elastographic)</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037432353"/>
                  </a:ext>
                </a:extLst>
              </a:tr>
              <a:tr h="215900">
                <a:tc>
                  <a:txBody>
                    <a:bodyPr/>
                    <a:lstStyle/>
                    <a:p>
                      <a:pPr algn="ctr" fontAlgn="b"/>
                      <a:r>
                        <a:rPr lang="en-US" sz="1100" u="none" strike="noStrike">
                          <a:effectLst/>
                        </a:rPr>
                        <a:t>1305</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0648T–0649T</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Liver MR</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100" u="none" strike="noStrike">
                          <a:effectLst/>
                        </a:rPr>
                        <a:t>Quantitative magnetic resonance for analysis of tissue composition</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798100036"/>
                  </a:ext>
                </a:extLst>
              </a:tr>
              <a:tr h="215900">
                <a:tc>
                  <a:txBody>
                    <a:bodyPr/>
                    <a:lstStyle/>
                    <a:p>
                      <a:pPr algn="ctr" fontAlgn="b"/>
                      <a:r>
                        <a:rPr lang="en-US" sz="1100" u="none" strike="noStrike">
                          <a:effectLst/>
                        </a:rPr>
                        <a:t>175</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92229</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Diabetic retinopathy</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100" u="none" strike="noStrike">
                          <a:effectLst/>
                        </a:rPr>
                        <a:t>Imaging of retina for detection or monitoring of disease</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904335819"/>
                  </a:ext>
                </a:extLst>
              </a:tr>
              <a:tr h="215900">
                <a:tc>
                  <a:txBody>
                    <a:bodyPr/>
                    <a:lstStyle/>
                    <a:p>
                      <a:pPr algn="ctr" fontAlgn="b"/>
                      <a:r>
                        <a:rPr lang="en-US" sz="1100" u="none" strike="noStrike">
                          <a:effectLst/>
                        </a:rPr>
                        <a:t>137</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0764T–0765T</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ECG cardiac dysfunction</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100" u="none" strike="noStrike">
                          <a:effectLst/>
                        </a:rPr>
                        <a:t>Assistive algorithmic electrocardiogram risk-based assessment for cardiac dysfunction</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591221918"/>
                  </a:ext>
                </a:extLst>
              </a:tr>
              <a:tr h="393700">
                <a:tc>
                  <a:txBody>
                    <a:bodyPr/>
                    <a:lstStyle/>
                    <a:p>
                      <a:pPr algn="ctr" fontAlgn="b"/>
                      <a:r>
                        <a:rPr lang="en-US" sz="1100" u="none" strike="noStrike">
                          <a:effectLst/>
                        </a:rPr>
                        <a:t>33</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0623T–0626T</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Coronary atherosclerosis</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100" u="none" strike="noStrike">
                          <a:effectLst/>
                        </a:rPr>
                        <a:t>Automated quantification and characterization of coronary atherosclerotic plaque to assess severity of coronary disease</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265068264"/>
                  </a:ext>
                </a:extLst>
              </a:tr>
              <a:tr h="215900">
                <a:tc>
                  <a:txBody>
                    <a:bodyPr/>
                    <a:lstStyle/>
                    <a:p>
                      <a:pPr algn="ctr" fontAlgn="b"/>
                      <a:r>
                        <a:rPr lang="en-US" sz="1100" u="none" strike="noStrike">
                          <a:effectLst/>
                        </a:rPr>
                        <a:t>*</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0697T–0698T</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Multiorgan MRI</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100" u="none" strike="noStrike">
                          <a:effectLst/>
                        </a:rPr>
                        <a:t>Quantitative magnetic resonance for analysis of tissue composition  </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17026097"/>
                  </a:ext>
                </a:extLst>
              </a:tr>
              <a:tr h="342900">
                <a:tc>
                  <a:txBody>
                    <a:bodyPr/>
                    <a:lstStyle/>
                    <a:p>
                      <a:pPr algn="ctr" fontAlgn="b"/>
                      <a:r>
                        <a:rPr lang="en-US" sz="1100" u="none" strike="noStrike">
                          <a:effectLst/>
                        </a:rPr>
                        <a:t>*</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0723T–0724T </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Quantitative MR cholangiopancreatography</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l" fontAlgn="b"/>
                      <a:r>
                        <a:rPr lang="en-US" sz="1100" u="none" strike="noStrike">
                          <a:effectLst/>
                        </a:rPr>
                        <a:t>Quantitative magnetic resonance cholangiopancreatography</a:t>
                      </a:r>
                      <a:endParaRPr lang="en-US"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1073658"/>
                  </a:ext>
                </a:extLst>
              </a:tr>
              <a:tr h="215900">
                <a:tc>
                  <a:txBody>
                    <a:bodyPr/>
                    <a:lstStyle/>
                    <a:p>
                      <a:pPr algn="ctr" fontAlgn="b"/>
                      <a:r>
                        <a:rPr lang="en-US" sz="1100" u="none" strike="noStrike">
                          <a:effectLst/>
                        </a:rPr>
                        <a:t>*</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a:effectLst/>
                        </a:rPr>
                        <a:t>0777T </a:t>
                      </a:r>
                      <a:endParaRPr lang="en-US" sz="11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100" u="none" strike="noStrike" dirty="0">
                          <a:effectLst/>
                        </a:rPr>
                        <a:t>Epidural infusion </a:t>
                      </a:r>
                      <a:endParaRPr lang="en-US"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l" fontAlgn="b"/>
                      <a:r>
                        <a:rPr lang="en-US" sz="1100" u="none" strike="noStrike" dirty="0">
                          <a:effectLst/>
                        </a:rPr>
                        <a:t>Real-time pressure-sensing epidural guidance system</a:t>
                      </a:r>
                      <a:endParaRPr lang="en-US" sz="11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76329162"/>
                  </a:ext>
                </a:extLst>
              </a:tr>
            </a:tbl>
          </a:graphicData>
        </a:graphic>
      </p:graphicFrame>
      <p:sp>
        <p:nvSpPr>
          <p:cNvPr id="17" name="TextBox 16">
            <a:extLst>
              <a:ext uri="{FF2B5EF4-FFF2-40B4-BE49-F238E27FC236}">
                <a16:creationId xmlns:a16="http://schemas.microsoft.com/office/drawing/2014/main" id="{94FB0D2B-48F6-A175-9D6B-DBB66C231E15}"/>
              </a:ext>
            </a:extLst>
          </p:cNvPr>
          <p:cNvSpPr txBox="1"/>
          <p:nvPr/>
        </p:nvSpPr>
        <p:spPr>
          <a:xfrm>
            <a:off x="1210918" y="2593356"/>
            <a:ext cx="9603591" cy="369332"/>
          </a:xfrm>
          <a:prstGeom prst="rect">
            <a:avLst/>
          </a:prstGeom>
          <a:noFill/>
        </p:spPr>
        <p:txBody>
          <a:bodyPr wrap="none" rtlCol="0">
            <a:spAutoFit/>
          </a:bodyPr>
          <a:lstStyle/>
          <a:p>
            <a:r>
              <a:rPr lang="en-US" b="1" dirty="0">
                <a:solidFill>
                  <a:schemeClr val="tx2"/>
                </a:solidFill>
              </a:rPr>
              <a:t>Summary of Select AI CPT Code Ranked by Claim Volume in MA APCD for Incurred Years 2021-2023</a:t>
            </a:r>
          </a:p>
        </p:txBody>
      </p:sp>
    </p:spTree>
    <p:extLst>
      <p:ext uri="{BB962C8B-B14F-4D97-AF65-F5344CB8AC3E}">
        <p14:creationId xmlns:p14="http://schemas.microsoft.com/office/powerpoint/2010/main" val="429393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0DCAE-FFC2-5E03-DBC1-9FB72A22B2E7}"/>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347FF688-F3A0-9FB3-C5B7-BE3BE81E185C}"/>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9C6FE497-42B0-048A-96DD-F113C397248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a:p>
        </p:txBody>
      </p:sp>
      <p:cxnSp>
        <p:nvCxnSpPr>
          <p:cNvPr id="7" name="Decorative: horizontal rule">
            <a:extLst>
              <a:ext uri="{FF2B5EF4-FFF2-40B4-BE49-F238E27FC236}">
                <a16:creationId xmlns:a16="http://schemas.microsoft.com/office/drawing/2014/main" id="{E45D4BB7-85F8-E897-FE90-5B06520C3FDD}"/>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35A5AC19-D02D-0AC2-B3F6-3A71FC5C19E8}"/>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FAC41BE7-F051-CD74-B781-E131CCF597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6" name="TextBox 5">
            <a:extLst>
              <a:ext uri="{FF2B5EF4-FFF2-40B4-BE49-F238E27FC236}">
                <a16:creationId xmlns:a16="http://schemas.microsoft.com/office/drawing/2014/main" id="{77062726-9D50-2733-5A73-571392477525}"/>
              </a:ext>
            </a:extLst>
          </p:cNvPr>
          <p:cNvSpPr txBox="1"/>
          <p:nvPr/>
        </p:nvSpPr>
        <p:spPr>
          <a:xfrm>
            <a:off x="1016299" y="598517"/>
            <a:ext cx="9096603" cy="830997"/>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continued</a:t>
            </a:r>
            <a:r>
              <a:rPr lang="en-US" sz="1600" dirty="0">
                <a:latin typeface="Arial" panose="020B0604020202020204" pitchFamily="34" charset="0"/>
                <a:cs typeface="Arial" panose="020B0604020202020204" pitchFamily="34" charset="0"/>
              </a:rPr>
              <a:t>): . While imaging for diabetic retinopathy ranked second in the national study, breast ultrasound ranked second in the MA APCD. The growth of medical AI in CPT codes in the MA APCD mirrored the upward linear trend in the national study from year 2021 through year 2023.</a:t>
            </a:r>
          </a:p>
        </p:txBody>
      </p:sp>
      <p:sp>
        <p:nvSpPr>
          <p:cNvPr id="12" name="Rectangle: Rounded Corners 11">
            <a:extLst>
              <a:ext uri="{FF2B5EF4-FFF2-40B4-BE49-F238E27FC236}">
                <a16:creationId xmlns:a16="http://schemas.microsoft.com/office/drawing/2014/main" id="{F05EA34F-7410-C622-94E7-AFCA4D25E3B1}"/>
              </a:ext>
            </a:extLst>
          </p:cNvPr>
          <p:cNvSpPr/>
          <p:nvPr/>
        </p:nvSpPr>
        <p:spPr>
          <a:xfrm>
            <a:off x="10363200" y="234038"/>
            <a:ext cx="1615440" cy="1391917"/>
          </a:xfrm>
          <a:prstGeom prst="roundRect">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a:t>AI Codes in the </a:t>
            </a:r>
          </a:p>
          <a:p>
            <a:pPr algn="ctr"/>
            <a:r>
              <a:rPr lang="en-US" sz="2400" b="1" dirty="0"/>
              <a:t>MA APCD</a:t>
            </a:r>
          </a:p>
        </p:txBody>
      </p:sp>
      <p:sp>
        <p:nvSpPr>
          <p:cNvPr id="17" name="TextBox 16">
            <a:extLst>
              <a:ext uri="{FF2B5EF4-FFF2-40B4-BE49-F238E27FC236}">
                <a16:creationId xmlns:a16="http://schemas.microsoft.com/office/drawing/2014/main" id="{BF06945F-DFEF-88CB-D01B-2006CBF6256B}"/>
              </a:ext>
            </a:extLst>
          </p:cNvPr>
          <p:cNvSpPr txBox="1"/>
          <p:nvPr/>
        </p:nvSpPr>
        <p:spPr>
          <a:xfrm>
            <a:off x="944218" y="1782472"/>
            <a:ext cx="9769406" cy="369332"/>
          </a:xfrm>
          <a:prstGeom prst="rect">
            <a:avLst/>
          </a:prstGeom>
          <a:noFill/>
        </p:spPr>
        <p:txBody>
          <a:bodyPr wrap="none" rtlCol="0">
            <a:spAutoFit/>
          </a:bodyPr>
          <a:lstStyle/>
          <a:p>
            <a:r>
              <a:rPr lang="en-US" b="1" dirty="0">
                <a:solidFill>
                  <a:schemeClr val="tx2"/>
                </a:solidFill>
              </a:rPr>
              <a:t>MA APCD Increase in Monthly Medical Claim Line for CPT AI Procedures for Incurred Years 2021-2023</a:t>
            </a:r>
          </a:p>
        </p:txBody>
      </p:sp>
      <p:graphicFrame>
        <p:nvGraphicFramePr>
          <p:cNvPr id="10" name="Chart 9">
            <a:extLst>
              <a:ext uri="{FF2B5EF4-FFF2-40B4-BE49-F238E27FC236}">
                <a16:creationId xmlns:a16="http://schemas.microsoft.com/office/drawing/2014/main" id="{B67F512F-F605-C086-0703-FC74BCB3AF4F}"/>
              </a:ext>
            </a:extLst>
          </p:cNvPr>
          <p:cNvGraphicFramePr/>
          <p:nvPr>
            <p:extLst>
              <p:ext uri="{D42A27DB-BD31-4B8C-83A1-F6EECF244321}">
                <p14:modId xmlns:p14="http://schemas.microsoft.com/office/powerpoint/2010/main" val="3126880387"/>
              </p:ext>
            </p:extLst>
          </p:nvPr>
        </p:nvGraphicFramePr>
        <p:xfrm>
          <a:off x="782516" y="2160679"/>
          <a:ext cx="10736822" cy="3903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220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99C6-938F-C179-310D-FB70A4C4785E}"/>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F977FDDF-E0B9-B7BB-0B9C-B88D885708FE}"/>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358FA275-C808-80B9-976C-EAA62D94313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a:p>
        </p:txBody>
      </p:sp>
      <p:cxnSp>
        <p:nvCxnSpPr>
          <p:cNvPr id="7" name="Decorative: horizontal rule">
            <a:extLst>
              <a:ext uri="{FF2B5EF4-FFF2-40B4-BE49-F238E27FC236}">
                <a16:creationId xmlns:a16="http://schemas.microsoft.com/office/drawing/2014/main" id="{EC387AE7-8E7D-BB1F-B2EA-20092C1D4ACD}"/>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46F9CE2F-AE75-A35E-D420-E03835393E83}"/>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74B21566-CBBE-4FF4-01BD-0DB639CC25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20" name="Headline">
            <a:extLst>
              <a:ext uri="{FF2B5EF4-FFF2-40B4-BE49-F238E27FC236}">
                <a16:creationId xmlns:a16="http://schemas.microsoft.com/office/drawing/2014/main" id="{846630C0-FC83-DCBB-AAB4-49075B339FE0}"/>
              </a:ext>
            </a:extLst>
          </p:cNvPr>
          <p:cNvSpPr txBox="1">
            <a:spLocks/>
          </p:cNvSpPr>
          <p:nvPr/>
        </p:nvSpPr>
        <p:spPr>
          <a:xfrm>
            <a:off x="609600" y="298008"/>
            <a:ext cx="8966889" cy="13388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800" b="1" u="sng" dirty="0">
                <a:solidFill>
                  <a:schemeClr val="tx2"/>
                </a:solidFill>
                <a:latin typeface="Arial" panose="020B0604020202020204" pitchFamily="34" charset="0"/>
                <a:ea typeface="+mn-ea"/>
                <a:cs typeface="Arial" panose="020B0604020202020204" pitchFamily="34" charset="0"/>
              </a:rPr>
              <a:t>Question</a:t>
            </a:r>
            <a:r>
              <a:rPr lang="en-US" sz="1800" b="1" dirty="0">
                <a:solidFill>
                  <a:schemeClr val="tx2"/>
                </a:solidFill>
                <a:latin typeface="Arial" panose="020B0604020202020204" pitchFamily="34" charset="0"/>
                <a:ea typeface="+mn-ea"/>
                <a:cs typeface="Arial" panose="020B0604020202020204" pitchFamily="34" charset="0"/>
              </a:rPr>
              <a:t>: I am currently using the MA APCD, specifically in years 2019-2022, to conduct behavioral health care transition analysis and am finding a significant number of member link EIDs (MEIDs) missing for OrgID 10187, an OrgID not listed on the Master Patient Index exclusion report. What is the relationship between this OrgID and MassHealth? Is there a resolution to the missing MEIDs?</a:t>
            </a:r>
          </a:p>
        </p:txBody>
      </p:sp>
      <p:grpSp>
        <p:nvGrpSpPr>
          <p:cNvPr id="6" name="Group 5">
            <a:extLst>
              <a:ext uri="{FF2B5EF4-FFF2-40B4-BE49-F238E27FC236}">
                <a16:creationId xmlns:a16="http://schemas.microsoft.com/office/drawing/2014/main" id="{FF48285A-BE18-4FBD-A7A3-829042EA7757}"/>
              </a:ext>
            </a:extLst>
          </p:cNvPr>
          <p:cNvGrpSpPr/>
          <p:nvPr/>
        </p:nvGrpSpPr>
        <p:grpSpPr>
          <a:xfrm>
            <a:off x="9539876" y="137595"/>
            <a:ext cx="2295565" cy="1487951"/>
            <a:chOff x="9539876" y="137595"/>
            <a:chExt cx="2295565" cy="1487951"/>
          </a:xfrm>
        </p:grpSpPr>
        <p:pic>
          <p:nvPicPr>
            <p:cNvPr id="4" name="Picture 3">
              <a:extLst>
                <a:ext uri="{FF2B5EF4-FFF2-40B4-BE49-F238E27FC236}">
                  <a16:creationId xmlns:a16="http://schemas.microsoft.com/office/drawing/2014/main" id="{8F9E9AAD-540B-0EE6-BB3F-3D29017DA156}"/>
                </a:ext>
              </a:extLst>
            </p:cNvPr>
            <p:cNvPicPr>
              <a:picLocks noChangeAspect="1"/>
            </p:cNvPicPr>
            <p:nvPr/>
          </p:nvPicPr>
          <p:blipFill>
            <a:blip r:embed="rId3"/>
            <a:srcRect l="8486" t="31500" r="54353" b="22833"/>
            <a:stretch/>
          </p:blipFill>
          <p:spPr>
            <a:xfrm>
              <a:off x="9613102" y="137595"/>
              <a:ext cx="2149114" cy="1487951"/>
            </a:xfrm>
            <a:prstGeom prst="rect">
              <a:avLst/>
            </a:prstGeom>
            <a:ln>
              <a:solidFill>
                <a:schemeClr val="tx1"/>
              </a:solidFill>
            </a:ln>
          </p:spPr>
        </p:pic>
        <p:sp>
          <p:nvSpPr>
            <p:cNvPr id="5" name="TextBox 4">
              <a:extLst>
                <a:ext uri="{FF2B5EF4-FFF2-40B4-BE49-F238E27FC236}">
                  <a16:creationId xmlns:a16="http://schemas.microsoft.com/office/drawing/2014/main" id="{D7091204-4F3F-D1ED-CF45-CD1A4696FBB7}"/>
                </a:ext>
              </a:extLst>
            </p:cNvPr>
            <p:cNvSpPr txBox="1"/>
            <p:nvPr/>
          </p:nvSpPr>
          <p:spPr>
            <a:xfrm>
              <a:off x="9539876" y="187558"/>
              <a:ext cx="2295565" cy="646331"/>
            </a:xfrm>
            <a:prstGeom prst="rect">
              <a:avLst/>
            </a:prstGeom>
            <a:noFill/>
          </p:spPr>
          <p:txBody>
            <a:bodyPr wrap="none" rtlCol="0">
              <a:spAutoFit/>
            </a:bodyPr>
            <a:lstStyle/>
            <a:p>
              <a:pPr algn="ctr"/>
              <a:r>
                <a:rPr lang="en-US" b="1" dirty="0"/>
                <a:t>Member Link EIDs for </a:t>
              </a:r>
            </a:p>
            <a:p>
              <a:pPr algn="ctr"/>
              <a:r>
                <a:rPr lang="en-US" b="1" dirty="0"/>
                <a:t>Care Transitions</a:t>
              </a:r>
            </a:p>
          </p:txBody>
        </p:sp>
      </p:grpSp>
      <p:sp>
        <p:nvSpPr>
          <p:cNvPr id="10" name="TextBox 9">
            <a:extLst>
              <a:ext uri="{FF2B5EF4-FFF2-40B4-BE49-F238E27FC236}">
                <a16:creationId xmlns:a16="http://schemas.microsoft.com/office/drawing/2014/main" id="{2EA74BCC-25BE-1483-8F33-E129D43CA126}"/>
              </a:ext>
            </a:extLst>
          </p:cNvPr>
          <p:cNvSpPr txBox="1"/>
          <p:nvPr/>
        </p:nvSpPr>
        <p:spPr>
          <a:xfrm>
            <a:off x="728923" y="1943653"/>
            <a:ext cx="10626968" cy="4278094"/>
          </a:xfrm>
          <a:prstGeom prst="rect">
            <a:avLst/>
          </a:prstGeom>
          <a:noFill/>
        </p:spPr>
        <p:txBody>
          <a:bodyPr wrap="square">
            <a:spAutoFit/>
          </a:bodyPr>
          <a:lstStyle/>
          <a:p>
            <a:pPr marL="0" marR="0"/>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Yes, these MEIDs are not missing. They are there. </a:t>
            </a:r>
            <a:r>
              <a:rPr lang="en-US" sz="1600" dirty="0">
                <a:effectLst/>
                <a:latin typeface="Arial" panose="020B0604020202020204" pitchFamily="34" charset="0"/>
                <a:ea typeface="Aptos" panose="020B0004020202020204" pitchFamily="34" charset="0"/>
                <a:cs typeface="Arial" panose="020B0604020202020204" pitchFamily="34" charset="0"/>
              </a:rPr>
              <a:t>OrgId </a:t>
            </a:r>
            <a:r>
              <a:rPr lang="en-US" sz="1600" b="1" dirty="0">
                <a:effectLst/>
                <a:latin typeface="Arial" panose="020B0604020202020204" pitchFamily="34" charset="0"/>
                <a:ea typeface="Aptos" panose="020B0004020202020204" pitchFamily="34" charset="0"/>
                <a:cs typeface="Arial" panose="020B0604020202020204" pitchFamily="34" charset="0"/>
              </a:rPr>
              <a:t>10187</a:t>
            </a:r>
            <a:r>
              <a:rPr lang="en-US" sz="1600" dirty="0">
                <a:effectLst/>
                <a:latin typeface="Arial" panose="020B0604020202020204" pitchFamily="34" charset="0"/>
                <a:ea typeface="Aptos" panose="020B0004020202020204" pitchFamily="34" charset="0"/>
                <a:cs typeface="Arial" panose="020B0604020202020204" pitchFamily="34" charset="0"/>
              </a:rPr>
              <a:t> is Massachusetts Behavioral Health Partnership (MBHP) which is a managed behavioral health organization that administers behavioral health services for MassHealth (OrgId</a:t>
            </a:r>
            <a:r>
              <a:rPr lang="en-US" sz="1600" b="1" dirty="0">
                <a:effectLst/>
                <a:latin typeface="Arial" panose="020B0604020202020204" pitchFamily="34" charset="0"/>
                <a:ea typeface="Aptos" panose="020B0004020202020204" pitchFamily="34" charset="0"/>
                <a:cs typeface="Arial" panose="020B0604020202020204" pitchFamily="34" charset="0"/>
              </a:rPr>
              <a:t> 3156</a:t>
            </a:r>
            <a:r>
              <a:rPr lang="en-US" sz="1600" dirty="0">
                <a:effectLst/>
                <a:latin typeface="Arial" panose="020B0604020202020204" pitchFamily="34" charset="0"/>
                <a:ea typeface="Aptos" panose="020B0004020202020204" pitchFamily="34" charset="0"/>
                <a:cs typeface="Arial" panose="020B0604020202020204" pitchFamily="34" charset="0"/>
              </a:rPr>
              <a:t>), the Massachusetts' Medicaid program. MBHP oversees and coordinates mental health and substance use disorder services for individuals enrolled in certain MassHealth plans, including those in the Primary Care Clinician (PCC) Plan and other eligible managed care plans. Since the restructuring of MassHealth into an Accountable Care Organization (ACO) and Managed Care Organization (MCO) model, MBHP primarily serves MassHealth members who are not enrolled in ACOs with their own behavioral health administrators. Therefore, MBHP does not serve all MassHealth members but plays a crucial role in managing behavioral health for those in specific MassHealth programs.</a:t>
            </a:r>
          </a:p>
          <a:p>
            <a:pPr marL="0" marR="0"/>
            <a:r>
              <a:rPr lang="en-US" sz="1600" dirty="0">
                <a:effectLst/>
                <a:latin typeface="Arial" panose="020B0604020202020204" pitchFamily="34" charset="0"/>
                <a:ea typeface="Aptos" panose="020B0004020202020204" pitchFamily="34" charset="0"/>
                <a:cs typeface="Arial" panose="020B0604020202020204" pitchFamily="34" charset="0"/>
              </a:rPr>
              <a:t> </a:t>
            </a:r>
          </a:p>
          <a:p>
            <a:pPr marL="0" marR="0"/>
            <a:r>
              <a:rPr lang="en-US" sz="1600" dirty="0">
                <a:effectLst/>
                <a:latin typeface="Arial" panose="020B0604020202020204" pitchFamily="34" charset="0"/>
                <a:ea typeface="Aptos" panose="020B0004020202020204" pitchFamily="34" charset="0"/>
                <a:cs typeface="Arial" panose="020B0604020202020204" pitchFamily="34" charset="0"/>
              </a:rPr>
              <a:t>All the MEIDs for MHBP (OrgId 10187) beneficiaries in the claims database can be obtained through linkage to the member eligibility table under MassHealth (OrgId 3156). </a:t>
            </a:r>
          </a:p>
          <a:p>
            <a:pPr marL="0" marR="0"/>
            <a:endParaRPr lang="en-US" sz="1600" dirty="0">
              <a:latin typeface="Arial" panose="020B0604020202020204" pitchFamily="34" charset="0"/>
              <a:ea typeface="Aptos" panose="020B0004020202020204" pitchFamily="34" charset="0"/>
              <a:cs typeface="Arial" panose="020B0604020202020204" pitchFamily="34" charset="0"/>
            </a:endParaRPr>
          </a:p>
          <a:p>
            <a:pPr marL="0" marR="0"/>
            <a:r>
              <a:rPr lang="en-US" sz="1600" dirty="0">
                <a:effectLst/>
                <a:latin typeface="Arial" panose="020B0604020202020204" pitchFamily="34" charset="0"/>
                <a:ea typeface="Aptos" panose="020B0004020202020204" pitchFamily="34" charset="0"/>
                <a:cs typeface="Arial" panose="020B0604020202020204" pitchFamily="34" charset="0"/>
              </a:rPr>
              <a:t>In the medical claims database, yes, there is a field called OrgID where you see the value</a:t>
            </a:r>
            <a:r>
              <a:rPr lang="en-US" sz="1600" dirty="0">
                <a:latin typeface="Arial" panose="020B0604020202020204" pitchFamily="34" charset="0"/>
                <a:ea typeface="Aptos" panose="020B0004020202020204" pitchFamily="34" charset="0"/>
                <a:cs typeface="Arial" panose="020B0604020202020204" pitchFamily="34" charset="0"/>
              </a:rPr>
              <a:t> ‘10187’. However, every record which has that value in the OrgID field has the value ‘3156’ for MassHealth in a second field called </a:t>
            </a:r>
            <a:r>
              <a:rPr lang="en-US" sz="1600" b="1" dirty="0">
                <a:solidFill>
                  <a:srgbClr val="FF0000"/>
                </a:solidFill>
                <a:effectLst/>
                <a:highlight>
                  <a:srgbClr val="FFFF00"/>
                </a:highlight>
                <a:latin typeface="Arial" panose="020B0604020202020204" pitchFamily="34" charset="0"/>
                <a:ea typeface="Aptos" panose="020B0004020202020204" pitchFamily="34" charset="0"/>
                <a:cs typeface="Arial" panose="020B0604020202020204" pitchFamily="34" charset="0"/>
              </a:rPr>
              <a:t>linkorgidme</a:t>
            </a:r>
            <a:r>
              <a:rPr lang="en-US" sz="1600" dirty="0">
                <a:effectLst/>
                <a:latin typeface="Arial" panose="020B0604020202020204" pitchFamily="34" charset="0"/>
                <a:ea typeface="Aptos" panose="020B00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49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66281-D561-D94B-A2B8-832CD7F18D12}"/>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C6D022E3-449C-E7DE-5DA7-A848D6AE749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2BEB9697-CAFB-C393-4B1E-ABB9397F7C8B}"/>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a:p>
        </p:txBody>
      </p:sp>
      <p:cxnSp>
        <p:nvCxnSpPr>
          <p:cNvPr id="7" name="Decorative: horizontal rule">
            <a:extLst>
              <a:ext uri="{FF2B5EF4-FFF2-40B4-BE49-F238E27FC236}">
                <a16:creationId xmlns:a16="http://schemas.microsoft.com/office/drawing/2014/main" id="{6BF6FAB5-E6A4-CF93-C6A0-99378F467F3A}"/>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214B9866-1193-00E0-96B4-948EFA538206}"/>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795625F3-59DF-49B8-273D-2B409EA1E78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grpSp>
        <p:nvGrpSpPr>
          <p:cNvPr id="6" name="Group 5">
            <a:extLst>
              <a:ext uri="{FF2B5EF4-FFF2-40B4-BE49-F238E27FC236}">
                <a16:creationId xmlns:a16="http://schemas.microsoft.com/office/drawing/2014/main" id="{D2A247EF-97E1-4358-5C47-C17D46FC3027}"/>
              </a:ext>
            </a:extLst>
          </p:cNvPr>
          <p:cNvGrpSpPr/>
          <p:nvPr/>
        </p:nvGrpSpPr>
        <p:grpSpPr>
          <a:xfrm>
            <a:off x="9539876" y="227393"/>
            <a:ext cx="2295565" cy="1487951"/>
            <a:chOff x="9539876" y="137595"/>
            <a:chExt cx="2295565" cy="1487951"/>
          </a:xfrm>
        </p:grpSpPr>
        <p:pic>
          <p:nvPicPr>
            <p:cNvPr id="4" name="Picture 3">
              <a:extLst>
                <a:ext uri="{FF2B5EF4-FFF2-40B4-BE49-F238E27FC236}">
                  <a16:creationId xmlns:a16="http://schemas.microsoft.com/office/drawing/2014/main" id="{951E0559-FD27-AF47-25A7-39D767E91701}"/>
                </a:ext>
              </a:extLst>
            </p:cNvPr>
            <p:cNvPicPr>
              <a:picLocks noChangeAspect="1"/>
            </p:cNvPicPr>
            <p:nvPr/>
          </p:nvPicPr>
          <p:blipFill>
            <a:blip r:embed="rId3"/>
            <a:srcRect l="8486" t="31500" r="54353" b="22833"/>
            <a:stretch/>
          </p:blipFill>
          <p:spPr>
            <a:xfrm>
              <a:off x="9613102" y="137595"/>
              <a:ext cx="2149114" cy="1487951"/>
            </a:xfrm>
            <a:prstGeom prst="rect">
              <a:avLst/>
            </a:prstGeom>
            <a:ln>
              <a:solidFill>
                <a:schemeClr val="tx1"/>
              </a:solidFill>
            </a:ln>
          </p:spPr>
        </p:pic>
        <p:sp>
          <p:nvSpPr>
            <p:cNvPr id="5" name="TextBox 4">
              <a:extLst>
                <a:ext uri="{FF2B5EF4-FFF2-40B4-BE49-F238E27FC236}">
                  <a16:creationId xmlns:a16="http://schemas.microsoft.com/office/drawing/2014/main" id="{C0BB7E56-6B23-D958-C17F-F4FF87FE5E49}"/>
                </a:ext>
              </a:extLst>
            </p:cNvPr>
            <p:cNvSpPr txBox="1"/>
            <p:nvPr/>
          </p:nvSpPr>
          <p:spPr>
            <a:xfrm>
              <a:off x="9539876" y="187558"/>
              <a:ext cx="2295565" cy="646331"/>
            </a:xfrm>
            <a:prstGeom prst="rect">
              <a:avLst/>
            </a:prstGeom>
            <a:noFill/>
          </p:spPr>
          <p:txBody>
            <a:bodyPr wrap="none" rtlCol="0">
              <a:spAutoFit/>
            </a:bodyPr>
            <a:lstStyle/>
            <a:p>
              <a:pPr algn="ctr"/>
              <a:r>
                <a:rPr lang="en-US" b="1" dirty="0"/>
                <a:t>Member Link EIDs for </a:t>
              </a:r>
            </a:p>
            <a:p>
              <a:pPr algn="ctr"/>
              <a:r>
                <a:rPr lang="en-US" b="1" dirty="0"/>
                <a:t>Care Transitions</a:t>
              </a:r>
            </a:p>
          </p:txBody>
        </p:sp>
      </p:grpSp>
      <p:sp>
        <p:nvSpPr>
          <p:cNvPr id="10" name="TextBox 9">
            <a:extLst>
              <a:ext uri="{FF2B5EF4-FFF2-40B4-BE49-F238E27FC236}">
                <a16:creationId xmlns:a16="http://schemas.microsoft.com/office/drawing/2014/main" id="{AFB5DA65-4B24-D837-8395-020CAB5BA460}"/>
              </a:ext>
            </a:extLst>
          </p:cNvPr>
          <p:cNvSpPr txBox="1"/>
          <p:nvPr/>
        </p:nvSpPr>
        <p:spPr>
          <a:xfrm>
            <a:off x="429784" y="187558"/>
            <a:ext cx="11559016" cy="6355586"/>
          </a:xfrm>
          <a:prstGeom prst="rect">
            <a:avLst/>
          </a:prstGeom>
          <a:noFill/>
        </p:spPr>
        <p:txBody>
          <a:bodyPr wrap="square">
            <a:spAutoFit/>
          </a:bodyPr>
          <a:lstStyle/>
          <a:p>
            <a:pPr marL="0" marR="0"/>
            <a:r>
              <a:rPr lang="en-US" sz="1500" b="1" dirty="0">
                <a:latin typeface="Arial" panose="020B0604020202020204" pitchFamily="34" charset="0"/>
                <a:cs typeface="Arial" panose="020B0604020202020204" pitchFamily="34" charset="0"/>
              </a:rPr>
              <a:t>Answer </a:t>
            </a:r>
            <a:r>
              <a:rPr lang="en-US" sz="1500" i="1" dirty="0">
                <a:latin typeface="Arial" panose="020B0604020202020204" pitchFamily="34" charset="0"/>
                <a:cs typeface="Arial" panose="020B0604020202020204" pitchFamily="34" charset="0"/>
              </a:rPr>
              <a:t>(continued):  </a:t>
            </a:r>
            <a:r>
              <a:rPr lang="en-US" sz="1500" dirty="0">
                <a:latin typeface="Arial" panose="020B0604020202020204" pitchFamily="34" charset="0"/>
                <a:cs typeface="Arial" panose="020B0604020202020204" pitchFamily="34" charset="0"/>
              </a:rPr>
              <a:t>As shown below, i</a:t>
            </a:r>
            <a:r>
              <a:rPr lang="en-US" sz="1500" dirty="0">
                <a:effectLst/>
                <a:latin typeface="Arial" panose="020B0604020202020204" pitchFamily="34" charset="0"/>
                <a:ea typeface="Aptos" panose="020B0004020202020204" pitchFamily="34" charset="0"/>
                <a:cs typeface="Arial" panose="020B0604020202020204" pitchFamily="34" charset="0"/>
              </a:rPr>
              <a:t>f you ran a query of orgid and linkorgidme, you would see</a:t>
            </a:r>
          </a:p>
          <a:p>
            <a:pPr marL="0" marR="0"/>
            <a:r>
              <a:rPr lang="en-US" sz="1500" dirty="0">
                <a:effectLst/>
                <a:latin typeface="Arial" panose="020B0604020202020204" pitchFamily="34" charset="0"/>
                <a:ea typeface="Aptos" panose="020B0004020202020204" pitchFamily="34" charset="0"/>
                <a:cs typeface="Arial" panose="020B0604020202020204" pitchFamily="34" charset="0"/>
              </a:rPr>
              <a:t>that the linkorgidme associated with orgid 10187 is 3156 as shown below.</a:t>
            </a:r>
          </a:p>
          <a:p>
            <a:pPr marL="0" marR="0"/>
            <a:endParaRPr lang="en-US" sz="900" dirty="0">
              <a:effectLst/>
              <a:latin typeface="Courier New" panose="02070309020205020404" pitchFamily="49" charset="0"/>
              <a:ea typeface="Aptos" panose="020B0004020202020204" pitchFamily="34" charset="0"/>
              <a:cs typeface="Courier New" panose="02070309020205020404" pitchFamily="49" charset="0"/>
            </a:endParaRPr>
          </a:p>
          <a:p>
            <a:pPr marL="0" marR="0"/>
            <a:r>
              <a:rPr lang="en-US" sz="1100" dirty="0">
                <a:effectLst/>
                <a:latin typeface="Courier New" panose="02070309020205020404" pitchFamily="49" charset="0"/>
                <a:ea typeface="Aptos" panose="020B0004020202020204" pitchFamily="34" charset="0"/>
                <a:cs typeface="Courier New" panose="02070309020205020404" pitchFamily="49" charset="0"/>
              </a:rPr>
              <a:t>QUERY:		     SELECT t.orgid ,t.linkorgidme</a:t>
            </a:r>
          </a:p>
          <a:p>
            <a:pPr marL="2286000" marR="0"/>
            <a:r>
              <a:rPr lang="en-US" sz="1100" dirty="0">
                <a:effectLst/>
                <a:latin typeface="Courier New" panose="02070309020205020404" pitchFamily="49" charset="0"/>
                <a:ea typeface="Aptos" panose="020B0004020202020204" pitchFamily="34" charset="0"/>
                <a:cs typeface="Courier New" panose="02070309020205020404" pitchFamily="49" charset="0"/>
              </a:rPr>
              <a:t>FROM cy2021.tbl_medicalclaim t</a:t>
            </a:r>
          </a:p>
          <a:p>
            <a:pPr marL="2286000" marR="0"/>
            <a:r>
              <a:rPr lang="en-US" sz="1100" dirty="0">
                <a:effectLst/>
                <a:latin typeface="Courier New" panose="02070309020205020404" pitchFamily="49" charset="0"/>
                <a:ea typeface="Aptos" panose="020B0004020202020204" pitchFamily="34" charset="0"/>
                <a:cs typeface="Courier New" panose="02070309020205020404" pitchFamily="49" charset="0"/>
              </a:rPr>
              <a:t>WHERE t.orgid = 10187</a:t>
            </a:r>
          </a:p>
          <a:p>
            <a:pPr marL="2286000" marR="0"/>
            <a:r>
              <a:rPr lang="en-US" sz="1100" dirty="0">
                <a:effectLst/>
                <a:latin typeface="Courier New" panose="02070309020205020404" pitchFamily="49" charset="0"/>
                <a:ea typeface="Aptos" panose="020B0004020202020204" pitchFamily="34" charset="0"/>
                <a:cs typeface="Courier New" panose="02070309020205020404" pitchFamily="49" charset="0"/>
              </a:rPr>
              <a:t>LIMIT 5;</a:t>
            </a:r>
          </a:p>
          <a:p>
            <a:pPr marL="0" marR="0"/>
            <a:r>
              <a:rPr lang="en-US" sz="1100" dirty="0">
                <a:effectLst/>
                <a:latin typeface="Courier New" panose="02070309020205020404" pitchFamily="49" charset="0"/>
                <a:ea typeface="Aptos" panose="020B0004020202020204" pitchFamily="34" charset="0"/>
                <a:cs typeface="Courier New" panose="02070309020205020404" pitchFamily="49" charset="0"/>
              </a:rPr>
              <a:t>RESULTS:</a:t>
            </a:r>
          </a:p>
          <a:p>
            <a:pPr marL="2286000" marR="0"/>
            <a:r>
              <a:rPr lang="en-US" sz="1100" dirty="0">
                <a:effectLst/>
                <a:latin typeface="Courier New" panose="02070309020205020404" pitchFamily="49" charset="0"/>
                <a:ea typeface="Aptos" panose="020B0004020202020204" pitchFamily="34" charset="0"/>
                <a:cs typeface="Courier New" panose="02070309020205020404" pitchFamily="49" charset="0"/>
              </a:rPr>
              <a:t>orgid       linkorgidme</a:t>
            </a:r>
          </a:p>
          <a:p>
            <a:pPr marL="2286000" marR="0"/>
            <a:r>
              <a:rPr lang="en-US" sz="1100" dirty="0">
                <a:effectLst/>
                <a:latin typeface="Courier New" panose="02070309020205020404" pitchFamily="49" charset="0"/>
                <a:ea typeface="Aptos" panose="020B0004020202020204" pitchFamily="34" charset="0"/>
                <a:cs typeface="Courier New" panose="02070309020205020404" pitchFamily="49" charset="0"/>
              </a:rPr>
              <a:t>10187       3156</a:t>
            </a:r>
          </a:p>
          <a:p>
            <a:pPr marL="2286000" marR="0"/>
            <a:r>
              <a:rPr lang="en-US" sz="1100" dirty="0">
                <a:effectLst/>
                <a:latin typeface="Courier New" panose="02070309020205020404" pitchFamily="49" charset="0"/>
                <a:ea typeface="Aptos" panose="020B0004020202020204" pitchFamily="34" charset="0"/>
                <a:cs typeface="Courier New" panose="02070309020205020404" pitchFamily="49" charset="0"/>
              </a:rPr>
              <a:t>10187       3156</a:t>
            </a:r>
          </a:p>
          <a:p>
            <a:pPr marL="2286000" marR="0"/>
            <a:r>
              <a:rPr lang="en-US" sz="1100" dirty="0">
                <a:effectLst/>
                <a:latin typeface="Courier New" panose="02070309020205020404" pitchFamily="49" charset="0"/>
                <a:ea typeface="Aptos" panose="020B0004020202020204" pitchFamily="34" charset="0"/>
                <a:cs typeface="Courier New" panose="02070309020205020404" pitchFamily="49" charset="0"/>
              </a:rPr>
              <a:t>10187       3156</a:t>
            </a:r>
          </a:p>
          <a:p>
            <a:pPr marL="2286000" marR="0"/>
            <a:r>
              <a:rPr lang="en-US" sz="1100" dirty="0">
                <a:effectLst/>
                <a:latin typeface="Courier New" panose="02070309020205020404" pitchFamily="49" charset="0"/>
                <a:ea typeface="Aptos" panose="020B0004020202020204" pitchFamily="34" charset="0"/>
                <a:cs typeface="Courier New" panose="02070309020205020404" pitchFamily="49" charset="0"/>
              </a:rPr>
              <a:t>10187       3156</a:t>
            </a:r>
          </a:p>
          <a:p>
            <a:pPr marL="2286000" marR="0"/>
            <a:r>
              <a:rPr lang="en-US" sz="1100" dirty="0">
                <a:effectLst/>
                <a:latin typeface="Courier New" panose="02070309020205020404" pitchFamily="49" charset="0"/>
                <a:ea typeface="Aptos" panose="020B0004020202020204" pitchFamily="34" charset="0"/>
                <a:cs typeface="Courier New" panose="02070309020205020404" pitchFamily="49" charset="0"/>
              </a:rPr>
              <a:t>10187       3156</a:t>
            </a:r>
          </a:p>
          <a:p>
            <a:endParaRPr lang="en-US" sz="800" dirty="0">
              <a:latin typeface="Arial" panose="020B0604020202020204" pitchFamily="34" charset="0"/>
              <a:cs typeface="Arial" panose="020B0604020202020204" pitchFamily="34" charset="0"/>
            </a:endParaRPr>
          </a:p>
          <a:p>
            <a:r>
              <a:rPr lang="en-US" sz="1500" dirty="0"/>
              <a:t>As shown below, link medical claims to member eligibility table using two fields: </a:t>
            </a:r>
            <a:r>
              <a:rPr lang="en-US" sz="1500" b="1" dirty="0"/>
              <a:t>chiacarrierspecificuniquememberid (CSUMID)</a:t>
            </a:r>
            <a:r>
              <a:rPr lang="en-US" sz="1500" dirty="0"/>
              <a:t> in medical claims links to </a:t>
            </a:r>
            <a:r>
              <a:rPr lang="en-US" sz="1500" b="1" dirty="0"/>
              <a:t>CSUMID</a:t>
            </a:r>
            <a:r>
              <a:rPr lang="en-US" sz="1500" dirty="0"/>
              <a:t> in the member eligibility table. However, instead of also using </a:t>
            </a:r>
            <a:r>
              <a:rPr lang="en-US" sz="1500" b="1" dirty="0"/>
              <a:t>orgid</a:t>
            </a:r>
            <a:r>
              <a:rPr lang="en-US" sz="1500" dirty="0"/>
              <a:t> from the medical claims for linkage, use </a:t>
            </a:r>
            <a:r>
              <a:rPr lang="en-US" sz="1500" b="1" dirty="0"/>
              <a:t>linkorgidme</a:t>
            </a:r>
            <a:r>
              <a:rPr lang="en-US" sz="1500" dirty="0"/>
              <a:t> in medical claims to link to </a:t>
            </a:r>
            <a:r>
              <a:rPr lang="en-US" sz="1500" b="1" dirty="0"/>
              <a:t>orgid</a:t>
            </a:r>
            <a:r>
              <a:rPr lang="en-US" sz="1500" dirty="0"/>
              <a:t> in the member eligibility table. This approach ensures that you obtain the </a:t>
            </a:r>
            <a:r>
              <a:rPr lang="en-US" sz="1500" b="1" dirty="0"/>
              <a:t>MEIDs</a:t>
            </a:r>
            <a:r>
              <a:rPr lang="en-US" sz="1500" dirty="0"/>
              <a:t> for members under </a:t>
            </a:r>
            <a:r>
              <a:rPr lang="en-US" sz="1500" b="1" dirty="0"/>
              <a:t>orgid 10187</a:t>
            </a:r>
            <a:r>
              <a:rPr lang="en-US" sz="1500" dirty="0"/>
              <a:t>, which were generated based on MassHealth demographic data. Note that in the results below, the actual </a:t>
            </a:r>
            <a:r>
              <a:rPr lang="en-US" sz="1500" b="1" dirty="0"/>
              <a:t>memberlinkeids</a:t>
            </a:r>
            <a:r>
              <a:rPr lang="en-US" sz="1500" dirty="0"/>
              <a:t> have been masked.</a:t>
            </a:r>
          </a:p>
          <a:p>
            <a:endParaRPr lang="en-US" sz="1500" dirty="0"/>
          </a:p>
          <a:p>
            <a:pPr marL="0" marR="0"/>
            <a:r>
              <a:rPr lang="en-US" sz="1000" dirty="0">
                <a:effectLst/>
                <a:latin typeface="Courier New" panose="02070309020205020404" pitchFamily="49" charset="0"/>
                <a:ea typeface="Aptos" panose="020B0004020202020204" pitchFamily="34" charset="0"/>
                <a:cs typeface="Courier New" panose="02070309020205020404" pitchFamily="49" charset="0"/>
              </a:rPr>
              <a:t>QUERY:                        SELECT t.orgid, t.linkorgidme, m.memberlinkeid</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FROM         cy2021.tbl_medicalclaim t    </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INNER JOIN   cy2021.tbl_membereligibility m</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    ON t.linkorgidme = m.orgid AND t.chiacarrierspecificuniquememberid = m.chiacarrierspecificuniquememberid</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    WHERE t.orgid = 10187</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LIMIT 5;</a:t>
            </a:r>
          </a:p>
          <a:p>
            <a:pPr marL="0" marR="0"/>
            <a:r>
              <a:rPr lang="en-US" sz="1000" dirty="0">
                <a:effectLst/>
                <a:latin typeface="Courier New" panose="02070309020205020404" pitchFamily="49" charset="0"/>
                <a:ea typeface="Aptos" panose="020B0004020202020204" pitchFamily="34" charset="0"/>
                <a:cs typeface="Courier New" panose="02070309020205020404" pitchFamily="49" charset="0"/>
              </a:rPr>
              <a:t> RESULTS:</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orgid       linkorgidme       memberlinkeid</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10187       3156              6XXXXX</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10187       3156              8XXXXX</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10187       3156              4XXXXX</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10187       3156              6XXXXX</a:t>
            </a:r>
          </a:p>
          <a:p>
            <a:pPr marL="2286000" marR="0"/>
            <a:r>
              <a:rPr lang="en-US" sz="1000" dirty="0">
                <a:effectLst/>
                <a:latin typeface="Courier New" panose="02070309020205020404" pitchFamily="49" charset="0"/>
                <a:ea typeface="Aptos" panose="020B0004020202020204" pitchFamily="34" charset="0"/>
                <a:cs typeface="Courier New" panose="02070309020205020404" pitchFamily="49" charset="0"/>
              </a:rPr>
              <a:t>10187       3156              6XXXXX</a:t>
            </a: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2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00E17-8266-0FE6-C286-0738D1BEEE44}"/>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E1EDDA19-4A1F-9180-5004-DFF08E4E6E48}"/>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395C8FF5-6318-39D6-7264-CDBD928813BB}"/>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a:p>
        </p:txBody>
      </p:sp>
      <p:cxnSp>
        <p:nvCxnSpPr>
          <p:cNvPr id="7" name="Decorative: horizontal rule">
            <a:extLst>
              <a:ext uri="{FF2B5EF4-FFF2-40B4-BE49-F238E27FC236}">
                <a16:creationId xmlns:a16="http://schemas.microsoft.com/office/drawing/2014/main" id="{24F0EF61-DC65-6C9D-16BF-24A4F59F01B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58B87EF4-5C3A-8705-1FC3-5B155636BD7E}"/>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188FAF0C-63F9-BD73-2533-8C0D5571FDD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20" name="Headline">
            <a:extLst>
              <a:ext uri="{FF2B5EF4-FFF2-40B4-BE49-F238E27FC236}">
                <a16:creationId xmlns:a16="http://schemas.microsoft.com/office/drawing/2014/main" id="{933322BB-AE9A-8C6D-7739-490D84E0A924}"/>
              </a:ext>
            </a:extLst>
          </p:cNvPr>
          <p:cNvSpPr txBox="1">
            <a:spLocks/>
          </p:cNvSpPr>
          <p:nvPr/>
        </p:nvSpPr>
        <p:spPr>
          <a:xfrm>
            <a:off x="509262" y="249090"/>
            <a:ext cx="9530080" cy="8402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800" b="1" u="sng" dirty="0">
                <a:solidFill>
                  <a:schemeClr val="tx2"/>
                </a:solidFill>
                <a:latin typeface="Arial" panose="020B0604020202020204" pitchFamily="34" charset="0"/>
                <a:ea typeface="+mn-ea"/>
                <a:cs typeface="Arial" panose="020B0604020202020204" pitchFamily="34" charset="0"/>
              </a:rPr>
              <a:t>Question</a:t>
            </a:r>
            <a:r>
              <a:rPr lang="en-US" sz="1800" b="1" dirty="0">
                <a:solidFill>
                  <a:schemeClr val="tx2"/>
                </a:solidFill>
                <a:latin typeface="Arial" panose="020B0604020202020204" pitchFamily="34" charset="0"/>
                <a:ea typeface="+mn-ea"/>
                <a:cs typeface="Arial" panose="020B0604020202020204" pitchFamily="34" charset="0"/>
              </a:rPr>
              <a:t>: I am using the FY2021-2023 Hospital Inpatient Discharge Data and am unclear on what is encompassed under Payer Source Code 134, Medicare HMO - Other (not listed elsewhere). I would appreciate any information you can share.</a:t>
            </a:r>
          </a:p>
        </p:txBody>
      </p:sp>
      <p:sp>
        <p:nvSpPr>
          <p:cNvPr id="10" name="TextBox 9">
            <a:extLst>
              <a:ext uri="{FF2B5EF4-FFF2-40B4-BE49-F238E27FC236}">
                <a16:creationId xmlns:a16="http://schemas.microsoft.com/office/drawing/2014/main" id="{A06C604C-50C5-62AB-4EBC-9B3BB12A0954}"/>
              </a:ext>
            </a:extLst>
          </p:cNvPr>
          <p:cNvSpPr txBox="1"/>
          <p:nvPr/>
        </p:nvSpPr>
        <p:spPr>
          <a:xfrm>
            <a:off x="489600" y="1132330"/>
            <a:ext cx="11489039" cy="2400657"/>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In the case mix data, </a:t>
            </a:r>
            <a:r>
              <a:rPr lang="en-US" sz="1400" dirty="0">
                <a:effectLst/>
                <a:latin typeface="Arial" panose="020B0604020202020204" pitchFamily="34" charset="0"/>
                <a:ea typeface="Aptos" panose="020B0004020202020204" pitchFamily="34" charset="0"/>
                <a:cs typeface="Arial" panose="020B0604020202020204" pitchFamily="34" charset="0"/>
              </a:rPr>
              <a:t>Payer Source Code ‘134’ serves as an aggregate classification encompassing a vast</a:t>
            </a:r>
          </a:p>
          <a:p>
            <a:r>
              <a:rPr lang="en-US" sz="1400" dirty="0">
                <a:effectLst/>
                <a:latin typeface="Arial" panose="020B0604020202020204" pitchFamily="34" charset="0"/>
                <a:ea typeface="Aptos" panose="020B0004020202020204" pitchFamily="34" charset="0"/>
                <a:cs typeface="Arial" panose="020B0604020202020204" pitchFamily="34" charset="0"/>
              </a:rPr>
              <a:t>array of Medicare HMO products, numbering in the several thousands. These products, along with their associated </a:t>
            </a:r>
          </a:p>
          <a:p>
            <a:r>
              <a:rPr lang="en-US" sz="1400" dirty="0">
                <a:effectLst/>
                <a:latin typeface="Arial" panose="020B0604020202020204" pitchFamily="34" charset="0"/>
                <a:ea typeface="Aptos" panose="020B0004020202020204" pitchFamily="34" charset="0"/>
                <a:cs typeface="Arial" panose="020B0604020202020204" pitchFamily="34" charset="0"/>
              </a:rPr>
              <a:t>benefits, are subject to continual flux, with frequent modifications and updates. To provide an example (</a:t>
            </a:r>
            <a:r>
              <a:rPr lang="en-US" sz="1400" b="1" dirty="0">
                <a:effectLst/>
                <a:latin typeface="Arial" panose="020B0604020202020204" pitchFamily="34" charset="0"/>
                <a:ea typeface="Aptos" panose="020B0004020202020204" pitchFamily="34" charset="0"/>
                <a:cs typeface="Arial" panose="020B0604020202020204" pitchFamily="34" charset="0"/>
              </a:rPr>
              <a:t>see table below</a:t>
            </a:r>
            <a:r>
              <a:rPr lang="en-US" sz="1400" dirty="0">
                <a:effectLst/>
                <a:latin typeface="Arial" panose="020B0604020202020204" pitchFamily="34" charset="0"/>
                <a:ea typeface="Aptos" panose="020B0004020202020204" pitchFamily="34" charset="0"/>
                <a:cs typeface="Arial" panose="020B0604020202020204" pitchFamily="34" charset="0"/>
              </a:rPr>
              <a:t>),</a:t>
            </a:r>
          </a:p>
          <a:p>
            <a:r>
              <a:rPr lang="en-US" sz="1400" dirty="0">
                <a:effectLst/>
                <a:latin typeface="Arial" panose="020B0604020202020204" pitchFamily="34" charset="0"/>
                <a:ea typeface="Aptos" panose="020B0004020202020204" pitchFamily="34" charset="0"/>
                <a:cs typeface="Arial" panose="020B0604020202020204" pitchFamily="34" charset="0"/>
              </a:rPr>
              <a:t>CHIA linked case mix records containing Payer Source Code ‘134’ to the MA APCD and below are just </a:t>
            </a:r>
            <a:r>
              <a:rPr lang="en-US" sz="1400" b="1" dirty="0">
                <a:effectLst/>
                <a:latin typeface="Arial" panose="020B0604020202020204" pitchFamily="34" charset="0"/>
                <a:ea typeface="Aptos" panose="020B0004020202020204" pitchFamily="34" charset="0"/>
                <a:cs typeface="Arial" panose="020B0604020202020204" pitchFamily="34" charset="0"/>
              </a:rPr>
              <a:t>a few</a:t>
            </a:r>
            <a:r>
              <a:rPr lang="en-US" sz="1400" dirty="0">
                <a:effectLst/>
                <a:latin typeface="Arial" panose="020B0604020202020204" pitchFamily="34" charset="0"/>
                <a:ea typeface="Aptos" panose="020B0004020202020204" pitchFamily="34" charset="0"/>
                <a:cs typeface="Arial" panose="020B0604020202020204" pitchFamily="34" charset="0"/>
              </a:rPr>
              <a:t> examples</a:t>
            </a:r>
          </a:p>
          <a:p>
            <a:r>
              <a:rPr lang="en-US" sz="1400" dirty="0">
                <a:effectLst/>
                <a:latin typeface="Arial" panose="020B0604020202020204" pitchFamily="34" charset="0"/>
                <a:ea typeface="Aptos" panose="020B0004020202020204" pitchFamily="34" charset="0"/>
                <a:cs typeface="Arial" panose="020B0604020202020204" pitchFamily="34" charset="0"/>
              </a:rPr>
              <a:t>of the corresponding MA APCD product details associated with patients with Payer Source Code ‘134’. </a:t>
            </a:r>
          </a:p>
          <a:p>
            <a:endParaRPr lang="en-US" sz="600" dirty="0">
              <a:latin typeface="Arial" panose="020B0604020202020204" pitchFamily="34" charset="0"/>
              <a:ea typeface="Aptos" panose="020B0004020202020204" pitchFamily="34" charset="0"/>
              <a:cs typeface="Arial" panose="020B0604020202020204" pitchFamily="34" charset="0"/>
            </a:endParaRPr>
          </a:p>
          <a:p>
            <a:r>
              <a:rPr lang="en-US" sz="1400" dirty="0">
                <a:effectLst/>
                <a:latin typeface="Arial" panose="020B0604020202020204" pitchFamily="34" charset="0"/>
                <a:ea typeface="Aptos" panose="020B0004020202020204" pitchFamily="34" charset="0"/>
                <a:cs typeface="Arial" panose="020B0604020202020204" pitchFamily="34" charset="0"/>
              </a:rPr>
              <a:t>The case mix payer source codes function as broad categorical designations, strategically structured to streamline administrative processes and prevent delays in the timely dissemination of case mix datasets without the concurrent requirement of ensuring granular look-up table definitions governing thousands and thousands of individual insurance products are continuously updated to reflect ongoing changes. Researchers and analysts requiring a more granular examination of product-level distinctions are encouraged to apply for the MA APCD for comprehensive data analysis which does capture the ongoing product churning in specific detail.</a:t>
            </a:r>
            <a:endParaRPr lang="en-US" sz="16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AC807A24-7C56-6672-D7BF-9DC64C0358D7}"/>
              </a:ext>
            </a:extLst>
          </p:cNvPr>
          <p:cNvGrpSpPr/>
          <p:nvPr/>
        </p:nvGrpSpPr>
        <p:grpSpPr>
          <a:xfrm>
            <a:off x="10139680" y="198205"/>
            <a:ext cx="1738621" cy="1925230"/>
            <a:chOff x="9733906" y="441437"/>
            <a:chExt cx="2124075" cy="2152650"/>
          </a:xfrm>
        </p:grpSpPr>
        <p:pic>
          <p:nvPicPr>
            <p:cNvPr id="11" name="Picture 10">
              <a:extLst>
                <a:ext uri="{FF2B5EF4-FFF2-40B4-BE49-F238E27FC236}">
                  <a16:creationId xmlns:a16="http://schemas.microsoft.com/office/drawing/2014/main" id="{0A8E028A-E76C-B827-DFD5-8E098D3BAEF9}"/>
                </a:ext>
              </a:extLst>
            </p:cNvPr>
            <p:cNvPicPr>
              <a:picLocks noChangeAspect="1"/>
            </p:cNvPicPr>
            <p:nvPr/>
          </p:nvPicPr>
          <p:blipFill>
            <a:blip r:embed="rId3"/>
            <a:stretch>
              <a:fillRect/>
            </a:stretch>
          </p:blipFill>
          <p:spPr>
            <a:xfrm>
              <a:off x="9733906" y="441437"/>
              <a:ext cx="2124075" cy="2152650"/>
            </a:xfrm>
            <a:prstGeom prst="rect">
              <a:avLst/>
            </a:prstGeom>
          </p:spPr>
        </p:pic>
        <p:sp>
          <p:nvSpPr>
            <p:cNvPr id="12" name="TextBox 11">
              <a:extLst>
                <a:ext uri="{FF2B5EF4-FFF2-40B4-BE49-F238E27FC236}">
                  <a16:creationId xmlns:a16="http://schemas.microsoft.com/office/drawing/2014/main" id="{77812828-C611-5C03-A3CE-87495F9F9DDE}"/>
                </a:ext>
              </a:extLst>
            </p:cNvPr>
            <p:cNvSpPr txBox="1"/>
            <p:nvPr/>
          </p:nvSpPr>
          <p:spPr>
            <a:xfrm>
              <a:off x="9786068" y="441437"/>
              <a:ext cx="1402080" cy="1135639"/>
            </a:xfrm>
            <a:prstGeom prst="rect">
              <a:avLst/>
            </a:prstGeom>
            <a:noFill/>
          </p:spPr>
          <p:txBody>
            <a:bodyPr wrap="square" rtlCol="0">
              <a:spAutoFit/>
            </a:bodyPr>
            <a:lstStyle/>
            <a:p>
              <a:r>
                <a:rPr lang="en-US" sz="2000" b="1" dirty="0">
                  <a:solidFill>
                    <a:schemeClr val="bg1"/>
                  </a:solidFill>
                </a:rPr>
                <a:t>Payer Source</a:t>
              </a:r>
            </a:p>
            <a:p>
              <a:r>
                <a:rPr lang="en-US" sz="2000" b="1" dirty="0">
                  <a:solidFill>
                    <a:schemeClr val="bg1"/>
                  </a:solidFill>
                </a:rPr>
                <a:t>Codes</a:t>
              </a:r>
            </a:p>
          </p:txBody>
        </p:sp>
      </p:grpSp>
      <p:pic>
        <p:nvPicPr>
          <p:cNvPr id="14" name="Picture 13">
            <a:extLst>
              <a:ext uri="{FF2B5EF4-FFF2-40B4-BE49-F238E27FC236}">
                <a16:creationId xmlns:a16="http://schemas.microsoft.com/office/drawing/2014/main" id="{FEC260EC-FCC2-A68F-D87C-E154CF4F332B}"/>
              </a:ext>
            </a:extLst>
          </p:cNvPr>
          <p:cNvPicPr>
            <a:picLocks noChangeAspect="1"/>
          </p:cNvPicPr>
          <p:nvPr/>
        </p:nvPicPr>
        <p:blipFill>
          <a:blip r:embed="rId4"/>
          <a:stretch>
            <a:fillRect/>
          </a:stretch>
        </p:blipFill>
        <p:spPr>
          <a:xfrm>
            <a:off x="2848665" y="3786763"/>
            <a:ext cx="6962235" cy="2402032"/>
          </a:xfrm>
          <a:prstGeom prst="rect">
            <a:avLst/>
          </a:prstGeom>
        </p:spPr>
      </p:pic>
      <p:sp>
        <p:nvSpPr>
          <p:cNvPr id="15" name="TextBox 14">
            <a:extLst>
              <a:ext uri="{FF2B5EF4-FFF2-40B4-BE49-F238E27FC236}">
                <a16:creationId xmlns:a16="http://schemas.microsoft.com/office/drawing/2014/main" id="{231AB7F3-7F96-2708-2710-C4BD5445D154}"/>
              </a:ext>
            </a:extLst>
          </p:cNvPr>
          <p:cNvSpPr txBox="1"/>
          <p:nvPr/>
        </p:nvSpPr>
        <p:spPr>
          <a:xfrm>
            <a:off x="4702174" y="3500855"/>
            <a:ext cx="3823483" cy="338554"/>
          </a:xfrm>
          <a:prstGeom prst="rect">
            <a:avLst/>
          </a:prstGeom>
          <a:noFill/>
        </p:spPr>
        <p:txBody>
          <a:bodyPr wrap="none" rtlCol="0">
            <a:spAutoFit/>
          </a:bodyPr>
          <a:lstStyle/>
          <a:p>
            <a:r>
              <a:rPr lang="en-US" sz="1600" b="1" dirty="0">
                <a:solidFill>
                  <a:schemeClr val="tx2"/>
                </a:solidFill>
                <a:latin typeface="Arial" panose="020B0604020202020204" pitchFamily="34" charset="0"/>
                <a:cs typeface="Arial" panose="020B0604020202020204" pitchFamily="34" charset="0"/>
              </a:rPr>
              <a:t>Examples of Medicare HMO Products</a:t>
            </a:r>
            <a:endParaRPr lang="en-US" sz="1600" dirty="0">
              <a:solidFill>
                <a:schemeClr val="tx2"/>
              </a:solidFill>
            </a:endParaRPr>
          </a:p>
        </p:txBody>
      </p:sp>
    </p:spTree>
    <p:extLst>
      <p:ext uri="{BB962C8B-B14F-4D97-AF65-F5344CB8AC3E}">
        <p14:creationId xmlns:p14="http://schemas.microsoft.com/office/powerpoint/2010/main" val="344860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27018" y="451292"/>
            <a:ext cx="115649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When is the next Data User Group meeting? </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B4DE9B5F-EA8A-1404-F74D-79CF6D89BD81}"/>
              </a:ext>
            </a:extLst>
          </p:cNvPr>
          <p:cNvSpPr txBox="1"/>
          <p:nvPr/>
        </p:nvSpPr>
        <p:spPr>
          <a:xfrm>
            <a:off x="1586204" y="1852394"/>
            <a:ext cx="9171992" cy="923330"/>
          </a:xfrm>
          <a:prstGeom prst="rect">
            <a:avLst/>
          </a:prstGeom>
          <a:noFill/>
        </p:spPr>
        <p:txBody>
          <a:bodyPr wrap="square">
            <a:spAutoFit/>
          </a:bodyPr>
          <a:lstStyle/>
          <a:p>
            <a:pPr marL="742950" lvl="1" indent="-285750">
              <a:buClr>
                <a:schemeClr val="accent1"/>
              </a:buClr>
              <a:buFont typeface="Wingdings" charset="2"/>
              <a:buChar char="§"/>
            </a:pPr>
            <a:r>
              <a:rPr lang="en-US" dirty="0">
                <a:solidFill>
                  <a:srgbClr val="63666A"/>
                </a:solidFill>
                <a:latin typeface="Arial"/>
                <a:cs typeface="Arial"/>
              </a:rPr>
              <a:t>The next User Group will meet Tuesday, March 25, 2025.</a:t>
            </a:r>
          </a:p>
          <a:p>
            <a:pPr lvl="1">
              <a:buClr>
                <a:schemeClr val="accent1"/>
              </a:buClr>
            </a:pPr>
            <a:endParaRPr lang="en-US" dirty="0">
              <a:solidFill>
                <a:srgbClr val="63666A"/>
              </a:solidFill>
              <a:latin typeface="Arial"/>
              <a:cs typeface="Arial"/>
            </a:endParaRPr>
          </a:p>
          <a:p>
            <a:pPr marL="742950" lvl="1" indent="-285750">
              <a:buClr>
                <a:schemeClr val="accent1"/>
              </a:buClr>
              <a:buFont typeface="Wingdings" charset="2"/>
              <a:buChar char="§"/>
            </a:pPr>
            <a:r>
              <a:rPr lang="en-US" sz="1800" dirty="0">
                <a:hlinkClick r:id="rId3"/>
              </a:rPr>
              <a:t>http://www.chiamass.gov/ma-apcd-and-case-mix-user-workgroup-information/</a:t>
            </a:r>
            <a:endParaRPr lang="en-US" sz="1800" dirty="0"/>
          </a:p>
        </p:txBody>
      </p:sp>
    </p:spTree>
    <p:extLst>
      <p:ext uri="{BB962C8B-B14F-4D97-AF65-F5344CB8AC3E}">
        <p14:creationId xmlns:p14="http://schemas.microsoft.com/office/powerpoint/2010/main" val="250025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D69627-5510-7A0F-B0BD-BDFC5C55674E}"/>
              </a:ext>
            </a:extLst>
          </p:cNvPr>
          <p:cNvSpPr txBox="1">
            <a:spLocks/>
          </p:cNvSpPr>
          <p:nvPr/>
        </p:nvSpPr>
        <p:spPr>
          <a:xfrm>
            <a:off x="944218" y="576470"/>
            <a:ext cx="1069904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Questions?</a:t>
            </a:r>
            <a:endParaRPr lang="en-US" b="1" dirty="0">
              <a:solidFill>
                <a:schemeClr val="accent1"/>
              </a:solidFill>
              <a:latin typeface="Arial" panose="020B0604020202020204" pitchFamily="34" charset="0"/>
              <a:ea typeface="+mn-ea"/>
              <a:cs typeface="Arial" panose="020B0604020202020204" pitchFamily="34" charset="0"/>
            </a:endParaRPr>
          </a:p>
        </p:txBody>
      </p:sp>
      <p:sp>
        <p:nvSpPr>
          <p:cNvPr id="3" name="Decorative: Blue Sidebar">
            <a:extLst>
              <a:ext uri="{FF2B5EF4-FFF2-40B4-BE49-F238E27FC236}">
                <a16:creationId xmlns:a16="http://schemas.microsoft.com/office/drawing/2014/main" id="{F556CC58-4F4F-61BD-B5AA-D77732FE81B5}"/>
              </a:ext>
              <a:ext uri="{C183D7F6-B498-43B3-948B-1728B52AA6E4}">
                <adec:decorative xmlns:adec="http://schemas.microsoft.com/office/drawing/2017/decorative" val="1"/>
              </a:ext>
            </a:extLst>
          </p:cNvPr>
          <p:cNvSpPr/>
          <p:nvPr/>
        </p:nvSpPr>
        <p:spPr>
          <a:xfrm>
            <a:off x="0" y="0"/>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5677248-BBB9-E42A-33CC-0CBEA2AB41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a:p>
        </p:txBody>
      </p:sp>
      <p:sp>
        <p:nvSpPr>
          <p:cNvPr id="5" name="Footer Placeholder 4">
            <a:extLst>
              <a:ext uri="{FF2B5EF4-FFF2-40B4-BE49-F238E27FC236}">
                <a16:creationId xmlns:a16="http://schemas.microsoft.com/office/drawing/2014/main" id="{BEBD38E9-55EA-5BB6-3B76-D33EDD22E59D}"/>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t>CHIA Data User Workgroup  |  February 25, 2025</a:t>
            </a:r>
          </a:p>
        </p:txBody>
      </p:sp>
      <p:pic>
        <p:nvPicPr>
          <p:cNvPr id="6" name="Decorative: CHIA Logo">
            <a:extLst>
              <a:ext uri="{FF2B5EF4-FFF2-40B4-BE49-F238E27FC236}">
                <a16:creationId xmlns:a16="http://schemas.microsoft.com/office/drawing/2014/main" id="{C2F50C6E-D440-E8D2-8B7B-955CFF4A7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cxnSp>
        <p:nvCxnSpPr>
          <p:cNvPr id="7" name="Decorative: horizontal rule">
            <a:extLst>
              <a:ext uri="{FF2B5EF4-FFF2-40B4-BE49-F238E27FC236}">
                <a16:creationId xmlns:a16="http://schemas.microsoft.com/office/drawing/2014/main" id="{89030621-2E93-9DFD-4CC5-393F2F23D22C}"/>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FA2CA1-AF41-5C15-AB75-25A4CE2EF15B}"/>
              </a:ext>
            </a:extLst>
          </p:cNvPr>
          <p:cNvSpPr txBox="1"/>
          <p:nvPr/>
        </p:nvSpPr>
        <p:spPr>
          <a:xfrm>
            <a:off x="944218" y="1736229"/>
            <a:ext cx="6892190" cy="1495281"/>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MA APCD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a:rPr>
              <a:t>apcd.data@chiamass.gov</a:t>
            </a:r>
            <a:endParaRPr lang="en-US" sz="18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Case Mix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casemix.data@chiamass.gov</a:t>
            </a:r>
            <a:r>
              <a:rPr lang="en-US" sz="18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6C49FE9C-37CE-8B44-DB82-D84917714777}"/>
              </a:ext>
            </a:extLst>
          </p:cNvPr>
          <p:cNvPicPr>
            <a:picLocks noChangeAspect="1"/>
          </p:cNvPicPr>
          <p:nvPr/>
        </p:nvPicPr>
        <p:blipFill>
          <a:blip r:embed="rId5"/>
          <a:stretch>
            <a:fillRect/>
          </a:stretch>
        </p:blipFill>
        <p:spPr>
          <a:xfrm>
            <a:off x="8628577" y="1015944"/>
            <a:ext cx="2537672" cy="2537672"/>
          </a:xfrm>
          <a:prstGeom prst="rect">
            <a:avLst/>
          </a:prstGeom>
        </p:spPr>
      </p:pic>
      <p:sp>
        <p:nvSpPr>
          <p:cNvPr id="10" name="TextBox 9">
            <a:extLst>
              <a:ext uri="{FF2B5EF4-FFF2-40B4-BE49-F238E27FC236}">
                <a16:creationId xmlns:a16="http://schemas.microsoft.com/office/drawing/2014/main" id="{C178F155-3F6D-378A-8D07-F061D2E822AE}"/>
              </a:ext>
            </a:extLst>
          </p:cNvPr>
          <p:cNvSpPr txBox="1"/>
          <p:nvPr/>
        </p:nvSpPr>
        <p:spPr>
          <a:xfrm>
            <a:off x="1683067" y="3571174"/>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6"/>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300725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17805" y="216252"/>
            <a:ext cx="99301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600" b="1" dirty="0">
                <a:solidFill>
                  <a:schemeClr val="tx2"/>
                </a:solidFill>
                <a:latin typeface="Arial" panose="020B0604020202020204" pitchFamily="34" charset="0"/>
                <a:ea typeface="+mn-ea"/>
                <a:cs typeface="Arial" panose="020B0604020202020204" pitchFamily="34" charset="0"/>
              </a:rPr>
              <a:t>Agenda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F43D4C1E-B83B-39FB-5642-1444C7707B24}"/>
              </a:ext>
            </a:extLst>
          </p:cNvPr>
          <p:cNvSpPr txBox="1"/>
          <p:nvPr/>
        </p:nvSpPr>
        <p:spPr>
          <a:xfrm>
            <a:off x="2082895" y="862583"/>
            <a:ext cx="8210068" cy="3216265"/>
          </a:xfrm>
          <a:prstGeom prst="rect">
            <a:avLst/>
          </a:prstGeom>
          <a:noFill/>
        </p:spPr>
        <p:txBody>
          <a:bodyPr wrap="square" rtlCol="0">
            <a:spAutoFit/>
          </a:bodyPr>
          <a:lstStyle/>
          <a:p>
            <a:pPr marL="342900" indent="-342900">
              <a:buFont typeface="Wingdings" panose="05000000000000000000" pitchFamily="2" charset="2"/>
              <a:buChar char="Ø"/>
            </a:pPr>
            <a:r>
              <a:rPr lang="en-US" sz="1600" b="1"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1600" dirty="0">
                <a:solidFill>
                  <a:srgbClr val="63666A"/>
                </a:solidFill>
                <a:latin typeface="Arial"/>
                <a:cs typeface="Arial"/>
              </a:rPr>
              <a:t>FY2023 Case Mix Releases, Documentation and Release Notes</a:t>
            </a:r>
          </a:p>
          <a:p>
            <a:pPr marL="742950" lvl="1" indent="-285750">
              <a:buClr>
                <a:schemeClr val="accent1"/>
              </a:buClr>
              <a:buFont typeface="Wingdings" charset="2"/>
              <a:buChar char="§"/>
            </a:pPr>
            <a:r>
              <a:rPr lang="en-US" sz="1600" dirty="0">
                <a:solidFill>
                  <a:srgbClr val="63666A"/>
                </a:solidFill>
                <a:latin typeface="Arial"/>
                <a:cs typeface="Arial"/>
              </a:rPr>
              <a:t>Certificate of Continued Need and Compliance</a:t>
            </a:r>
          </a:p>
          <a:p>
            <a:pPr marL="742950" lvl="1" indent="-285750">
              <a:buClr>
                <a:schemeClr val="accent1"/>
              </a:buClr>
              <a:buFont typeface="Wingdings" charset="2"/>
              <a:buChar char="§"/>
            </a:pPr>
            <a:r>
              <a:rPr lang="en-US" sz="1600" dirty="0">
                <a:solidFill>
                  <a:srgbClr val="63666A"/>
                </a:solidFill>
                <a:latin typeface="Arial"/>
                <a:cs typeface="Arial"/>
              </a:rPr>
              <a:t>CHIA’s YouTube Video Training on Data Use Obligations</a:t>
            </a:r>
          </a:p>
          <a:p>
            <a:pPr marL="742950" lvl="1" indent="-285750">
              <a:buClr>
                <a:schemeClr val="accent1"/>
              </a:buClr>
              <a:buFont typeface="Wingdings" charset="2"/>
              <a:buChar char="§"/>
            </a:pPr>
            <a:r>
              <a:rPr lang="en-US" sz="1600" dirty="0">
                <a:solidFill>
                  <a:srgbClr val="63666A"/>
                </a:solidFill>
                <a:latin typeface="Arial"/>
                <a:cs typeface="Arial"/>
              </a:rPr>
              <a:t>New - MA APCD CY2023 Now Available for Request</a:t>
            </a:r>
          </a:p>
          <a:p>
            <a:pPr marL="742950" lvl="1" indent="-285750">
              <a:buClr>
                <a:schemeClr val="accent1"/>
              </a:buClr>
              <a:buFont typeface="Wingdings" charset="2"/>
              <a:buChar char="§"/>
            </a:pPr>
            <a:r>
              <a:rPr lang="en-US" sz="1600" dirty="0">
                <a:solidFill>
                  <a:srgbClr val="63666A"/>
                </a:solidFill>
                <a:latin typeface="Arial"/>
                <a:cs typeface="Arial"/>
              </a:rPr>
              <a:t>New England Journal of Medicine Launches new journal NEJM AI</a:t>
            </a:r>
          </a:p>
          <a:p>
            <a:pPr lvl="1">
              <a:buClr>
                <a:schemeClr val="accent1"/>
              </a:buClr>
            </a:pPr>
            <a:endParaRPr lang="en-US" sz="1100" dirty="0">
              <a:solidFill>
                <a:srgbClr val="63666A"/>
              </a:solidFill>
              <a:latin typeface="Arial"/>
              <a:cs typeface="Arial"/>
            </a:endParaRPr>
          </a:p>
          <a:p>
            <a:pPr marL="342900" indent="-342900">
              <a:buFont typeface="Wingdings" panose="05000000000000000000" pitchFamily="2" charset="2"/>
              <a:buChar char="Ø"/>
            </a:pPr>
            <a:r>
              <a:rPr lang="en-US" sz="1600" b="1" dirty="0">
                <a:solidFill>
                  <a:srgbClr val="63666A"/>
                </a:solidFill>
                <a:latin typeface="Arial"/>
                <a:cs typeface="Arial"/>
              </a:rPr>
              <a:t>Data User Support Questions</a:t>
            </a:r>
          </a:p>
          <a:p>
            <a:pPr marL="742950" lvl="1" indent="-285750">
              <a:buClr>
                <a:schemeClr val="accent1"/>
              </a:buClr>
              <a:buFont typeface="Wingdings" charset="2"/>
              <a:buChar char="§"/>
            </a:pPr>
            <a:r>
              <a:rPr lang="en-US" sz="1600" dirty="0">
                <a:solidFill>
                  <a:srgbClr val="3E3E3E"/>
                </a:solidFill>
                <a:latin typeface="Arial" panose="020B0604020202020204" pitchFamily="34" charset="0"/>
              </a:rPr>
              <a:t>CPT and HCPCS codes for AI-enabled medical devices and diagnostic services </a:t>
            </a:r>
            <a:endParaRPr lang="en-US" sz="1600" b="0" i="0" dirty="0">
              <a:solidFill>
                <a:srgbClr val="3E3E3E"/>
              </a:solidFill>
              <a:effectLst/>
              <a:latin typeface="Arial" panose="020B0604020202020204" pitchFamily="34" charset="0"/>
            </a:endParaRPr>
          </a:p>
          <a:p>
            <a:pPr marL="742950" lvl="1" indent="-285750">
              <a:buClr>
                <a:schemeClr val="accent1"/>
              </a:buClr>
              <a:buFont typeface="Wingdings" charset="2"/>
              <a:buChar char="§"/>
            </a:pPr>
            <a:r>
              <a:rPr lang="en-US" sz="1600" dirty="0">
                <a:solidFill>
                  <a:srgbClr val="3E3E3E"/>
                </a:solidFill>
                <a:latin typeface="Arial" panose="020B0604020202020204" pitchFamily="34" charset="0"/>
              </a:rPr>
              <a:t>Member Link EIDs for Behavioral Health Care Transitions</a:t>
            </a:r>
          </a:p>
          <a:p>
            <a:pPr marL="742950" lvl="1" indent="-285750">
              <a:buClr>
                <a:schemeClr val="accent1"/>
              </a:buClr>
              <a:buFont typeface="Wingdings" charset="2"/>
              <a:buChar char="§"/>
            </a:pPr>
            <a:r>
              <a:rPr lang="en-US" sz="1600" dirty="0">
                <a:solidFill>
                  <a:srgbClr val="3E3E3E"/>
                </a:solidFill>
                <a:latin typeface="Arial" panose="020B0604020202020204" pitchFamily="34" charset="0"/>
              </a:rPr>
              <a:t>Payer Source Code for Medicare HMO Products</a:t>
            </a:r>
          </a:p>
          <a:p>
            <a:pPr marR="0" lvl="1">
              <a:spcBef>
                <a:spcPts val="0"/>
              </a:spcBef>
              <a:spcAft>
                <a:spcPts val="0"/>
              </a:spcAft>
              <a:buClr>
                <a:schemeClr val="accent1"/>
              </a:buClr>
            </a:pPr>
            <a:endParaRPr lang="en-US" sz="1600" b="1" dirty="0">
              <a:solidFill>
                <a:srgbClr val="63666A"/>
              </a:solidFill>
              <a:latin typeface="Arial"/>
              <a:cs typeface="Arial"/>
            </a:endParaRPr>
          </a:p>
          <a:p>
            <a:pPr marL="342900" indent="-342900">
              <a:buFont typeface="Wingdings" panose="05000000000000000000" pitchFamily="2" charset="2"/>
              <a:buChar char="Ø"/>
            </a:pPr>
            <a:r>
              <a:rPr lang="en-US" sz="1600" b="1" dirty="0">
                <a:solidFill>
                  <a:srgbClr val="63666A"/>
                </a:solidFill>
                <a:latin typeface="Arial"/>
                <a:cs typeface="Arial"/>
              </a:rPr>
              <a:t>Q&amp;A</a:t>
            </a:r>
            <a:endParaRPr lang="en-US" sz="1600" dirty="0">
              <a:latin typeface="Arial"/>
              <a:cs typeface="Arial"/>
            </a:endParaRPr>
          </a:p>
        </p:txBody>
      </p:sp>
    </p:spTree>
    <p:extLst>
      <p:ext uri="{BB962C8B-B14F-4D97-AF65-F5344CB8AC3E}">
        <p14:creationId xmlns:p14="http://schemas.microsoft.com/office/powerpoint/2010/main" val="103334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3</a:t>
            </a:fld>
            <a:endParaRPr lang="en-US" dirty="0">
              <a:solidFill>
                <a:schemeClr val="bg1"/>
              </a:solidFill>
            </a:endParaRP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Announcements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February 25, 2025</a:t>
            </a:r>
          </a:p>
        </p:txBody>
      </p: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52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43281" y="142361"/>
            <a:ext cx="11084560"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800" b="1" dirty="0">
                <a:solidFill>
                  <a:schemeClr val="tx2"/>
                </a:solidFill>
                <a:latin typeface="Arial" panose="020B0604020202020204" pitchFamily="34" charset="0"/>
                <a:ea typeface="+mn-ea"/>
                <a:cs typeface="Arial" panose="020B0604020202020204" pitchFamily="34" charset="0"/>
              </a:rPr>
              <a:t>FY2023 Case Mix Releases and Documentation</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771319" y="1090585"/>
            <a:ext cx="7279987" cy="1764586"/>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ALL FY2023 CASE MIX RELEASES ARE AVAILABLE</a:t>
            </a:r>
          </a:p>
          <a:p>
            <a:endParaRPr lang="en-US" sz="1100" b="1" dirty="0">
              <a:solidFill>
                <a:srgbClr val="000000"/>
              </a:solidFill>
              <a:latin typeface="Arial" panose="020B0604020202020204" pitchFamily="34" charset="0"/>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Hospital Inpatient Discharge Data FY2023 (HIDD) </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Outpatient Emergency Department Visit Data FY2023 (EDD)</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Outpatient Observation Stay Data FY2023(OSD)</a:t>
            </a:r>
          </a:p>
        </p:txBody>
      </p:sp>
      <p:sp>
        <p:nvSpPr>
          <p:cNvPr id="19" name="TextBox 18">
            <a:extLst>
              <a:ext uri="{FF2B5EF4-FFF2-40B4-BE49-F238E27FC236}">
                <a16:creationId xmlns:a16="http://schemas.microsoft.com/office/drawing/2014/main" id="{7140C0B7-A8CD-6EB5-873B-09E9F4571E8F}"/>
              </a:ext>
            </a:extLst>
          </p:cNvPr>
          <p:cNvSpPr txBox="1"/>
          <p:nvPr/>
        </p:nvSpPr>
        <p:spPr>
          <a:xfrm>
            <a:off x="771319" y="4253124"/>
            <a:ext cx="7193943" cy="369332"/>
          </a:xfrm>
          <a:prstGeom prst="rect">
            <a:avLst/>
          </a:prstGeom>
          <a:noFill/>
        </p:spPr>
        <p:txBody>
          <a:bodyPr wrap="square">
            <a:spAutoFit/>
          </a:bodyPr>
          <a:lstStyle/>
          <a:p>
            <a:r>
              <a:rPr lang="en-US" sz="1800" b="1" dirty="0">
                <a:solidFill>
                  <a:srgbClr val="000000"/>
                </a:solidFill>
                <a:latin typeface="Arial" panose="020B0604020202020204" pitchFamily="34" charset="0"/>
                <a:cs typeface="Arial" panose="020B0604020202020204" pitchFamily="34" charset="0"/>
              </a:rPr>
              <a:t>CASE MIX DOCUMENTATION </a:t>
            </a:r>
            <a:r>
              <a:rPr lang="en-US" b="1" dirty="0">
                <a:solidFill>
                  <a:srgbClr val="000000"/>
                </a:solidFill>
                <a:latin typeface="Arial" panose="020B0604020202020204" pitchFamily="34" charset="0"/>
                <a:cs typeface="Arial" panose="020B0604020202020204" pitchFamily="34" charset="0"/>
              </a:rPr>
              <a:t>AND RELEASE NOTES</a:t>
            </a:r>
            <a:endParaRPr lang="en-US" sz="1800" b="1" dirty="0">
              <a:solidFill>
                <a:srgbClr val="000000"/>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02EAB8D1-C75A-B29E-8912-457D101C481F}"/>
              </a:ext>
            </a:extLst>
          </p:cNvPr>
          <p:cNvPicPr>
            <a:picLocks noChangeAspect="1"/>
          </p:cNvPicPr>
          <p:nvPr/>
        </p:nvPicPr>
        <p:blipFill>
          <a:blip r:embed="rId3"/>
          <a:srcRect l="57329" t="50001" r="19928" b="13348"/>
          <a:stretch/>
        </p:blipFill>
        <p:spPr>
          <a:xfrm>
            <a:off x="8233454" y="975986"/>
            <a:ext cx="3582627" cy="3247468"/>
          </a:xfrm>
          <a:prstGeom prst="rect">
            <a:avLst/>
          </a:prstGeom>
          <a:ln w="19050">
            <a:solidFill>
              <a:srgbClr val="0070C0"/>
            </a:solidFill>
          </a:ln>
        </p:spPr>
      </p:pic>
      <p:sp>
        <p:nvSpPr>
          <p:cNvPr id="23" name="TextBox 22">
            <a:extLst>
              <a:ext uri="{FF2B5EF4-FFF2-40B4-BE49-F238E27FC236}">
                <a16:creationId xmlns:a16="http://schemas.microsoft.com/office/drawing/2014/main" id="{22ECB993-9A8A-C828-ECFF-C11B96C207EF}"/>
              </a:ext>
            </a:extLst>
          </p:cNvPr>
          <p:cNvSpPr txBox="1"/>
          <p:nvPr/>
        </p:nvSpPr>
        <p:spPr>
          <a:xfrm>
            <a:off x="944217" y="4676400"/>
            <a:ext cx="10871864"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Before accessing the FY2023, review the  case mix documentation and release notes. The documentation contains a data overview, including data element list, data dictionary, reference tables, and summary statistics. The release notes contain information directly submitted by hospitals explaining data anomalies. Remember to review documentation and release notes before accessing data.</a:t>
            </a:r>
          </a:p>
        </p:txBody>
      </p:sp>
      <p:grpSp>
        <p:nvGrpSpPr>
          <p:cNvPr id="27" name="Group 26">
            <a:extLst>
              <a:ext uri="{FF2B5EF4-FFF2-40B4-BE49-F238E27FC236}">
                <a16:creationId xmlns:a16="http://schemas.microsoft.com/office/drawing/2014/main" id="{5EC94535-7E7A-BCA6-F332-140F605CBA4F}"/>
              </a:ext>
            </a:extLst>
          </p:cNvPr>
          <p:cNvGrpSpPr/>
          <p:nvPr/>
        </p:nvGrpSpPr>
        <p:grpSpPr>
          <a:xfrm>
            <a:off x="1270000" y="3230880"/>
            <a:ext cx="6695262" cy="771950"/>
            <a:chOff x="1270000" y="3230880"/>
            <a:chExt cx="6695262" cy="771950"/>
          </a:xfrm>
        </p:grpSpPr>
        <p:sp>
          <p:nvSpPr>
            <p:cNvPr id="24" name="Arrow: Pentagon 23">
              <a:extLst>
                <a:ext uri="{FF2B5EF4-FFF2-40B4-BE49-F238E27FC236}">
                  <a16:creationId xmlns:a16="http://schemas.microsoft.com/office/drawing/2014/main" id="{7F0E4EB9-C6EB-AF14-8576-DA3CC50C3FE4}"/>
                </a:ext>
              </a:extLst>
            </p:cNvPr>
            <p:cNvSpPr/>
            <p:nvPr/>
          </p:nvSpPr>
          <p:spPr>
            <a:xfrm>
              <a:off x="1270000" y="3230880"/>
              <a:ext cx="6695262" cy="771950"/>
            </a:xfrm>
            <a:prstGeom prst="homePlate">
              <a:avLst/>
            </a:prstGeom>
            <a:solidFill>
              <a:schemeClr val="accent1">
                <a:alpha val="4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016F332-3DA1-381E-06A2-5FAB7DFBA60C}"/>
                </a:ext>
              </a:extLst>
            </p:cNvPr>
            <p:cNvSpPr txBox="1"/>
            <p:nvPr/>
          </p:nvSpPr>
          <p:spPr>
            <a:xfrm>
              <a:off x="2099912" y="3284760"/>
              <a:ext cx="4622800" cy="646331"/>
            </a:xfrm>
            <a:prstGeom prst="rect">
              <a:avLst/>
            </a:prstGeom>
            <a:noFill/>
          </p:spPr>
          <p:txBody>
            <a:bodyPr wrap="square">
              <a:spAutoFit/>
            </a:bodyPr>
            <a:lstStyle/>
            <a:p>
              <a:pPr algn="ctr"/>
              <a:r>
                <a:rPr lang="en-US" dirty="0"/>
                <a:t>Documentation and Release notes available at </a:t>
              </a:r>
            </a:p>
            <a:p>
              <a:pPr algn="ctr"/>
              <a:r>
                <a:rPr lang="en-US" dirty="0">
                  <a:solidFill>
                    <a:srgbClr val="2C6294"/>
                  </a:solidFill>
                  <a:hlinkClick r:id="rId4">
                    <a:extLst>
                      <a:ext uri="{A12FA001-AC4F-418D-AE19-62706E023703}">
                        <ahyp:hlinkClr xmlns:ahyp="http://schemas.microsoft.com/office/drawing/2018/hyperlinkcolor" val="tx"/>
                      </a:ext>
                    </a:extLst>
                  </a:hlinkClick>
                </a:rPr>
                <a:t>https://chiamass.gov/case-mix-data</a:t>
              </a:r>
              <a:r>
                <a:rPr lang="en-US" dirty="0">
                  <a:solidFill>
                    <a:srgbClr val="2C6294"/>
                  </a:solidFill>
                </a:rPr>
                <a:t> </a:t>
              </a:r>
            </a:p>
          </p:txBody>
        </p:sp>
      </p:grpSp>
    </p:spTree>
    <p:extLst>
      <p:ext uri="{BB962C8B-B14F-4D97-AF65-F5344CB8AC3E}">
        <p14:creationId xmlns:p14="http://schemas.microsoft.com/office/powerpoint/2010/main" val="336632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6B85A-8FBF-2206-4D53-F6E2DF5952C7}"/>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7DC8C1E6-0B92-6A15-EDE5-62625C8E3DB1}"/>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C44DE71C-42C3-6AE9-8C06-1761D7A02A5A}"/>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a:p>
        </p:txBody>
      </p:sp>
      <p:sp>
        <p:nvSpPr>
          <p:cNvPr id="4" name="Headline">
            <a:extLst>
              <a:ext uri="{FF2B5EF4-FFF2-40B4-BE49-F238E27FC236}">
                <a16:creationId xmlns:a16="http://schemas.microsoft.com/office/drawing/2014/main" id="{A4F1D4ED-6C7B-B86E-DD28-1A7BDD59871C}"/>
              </a:ext>
            </a:extLst>
          </p:cNvPr>
          <p:cNvSpPr txBox="1">
            <a:spLocks/>
          </p:cNvSpPr>
          <p:nvPr/>
        </p:nvSpPr>
        <p:spPr>
          <a:xfrm>
            <a:off x="798868" y="190333"/>
            <a:ext cx="613565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2400" b="1" dirty="0">
                <a:solidFill>
                  <a:schemeClr val="tx2"/>
                </a:solidFill>
                <a:latin typeface="Arial" panose="020B0604020202020204" pitchFamily="34" charset="0"/>
                <a:ea typeface="+mn-ea"/>
                <a:cs typeface="Arial" panose="020B0604020202020204" pitchFamily="34" charset="0"/>
              </a:rPr>
              <a:t>CERTIFICATE OF CONTINUED NEED AND COMPLIANCE</a:t>
            </a:r>
          </a:p>
        </p:txBody>
      </p:sp>
      <p:cxnSp>
        <p:nvCxnSpPr>
          <p:cNvPr id="7" name="Decorative: horizontal rule">
            <a:extLst>
              <a:ext uri="{FF2B5EF4-FFF2-40B4-BE49-F238E27FC236}">
                <a16:creationId xmlns:a16="http://schemas.microsoft.com/office/drawing/2014/main" id="{C7E2F230-20DF-A622-5965-BAC2E920DF36}"/>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261A8FD2-AAE2-B4FE-C78D-E2E8C6E26B4E}"/>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4E027E83-F186-A274-E09B-22FCF4893B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6" name="TextBox 15">
            <a:extLst>
              <a:ext uri="{FF2B5EF4-FFF2-40B4-BE49-F238E27FC236}">
                <a16:creationId xmlns:a16="http://schemas.microsoft.com/office/drawing/2014/main" id="{8FEFE70B-11DC-4624-AEEB-25AB3BFA20A1}"/>
              </a:ext>
            </a:extLst>
          </p:cNvPr>
          <p:cNvSpPr txBox="1"/>
          <p:nvPr/>
        </p:nvSpPr>
        <p:spPr>
          <a:xfrm>
            <a:off x="839508" y="1037197"/>
            <a:ext cx="6095014" cy="1477328"/>
          </a:xfrm>
          <a:prstGeom prst="rect">
            <a:avLst/>
          </a:prstGeom>
          <a:noFill/>
        </p:spPr>
        <p:txBody>
          <a:bodyPr wrap="square">
            <a:spAutoFit/>
          </a:bodyPr>
          <a:lstStyle/>
          <a:p>
            <a:r>
              <a:rPr lang="en-US" dirty="0"/>
              <a:t>Those with approved projects using previous data who a new year’s data should submit an Exhibit B (Certificate of Continued Need and Compliance) of page 10 the Data Use Agreement. Afterwards,  you will receive an invoice (if applicable).  Upon payment, the order for the new year of data will be placed.</a:t>
            </a:r>
          </a:p>
        </p:txBody>
      </p:sp>
      <p:sp>
        <p:nvSpPr>
          <p:cNvPr id="19" name="TextBox 18">
            <a:extLst>
              <a:ext uri="{FF2B5EF4-FFF2-40B4-BE49-F238E27FC236}">
                <a16:creationId xmlns:a16="http://schemas.microsoft.com/office/drawing/2014/main" id="{8C1645A3-253C-E940-A472-0075E1F08797}"/>
              </a:ext>
            </a:extLst>
          </p:cNvPr>
          <p:cNvSpPr txBox="1"/>
          <p:nvPr/>
        </p:nvSpPr>
        <p:spPr>
          <a:xfrm>
            <a:off x="715223" y="2676888"/>
            <a:ext cx="4903514" cy="461665"/>
          </a:xfrm>
          <a:prstGeom prst="rect">
            <a:avLst/>
          </a:prstGeom>
          <a:noFill/>
        </p:spPr>
        <p:txBody>
          <a:bodyPr wrap="square">
            <a:spAutoFit/>
          </a:bodyPr>
          <a:lstStyle/>
          <a:p>
            <a:pPr algn="ctr"/>
            <a:r>
              <a:rPr lang="en-US" sz="2400" b="1" dirty="0">
                <a:solidFill>
                  <a:schemeClr val="tx2"/>
                </a:solidFill>
                <a:latin typeface="Arial" panose="020B0604020202020204" pitchFamily="34" charset="0"/>
                <a:cs typeface="Arial" panose="020B0604020202020204" pitchFamily="34" charset="0"/>
              </a:rPr>
              <a:t>CHIA’s YouTube Channel Video</a:t>
            </a:r>
          </a:p>
        </p:txBody>
      </p:sp>
      <p:pic>
        <p:nvPicPr>
          <p:cNvPr id="23" name="Picture 22">
            <a:extLst>
              <a:ext uri="{FF2B5EF4-FFF2-40B4-BE49-F238E27FC236}">
                <a16:creationId xmlns:a16="http://schemas.microsoft.com/office/drawing/2014/main" id="{2A0725FC-1E42-9376-5BD5-401B909C2EFE}"/>
              </a:ext>
            </a:extLst>
          </p:cNvPr>
          <p:cNvPicPr>
            <a:picLocks noChangeAspect="1"/>
          </p:cNvPicPr>
          <p:nvPr/>
        </p:nvPicPr>
        <p:blipFill>
          <a:blip r:embed="rId3"/>
          <a:srcRect l="16333" t="14963" r="15333" b="51704"/>
          <a:stretch/>
        </p:blipFill>
        <p:spPr>
          <a:xfrm>
            <a:off x="944218" y="4694140"/>
            <a:ext cx="4445524" cy="1219807"/>
          </a:xfrm>
          <a:prstGeom prst="rect">
            <a:avLst/>
          </a:prstGeom>
          <a:ln>
            <a:solidFill>
              <a:schemeClr val="tx1"/>
            </a:solidFill>
          </a:ln>
        </p:spPr>
      </p:pic>
      <p:sp>
        <p:nvSpPr>
          <p:cNvPr id="27" name="TextBox 26">
            <a:extLst>
              <a:ext uri="{FF2B5EF4-FFF2-40B4-BE49-F238E27FC236}">
                <a16:creationId xmlns:a16="http://schemas.microsoft.com/office/drawing/2014/main" id="{D43DECD2-2595-99A5-E58F-111DB1BBB7BE}"/>
              </a:ext>
            </a:extLst>
          </p:cNvPr>
          <p:cNvSpPr txBox="1"/>
          <p:nvPr/>
        </p:nvSpPr>
        <p:spPr>
          <a:xfrm>
            <a:off x="819188" y="3138554"/>
            <a:ext cx="6292812" cy="1477328"/>
          </a:xfrm>
          <a:prstGeom prst="rect">
            <a:avLst/>
          </a:prstGeom>
          <a:noFill/>
        </p:spPr>
        <p:txBody>
          <a:bodyPr wrap="square" rtlCol="0">
            <a:spAutoFit/>
          </a:bodyPr>
          <a:lstStyle/>
          <a:p>
            <a:r>
              <a:rPr lang="en-US" dirty="0"/>
              <a:t>Data users should review CHIA’s short 12-minute YouTube video by CHIA’s Legal Unit on the Data Use Obligations of Recipients of CHIA Data: A Refresher Training Session for Lead Researchers Holding and Using CHIA Confidential Data at</a:t>
            </a:r>
            <a:r>
              <a:rPr lang="en-US" dirty="0">
                <a:solidFill>
                  <a:srgbClr val="2C6294"/>
                </a:solidFill>
              </a:rPr>
              <a:t>: </a:t>
            </a:r>
            <a:r>
              <a:rPr lang="en-US" dirty="0">
                <a:solidFill>
                  <a:srgbClr val="2C6294"/>
                </a:solidFill>
                <a:hlinkClick r:id="rId4">
                  <a:extLst>
                    <a:ext uri="{A12FA001-AC4F-418D-AE19-62706E023703}">
                      <ahyp:hlinkClr xmlns:ahyp="http://schemas.microsoft.com/office/drawing/2018/hyperlinkcolor" val="tx"/>
                    </a:ext>
                  </a:extLst>
                </a:hlinkClick>
              </a:rPr>
              <a:t>https://www.youtube.com/watch?v=Zr0GTm9PBXg</a:t>
            </a:r>
            <a:r>
              <a:rPr lang="en-US" dirty="0">
                <a:solidFill>
                  <a:srgbClr val="2C6294"/>
                </a:solidFill>
              </a:rPr>
              <a:t> </a:t>
            </a:r>
          </a:p>
        </p:txBody>
      </p:sp>
      <p:pic>
        <p:nvPicPr>
          <p:cNvPr id="29" name="Picture 28">
            <a:extLst>
              <a:ext uri="{FF2B5EF4-FFF2-40B4-BE49-F238E27FC236}">
                <a16:creationId xmlns:a16="http://schemas.microsoft.com/office/drawing/2014/main" id="{D9CDA459-B4D2-835D-E875-0DA0BDF78299}"/>
              </a:ext>
            </a:extLst>
          </p:cNvPr>
          <p:cNvPicPr>
            <a:picLocks noChangeAspect="1"/>
          </p:cNvPicPr>
          <p:nvPr/>
        </p:nvPicPr>
        <p:blipFill>
          <a:blip r:embed="rId5"/>
          <a:srcRect l="36182" t="20113" r="38103" b="20000"/>
          <a:stretch/>
        </p:blipFill>
        <p:spPr>
          <a:xfrm>
            <a:off x="7259781" y="190333"/>
            <a:ext cx="4383486" cy="5742459"/>
          </a:xfrm>
          <a:prstGeom prst="rect">
            <a:avLst/>
          </a:prstGeom>
          <a:ln>
            <a:solidFill>
              <a:schemeClr val="tx1"/>
            </a:solidFill>
          </a:ln>
        </p:spPr>
      </p:pic>
      <p:sp>
        <p:nvSpPr>
          <p:cNvPr id="30" name="Arrow: Pentagon 29">
            <a:extLst>
              <a:ext uri="{FF2B5EF4-FFF2-40B4-BE49-F238E27FC236}">
                <a16:creationId xmlns:a16="http://schemas.microsoft.com/office/drawing/2014/main" id="{2C7F720C-2C1D-26B4-AAEB-0B490EBEF674}"/>
              </a:ext>
            </a:extLst>
          </p:cNvPr>
          <p:cNvSpPr/>
          <p:nvPr/>
        </p:nvSpPr>
        <p:spPr>
          <a:xfrm>
            <a:off x="3982720" y="659236"/>
            <a:ext cx="3058160" cy="362091"/>
          </a:xfrm>
          <a:prstGeom prst="homePlate">
            <a:avLst/>
          </a:prstGeom>
          <a:solidFill>
            <a:schemeClr val="accent1">
              <a:alpha val="4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B8A9E86-64D9-A654-4AA9-D2E324581F0C}"/>
              </a:ext>
            </a:extLst>
          </p:cNvPr>
          <p:cNvSpPr txBox="1"/>
          <p:nvPr/>
        </p:nvSpPr>
        <p:spPr>
          <a:xfrm>
            <a:off x="4092171" y="682775"/>
            <a:ext cx="6096000" cy="338554"/>
          </a:xfrm>
          <a:prstGeom prst="rect">
            <a:avLst/>
          </a:prstGeom>
          <a:noFill/>
        </p:spPr>
        <p:txBody>
          <a:bodyPr wrap="square">
            <a:spAutoFit/>
          </a:bodyPr>
          <a:lstStyle/>
          <a:p>
            <a:r>
              <a:rPr lang="en-US" sz="1600" dirty="0"/>
              <a:t>Exhibit B (Page 10 of the DUA) </a:t>
            </a:r>
          </a:p>
        </p:txBody>
      </p:sp>
    </p:spTree>
    <p:extLst>
      <p:ext uri="{BB962C8B-B14F-4D97-AF65-F5344CB8AC3E}">
        <p14:creationId xmlns:p14="http://schemas.microsoft.com/office/powerpoint/2010/main" val="394410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3D93-DC50-1B02-FC97-FD248301FE6F}"/>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33D32BE3-7D21-9814-7A44-1455BC040E91}"/>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2B517984-43AE-5EF4-F775-FAE6B70C539C}"/>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a:p>
        </p:txBody>
      </p:sp>
      <p:sp>
        <p:nvSpPr>
          <p:cNvPr id="4" name="Headline">
            <a:extLst>
              <a:ext uri="{FF2B5EF4-FFF2-40B4-BE49-F238E27FC236}">
                <a16:creationId xmlns:a16="http://schemas.microsoft.com/office/drawing/2014/main" id="{18AECB12-C02B-F47F-E436-402D1FBA99C8}"/>
              </a:ext>
            </a:extLst>
          </p:cNvPr>
          <p:cNvSpPr txBox="1">
            <a:spLocks/>
          </p:cNvSpPr>
          <p:nvPr/>
        </p:nvSpPr>
        <p:spPr>
          <a:xfrm>
            <a:off x="1016299" y="332113"/>
            <a:ext cx="7854954" cy="6771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800" b="1" dirty="0">
                <a:solidFill>
                  <a:schemeClr val="tx2"/>
                </a:solidFill>
                <a:latin typeface="Arial" panose="020B0604020202020204" pitchFamily="34" charset="0"/>
                <a:ea typeface="+mn-ea"/>
                <a:cs typeface="Arial" panose="020B0604020202020204" pitchFamily="34" charset="0"/>
              </a:rPr>
              <a:t>MA APCD CY2023 Now Available</a:t>
            </a:r>
          </a:p>
        </p:txBody>
      </p:sp>
      <p:cxnSp>
        <p:nvCxnSpPr>
          <p:cNvPr id="7" name="Decorative: horizontal rule">
            <a:extLst>
              <a:ext uri="{FF2B5EF4-FFF2-40B4-BE49-F238E27FC236}">
                <a16:creationId xmlns:a16="http://schemas.microsoft.com/office/drawing/2014/main" id="{F3480E4C-EE06-4626-595E-910792C68958}"/>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968F759-DC8B-2B3F-812D-BA341D190233}"/>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1CE5903B-97A7-29C5-6F1F-47BD37C0EC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DFCE0018-283B-9CCB-1B5C-B0448A0B3D27}"/>
              </a:ext>
            </a:extLst>
          </p:cNvPr>
          <p:cNvSpPr txBox="1"/>
          <p:nvPr/>
        </p:nvSpPr>
        <p:spPr>
          <a:xfrm>
            <a:off x="677319" y="1157167"/>
            <a:ext cx="11293877" cy="2446824"/>
          </a:xfrm>
          <a:prstGeom prst="rect">
            <a:avLst/>
          </a:prstGeom>
          <a:noFill/>
        </p:spPr>
        <p:txBody>
          <a:bodyPr wrap="square" rtlCol="0">
            <a:spAutoFit/>
          </a:bodyPr>
          <a:lstStyle/>
          <a:p>
            <a:r>
              <a:rPr lang="en-US" sz="1700" b="1" dirty="0">
                <a:solidFill>
                  <a:srgbClr val="000000"/>
                </a:solidFill>
                <a:latin typeface="Arial" panose="020B0604020202020204" pitchFamily="34" charset="0"/>
                <a:cs typeface="Arial" panose="020B0604020202020204" pitchFamily="34" charset="0"/>
              </a:rPr>
              <a:t>CY2023 MA APCD is now available and</a:t>
            </a:r>
            <a:r>
              <a:rPr lang="en-US" sz="1700" b="1" dirty="0">
                <a:solidFill>
                  <a:srgbClr val="00B050"/>
                </a:solidFill>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includes medical, pharmacy and dental claims incurred between January 1, 2019, and December 31, 2023. It includes a six months of run-out (paid claims through June 30, 2024). In addition to claims data, the release includes associated member eligibility, providers, products, and benefit plans. Applicants already approved for MA APCD CY2022 who require CY2023 should submit to CHIA a completed Exhibit B (</a:t>
            </a:r>
            <a:r>
              <a:rPr lang="en-US" sz="1700" i="1" dirty="0">
                <a:latin typeface="Arial" panose="020B0604020202020204" pitchFamily="34" charset="0"/>
                <a:cs typeface="Arial" panose="020B0604020202020204" pitchFamily="34" charset="0"/>
              </a:rPr>
              <a:t>Certificate of Continued Need and Compliance</a:t>
            </a:r>
            <a:r>
              <a:rPr lang="en-US" sz="1700" dirty="0">
                <a:latin typeface="Arial" panose="020B0604020202020204" pitchFamily="34" charset="0"/>
                <a:cs typeface="Arial" panose="020B0604020202020204" pitchFamily="34" charset="0"/>
              </a:rPr>
              <a:t>) of the DUA. Afterwards, you will receive an invoice (if applicable) for the requested data.  Upon payment of the invoice the order for the data will be placed. As with case mix data, before accessing the MA APCD remember to review documentation on the releases available at: </a:t>
            </a:r>
            <a:r>
              <a:rPr lang="en-US" sz="1700" dirty="0">
                <a:latin typeface="Arial" panose="020B0604020202020204" pitchFamily="34" charset="0"/>
                <a:cs typeface="Arial" panose="020B0604020202020204" pitchFamily="34" charset="0"/>
                <a:hlinkClick r:id="rId3"/>
              </a:rPr>
              <a:t>https://www.chiamass.gov/ma-apcd/</a:t>
            </a:r>
            <a:r>
              <a:rPr lang="en-US" sz="1700" dirty="0">
                <a:latin typeface="Arial" panose="020B0604020202020204" pitchFamily="34" charset="0"/>
                <a:cs typeface="Arial" panose="020B0604020202020204" pitchFamily="34" charset="0"/>
              </a:rPr>
              <a:t> </a:t>
            </a:r>
          </a:p>
          <a:p>
            <a:pPr lvl="1">
              <a:buClr>
                <a:schemeClr val="accent1"/>
              </a:buClr>
            </a:pPr>
            <a:endParaRPr lang="en-US" sz="1700" b="1"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E46DED6-2BE1-AFBD-8A38-F574643D29FF}"/>
              </a:ext>
            </a:extLst>
          </p:cNvPr>
          <p:cNvPicPr>
            <a:picLocks noChangeAspect="1"/>
          </p:cNvPicPr>
          <p:nvPr/>
        </p:nvPicPr>
        <p:blipFill>
          <a:blip r:embed="rId4"/>
          <a:srcRect l="58917" t="41333" r="15834" b="24530"/>
          <a:stretch/>
        </p:blipFill>
        <p:spPr>
          <a:xfrm>
            <a:off x="8059310" y="3175731"/>
            <a:ext cx="3769306" cy="2866514"/>
          </a:xfrm>
          <a:prstGeom prst="rect">
            <a:avLst/>
          </a:prstGeom>
          <a:ln>
            <a:solidFill>
              <a:schemeClr val="accent1">
                <a:shade val="15000"/>
              </a:schemeClr>
            </a:solidFill>
          </a:ln>
        </p:spPr>
      </p:pic>
      <p:pic>
        <p:nvPicPr>
          <p:cNvPr id="10" name="Picture 9">
            <a:extLst>
              <a:ext uri="{FF2B5EF4-FFF2-40B4-BE49-F238E27FC236}">
                <a16:creationId xmlns:a16="http://schemas.microsoft.com/office/drawing/2014/main" id="{B97825B5-82CB-A715-85E1-E0DEC640010C}"/>
              </a:ext>
            </a:extLst>
          </p:cNvPr>
          <p:cNvPicPr>
            <a:picLocks noChangeAspect="1"/>
          </p:cNvPicPr>
          <p:nvPr/>
        </p:nvPicPr>
        <p:blipFill>
          <a:blip r:embed="rId5"/>
          <a:srcRect t="9858" b="13793"/>
          <a:stretch/>
        </p:blipFill>
        <p:spPr>
          <a:xfrm>
            <a:off x="9579439" y="301650"/>
            <a:ext cx="1935242" cy="827425"/>
          </a:xfrm>
          <a:prstGeom prst="rect">
            <a:avLst/>
          </a:prstGeom>
        </p:spPr>
      </p:pic>
      <p:grpSp>
        <p:nvGrpSpPr>
          <p:cNvPr id="15" name="Group 14">
            <a:extLst>
              <a:ext uri="{FF2B5EF4-FFF2-40B4-BE49-F238E27FC236}">
                <a16:creationId xmlns:a16="http://schemas.microsoft.com/office/drawing/2014/main" id="{8B4824C6-1B75-234D-0568-853505CCD466}"/>
              </a:ext>
            </a:extLst>
          </p:cNvPr>
          <p:cNvGrpSpPr/>
          <p:nvPr/>
        </p:nvGrpSpPr>
        <p:grpSpPr>
          <a:xfrm>
            <a:off x="1192471" y="3603991"/>
            <a:ext cx="6695262" cy="771950"/>
            <a:chOff x="1210918" y="3720099"/>
            <a:chExt cx="6695262" cy="771950"/>
          </a:xfrm>
        </p:grpSpPr>
        <p:sp>
          <p:nvSpPr>
            <p:cNvPr id="11" name="Arrow: Pentagon 10">
              <a:extLst>
                <a:ext uri="{FF2B5EF4-FFF2-40B4-BE49-F238E27FC236}">
                  <a16:creationId xmlns:a16="http://schemas.microsoft.com/office/drawing/2014/main" id="{05ED4A35-A22F-1640-B636-8D24230FAA5C}"/>
                </a:ext>
              </a:extLst>
            </p:cNvPr>
            <p:cNvSpPr/>
            <p:nvPr/>
          </p:nvSpPr>
          <p:spPr>
            <a:xfrm>
              <a:off x="1210918" y="3720099"/>
              <a:ext cx="6695262" cy="771950"/>
            </a:xfrm>
            <a:prstGeom prst="homePlate">
              <a:avLst/>
            </a:prstGeom>
            <a:solidFill>
              <a:schemeClr val="accent1">
                <a:alpha val="4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75FD21-1A00-8BF7-46AD-21EAD65AC1CD}"/>
                </a:ext>
              </a:extLst>
            </p:cNvPr>
            <p:cNvSpPr txBox="1"/>
            <p:nvPr/>
          </p:nvSpPr>
          <p:spPr>
            <a:xfrm>
              <a:off x="1696720" y="3760508"/>
              <a:ext cx="6096000" cy="646331"/>
            </a:xfrm>
            <a:prstGeom prst="rect">
              <a:avLst/>
            </a:prstGeom>
            <a:noFill/>
          </p:spPr>
          <p:txBody>
            <a:bodyPr wrap="square">
              <a:spAutoFit/>
            </a:bodyPr>
            <a:lstStyle/>
            <a:p>
              <a:pPr algn="ctr"/>
              <a:r>
                <a:rPr lang="en-US" dirty="0"/>
                <a:t>Documentation and Release notes available at </a:t>
              </a:r>
            </a:p>
            <a:p>
              <a:pPr algn="ctr"/>
              <a:r>
                <a:rPr lang="en-US" dirty="0">
                  <a:solidFill>
                    <a:srgbClr val="2C6294"/>
                  </a:solidFill>
                  <a:hlinkClick r:id="rId6">
                    <a:extLst>
                      <a:ext uri="{A12FA001-AC4F-418D-AE19-62706E023703}">
                        <ahyp:hlinkClr xmlns:ahyp="http://schemas.microsoft.com/office/drawing/2018/hyperlinkcolor" val="tx"/>
                      </a:ext>
                    </a:extLst>
                  </a:hlinkClick>
                </a:rPr>
                <a:t>https://chiamass.gov/ma-apcd</a:t>
              </a:r>
              <a:r>
                <a:rPr lang="en-US" dirty="0">
                  <a:solidFill>
                    <a:srgbClr val="2C6294"/>
                  </a:solidFill>
                </a:rPr>
                <a:t> </a:t>
              </a:r>
            </a:p>
          </p:txBody>
        </p:sp>
      </p:grpSp>
      <p:sp>
        <p:nvSpPr>
          <p:cNvPr id="17" name="TextBox 16">
            <a:extLst>
              <a:ext uri="{FF2B5EF4-FFF2-40B4-BE49-F238E27FC236}">
                <a16:creationId xmlns:a16="http://schemas.microsoft.com/office/drawing/2014/main" id="{DAE269A7-DF67-DB41-ADF0-00DCEAB6E1DF}"/>
              </a:ext>
            </a:extLst>
          </p:cNvPr>
          <p:cNvSpPr txBox="1"/>
          <p:nvPr/>
        </p:nvSpPr>
        <p:spPr>
          <a:xfrm>
            <a:off x="709500" y="4532458"/>
            <a:ext cx="7178233" cy="1400383"/>
          </a:xfrm>
          <a:prstGeom prst="rect">
            <a:avLst/>
          </a:prstGeom>
          <a:noFill/>
        </p:spPr>
        <p:txBody>
          <a:bodyPr wrap="square">
            <a:spAutoFit/>
          </a:bodyPr>
          <a:lstStyle/>
          <a:p>
            <a:r>
              <a:rPr lang="en-US" sz="1700" dirty="0">
                <a:latin typeface="Arial" panose="020B0604020202020204" pitchFamily="34" charset="0"/>
                <a:cs typeface="Arial" panose="020B0604020202020204" pitchFamily="34" charset="0"/>
              </a:rPr>
              <a:t>Before accessing the CY2023 MA APCD, review the documentation guide and release notes for important highlights and updates to the data. For example, in this release, CHIA’s substance use disorder filter was updated to include fourteen new codes within the ranges in the 2018 CMS SUD filter.</a:t>
            </a:r>
          </a:p>
        </p:txBody>
      </p:sp>
    </p:spTree>
    <p:extLst>
      <p:ext uri="{BB962C8B-B14F-4D97-AF65-F5344CB8AC3E}">
        <p14:creationId xmlns:p14="http://schemas.microsoft.com/office/powerpoint/2010/main" val="152382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5E0F6-48A2-62A8-6452-77A2B9343024}"/>
            </a:ext>
          </a:extLst>
        </p:cNvPr>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96E050DB-427B-BBA6-AE80-5287117B4158}"/>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667E5BC8-2FCC-64DB-94F9-268435D2175A}"/>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a:p>
        </p:txBody>
      </p:sp>
      <p:cxnSp>
        <p:nvCxnSpPr>
          <p:cNvPr id="7" name="Decorative: horizontal rule">
            <a:extLst>
              <a:ext uri="{FF2B5EF4-FFF2-40B4-BE49-F238E27FC236}">
                <a16:creationId xmlns:a16="http://schemas.microsoft.com/office/drawing/2014/main" id="{C8113C30-C59A-22E4-758A-B13D03BD69F8}"/>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38145D4F-93E6-8703-589A-17FC7E58863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DE1F3B30-AFA1-36BA-1A54-12F7DDBBFA3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1028" name="Picture 4" descr="Megaphone Generic Simple Colors icon ...">
            <a:extLst>
              <a:ext uri="{FF2B5EF4-FFF2-40B4-BE49-F238E27FC236}">
                <a16:creationId xmlns:a16="http://schemas.microsoft.com/office/drawing/2014/main" id="{8CD31472-AD59-B2F7-E6CF-95024EBCB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51683" y="619796"/>
            <a:ext cx="958154" cy="8352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2F0C0B-D6E3-01CB-9F94-5810C7A4332E}"/>
              </a:ext>
            </a:extLst>
          </p:cNvPr>
          <p:cNvSpPr txBox="1"/>
          <p:nvPr/>
        </p:nvSpPr>
        <p:spPr>
          <a:xfrm>
            <a:off x="524901" y="79873"/>
            <a:ext cx="11265072"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US" sz="2400" dirty="0">
                <a:ln w="0"/>
                <a:solidFill>
                  <a:schemeClr val="tx1"/>
                </a:solidFill>
                <a:effectLst>
                  <a:outerShdw blurRad="38100" dist="19050" dir="2700000" algn="tl" rotWithShape="0">
                    <a:schemeClr val="dk1">
                      <a:alpha val="40000"/>
                    </a:schemeClr>
                  </a:outerShdw>
                </a:effectLst>
              </a:rPr>
              <a:t>Alert: Massachusetts Medical Society’s NEJM Launches New Artificial Intelligence Journal </a:t>
            </a:r>
          </a:p>
        </p:txBody>
      </p:sp>
      <p:grpSp>
        <p:nvGrpSpPr>
          <p:cNvPr id="17" name="Group 16">
            <a:extLst>
              <a:ext uri="{FF2B5EF4-FFF2-40B4-BE49-F238E27FC236}">
                <a16:creationId xmlns:a16="http://schemas.microsoft.com/office/drawing/2014/main" id="{6FB42803-BB89-2047-923B-2954578D7DB5}"/>
              </a:ext>
            </a:extLst>
          </p:cNvPr>
          <p:cNvGrpSpPr/>
          <p:nvPr/>
        </p:nvGrpSpPr>
        <p:grpSpPr>
          <a:xfrm>
            <a:off x="792779" y="1364462"/>
            <a:ext cx="7700325" cy="4756042"/>
            <a:chOff x="1016299" y="1341478"/>
            <a:chExt cx="7700325" cy="4756042"/>
          </a:xfrm>
        </p:grpSpPr>
        <p:pic>
          <p:nvPicPr>
            <p:cNvPr id="5" name="Picture 4">
              <a:extLst>
                <a:ext uri="{FF2B5EF4-FFF2-40B4-BE49-F238E27FC236}">
                  <a16:creationId xmlns:a16="http://schemas.microsoft.com/office/drawing/2014/main" id="{D960B02D-F766-4679-57D5-FB5DC996DB21}"/>
                </a:ext>
              </a:extLst>
            </p:cNvPr>
            <p:cNvPicPr>
              <a:picLocks noChangeAspect="1"/>
            </p:cNvPicPr>
            <p:nvPr/>
          </p:nvPicPr>
          <p:blipFill>
            <a:blip r:embed="rId4"/>
            <a:srcRect l="34500" t="21037" r="36420" b="9613"/>
            <a:stretch/>
          </p:blipFill>
          <p:spPr>
            <a:xfrm>
              <a:off x="1016299" y="1341478"/>
              <a:ext cx="3545490" cy="4756042"/>
            </a:xfrm>
            <a:prstGeom prst="rect">
              <a:avLst/>
            </a:prstGeom>
            <a:ln>
              <a:solidFill>
                <a:schemeClr val="accent1">
                  <a:shade val="15000"/>
                </a:schemeClr>
              </a:solidFill>
            </a:ln>
          </p:spPr>
        </p:pic>
        <p:pic>
          <p:nvPicPr>
            <p:cNvPr id="16" name="Picture 15">
              <a:extLst>
                <a:ext uri="{FF2B5EF4-FFF2-40B4-BE49-F238E27FC236}">
                  <a16:creationId xmlns:a16="http://schemas.microsoft.com/office/drawing/2014/main" id="{F5EF8655-D54F-E88E-D2C7-F3A8C7275A96}"/>
                </a:ext>
              </a:extLst>
            </p:cNvPr>
            <p:cNvPicPr>
              <a:picLocks noChangeAspect="1"/>
            </p:cNvPicPr>
            <p:nvPr/>
          </p:nvPicPr>
          <p:blipFill>
            <a:blip r:embed="rId5"/>
            <a:srcRect l="35166" t="21777" r="36834" b="16881"/>
            <a:stretch/>
          </p:blipFill>
          <p:spPr>
            <a:xfrm>
              <a:off x="4857180" y="1341478"/>
              <a:ext cx="3859444" cy="4756042"/>
            </a:xfrm>
            <a:prstGeom prst="rect">
              <a:avLst/>
            </a:prstGeom>
            <a:ln>
              <a:solidFill>
                <a:schemeClr val="accent1">
                  <a:shade val="15000"/>
                </a:schemeClr>
              </a:solidFill>
            </a:ln>
          </p:spPr>
        </p:pic>
      </p:grpSp>
      <p:sp>
        <p:nvSpPr>
          <p:cNvPr id="18" name="TextBox 17">
            <a:extLst>
              <a:ext uri="{FF2B5EF4-FFF2-40B4-BE49-F238E27FC236}">
                <a16:creationId xmlns:a16="http://schemas.microsoft.com/office/drawing/2014/main" id="{4A7D82D6-0204-355D-2998-F2164533B9B9}"/>
              </a:ext>
            </a:extLst>
          </p:cNvPr>
          <p:cNvSpPr txBox="1"/>
          <p:nvPr/>
        </p:nvSpPr>
        <p:spPr>
          <a:xfrm>
            <a:off x="3782699" y="642232"/>
            <a:ext cx="1954381" cy="707886"/>
          </a:xfrm>
          <a:prstGeom prst="rect">
            <a:avLst/>
          </a:prstGeom>
          <a:noFill/>
        </p:spPr>
        <p:txBody>
          <a:bodyPr wrap="none" rtlCol="0">
            <a:spAutoFit/>
          </a:bodyPr>
          <a:lstStyle/>
          <a:p>
            <a:r>
              <a:rPr lang="en-US" sz="4000" b="1" dirty="0">
                <a:solidFill>
                  <a:srgbClr val="2C6294"/>
                </a:solidFill>
              </a:rPr>
              <a:t>NEJM AI</a:t>
            </a:r>
          </a:p>
        </p:txBody>
      </p:sp>
      <p:sp>
        <p:nvSpPr>
          <p:cNvPr id="22" name="TextBox 21">
            <a:extLst>
              <a:ext uri="{FF2B5EF4-FFF2-40B4-BE49-F238E27FC236}">
                <a16:creationId xmlns:a16="http://schemas.microsoft.com/office/drawing/2014/main" id="{6393DB1E-87D0-4884-4BA2-BC47B420FF1D}"/>
              </a:ext>
            </a:extLst>
          </p:cNvPr>
          <p:cNvSpPr txBox="1"/>
          <p:nvPr/>
        </p:nvSpPr>
        <p:spPr>
          <a:xfrm>
            <a:off x="8616338" y="1437991"/>
            <a:ext cx="3322320" cy="4893647"/>
          </a:xfrm>
          <a:prstGeom prst="rect">
            <a:avLst/>
          </a:prstGeom>
          <a:noFill/>
        </p:spPr>
        <p:txBody>
          <a:bodyPr wrap="square">
            <a:spAutoFit/>
          </a:bodyPr>
          <a:lstStyle/>
          <a:p>
            <a:r>
              <a:rPr lang="en-US" sz="1300" dirty="0">
                <a:latin typeface="Arial" panose="020B0604020202020204" pitchFamily="34" charset="0"/>
                <a:cs typeface="Arial" panose="020B0604020202020204" pitchFamily="34" charset="0"/>
              </a:rPr>
              <a:t>NEJM AI, a new monthly journal from New England Journal of Medicine Group of the Massachusetts Medical Society, explores AI and machine learning in clinical medicine. It fosters interdisciplinary dialogue, pairing pre-clinical and clinical articles to provide critical context for both clinicians and researchers.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The journal covers AI applications in biomed informatics, telemedicine, medical imaging, personalized medicine, and policy. It adheres to NEJM’s rigorous peer-review standards and publishes original research, datasets, case studies, reviews, perspectives, policy discussions, and editorials. NEJM AI bridges technological advancements with clinical practice, addressing ethical, regulatory, and implementation challenges in medical AI.</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The first issue is downloadable for free at:</a:t>
            </a:r>
          </a:p>
          <a:p>
            <a:r>
              <a:rPr lang="en-US" sz="1300" dirty="0">
                <a:solidFill>
                  <a:srgbClr val="2C6294"/>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https://ai.nejm.org/toc/ai/1/1</a:t>
            </a:r>
            <a:r>
              <a:rPr lang="en-US" sz="1300" dirty="0">
                <a:solidFill>
                  <a:srgbClr val="2C6294"/>
                </a:solidFill>
                <a:latin typeface="Arial" panose="020B0604020202020204" pitchFamily="34" charset="0"/>
                <a:cs typeface="Arial" panose="020B0604020202020204" pitchFamily="34" charset="0"/>
              </a:rPr>
              <a:t> </a:t>
            </a:r>
          </a:p>
          <a:p>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4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8</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February 25, 2025</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525518" y="1710598"/>
            <a:ext cx="1121453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Data User Support Questions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3468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February 25, 2025</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5" name="Headline">
            <a:extLst>
              <a:ext uri="{FF2B5EF4-FFF2-40B4-BE49-F238E27FC236}">
                <a16:creationId xmlns:a16="http://schemas.microsoft.com/office/drawing/2014/main" id="{A17608BE-1117-970F-B35A-CC3A7AAB4E7E}"/>
              </a:ext>
            </a:extLst>
          </p:cNvPr>
          <p:cNvSpPr txBox="1">
            <a:spLocks/>
          </p:cNvSpPr>
          <p:nvPr/>
        </p:nvSpPr>
        <p:spPr>
          <a:xfrm>
            <a:off x="380407" y="267180"/>
            <a:ext cx="702623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b="1" u="sng" dirty="0">
                <a:solidFill>
                  <a:schemeClr val="tx2"/>
                </a:solidFill>
                <a:latin typeface="Arial" panose="020B0604020202020204" pitchFamily="34" charset="0"/>
                <a:ea typeface="+mn-ea"/>
                <a:cs typeface="Arial" panose="020B0604020202020204" pitchFamily="34" charset="0"/>
              </a:rPr>
              <a:t>Question</a:t>
            </a:r>
            <a:r>
              <a:rPr lang="en-US" sz="2000" b="1" dirty="0">
                <a:solidFill>
                  <a:schemeClr val="tx2"/>
                </a:solidFill>
                <a:latin typeface="Arial" panose="020B0604020202020204" pitchFamily="34" charset="0"/>
                <a:ea typeface="+mn-ea"/>
                <a:cs typeface="Arial" panose="020B0604020202020204" pitchFamily="34" charset="0"/>
              </a:rPr>
              <a:t>: Where are the most comprehensive sources of information on</a:t>
            </a:r>
            <a:r>
              <a:rPr lang="en-US" sz="1000" dirty="0"/>
              <a:t> </a:t>
            </a:r>
            <a:r>
              <a:rPr lang="en-US" sz="2000" b="1" dirty="0">
                <a:solidFill>
                  <a:schemeClr val="tx2"/>
                </a:solidFill>
                <a:latin typeface="Arial" panose="020B0604020202020204" pitchFamily="34" charset="0"/>
                <a:ea typeface="+mn-ea"/>
                <a:cs typeface="Arial" panose="020B0604020202020204" pitchFamily="34" charset="0"/>
              </a:rPr>
              <a:t>the implementation of CPT and HCPCS codes for AI-enabled medical devices and diagnostic services for  healthcare billing? And, to what degree do current datasets reflect the utilization of these codes in clinical and administrative settings?</a:t>
            </a:r>
          </a:p>
        </p:txBody>
      </p:sp>
      <p:sp>
        <p:nvSpPr>
          <p:cNvPr id="4" name="TextBox 3">
            <a:extLst>
              <a:ext uri="{FF2B5EF4-FFF2-40B4-BE49-F238E27FC236}">
                <a16:creationId xmlns:a16="http://schemas.microsoft.com/office/drawing/2014/main" id="{93C5C5A5-C913-3225-DD70-3C1976B12E9E}"/>
              </a:ext>
            </a:extLst>
          </p:cNvPr>
          <p:cNvSpPr txBox="1"/>
          <p:nvPr/>
        </p:nvSpPr>
        <p:spPr>
          <a:xfrm>
            <a:off x="438764" y="2095211"/>
            <a:ext cx="6744444" cy="427809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The </a:t>
            </a:r>
            <a:r>
              <a:rPr lang="en-US" sz="1600" b="1" dirty="0">
                <a:latin typeface="Arial" panose="020B0604020202020204" pitchFamily="34" charset="0"/>
                <a:cs typeface="Arial" panose="020B0604020202020204" pitchFamily="34" charset="0"/>
              </a:rPr>
              <a:t>American Medical Association (AMA) </a:t>
            </a:r>
            <a:r>
              <a:rPr lang="en-US" sz="1600" dirty="0">
                <a:latin typeface="Arial" panose="020B0604020202020204" pitchFamily="34" charset="0"/>
                <a:cs typeface="Arial" panose="020B0604020202020204" pitchFamily="34" charset="0"/>
              </a:rPr>
              <a:t>is responsible for creating, maintaining, and updating the CPT code set, including AI-related CPT codes. In 2021, the AMA’s CPT Editorial Panel accepted the addition of a new </a:t>
            </a:r>
            <a:r>
              <a:rPr lang="en-US" sz="1600" b="1" dirty="0">
                <a:latin typeface="Arial" panose="020B0604020202020204" pitchFamily="34" charset="0"/>
                <a:cs typeface="Arial" panose="020B0604020202020204" pitchFamily="34" charset="0"/>
              </a:rPr>
              <a:t>Appendix S </a:t>
            </a:r>
            <a:r>
              <a:rPr lang="en-US" sz="1600" dirty="0">
                <a:latin typeface="Arial" panose="020B0604020202020204" pitchFamily="34" charset="0"/>
                <a:cs typeface="Arial" panose="020B0604020202020204" pitchFamily="34" charset="0"/>
              </a:rPr>
              <a:t>to provide guidance for classifying various AI applications. AMA advises this Appendix S be consulted for code change applications associated with the use of AI-enabled medical services and/or procedures. Appendix S classifies AI applications into three categories: </a:t>
            </a:r>
            <a:r>
              <a:rPr lang="en-US" sz="1600" b="1" dirty="0">
                <a:latin typeface="Arial" panose="020B0604020202020204" pitchFamily="34" charset="0"/>
                <a:cs typeface="Arial" panose="020B0604020202020204" pitchFamily="34" charset="0"/>
              </a:rPr>
              <a:t>assistive</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augmentative</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autonomous</a:t>
            </a:r>
            <a:r>
              <a:rPr lang="en-US" sz="1600" dirty="0">
                <a:latin typeface="Arial" panose="020B0604020202020204" pitchFamily="34" charset="0"/>
                <a:cs typeface="Arial" panose="020B0604020202020204" pitchFamily="34" charset="0"/>
              </a:rPr>
              <a:t> based on the level of physician or qualified health professional involvement. Assistive AI detects relevant data without analysis, augmentative AI analyzes and quantifies data but requires physician interpretation, and autonomous AI independently generates conclusions and management decisions at three levels, ranging from requiring physician approval to full automation with optional override. See:</a:t>
            </a:r>
          </a:p>
          <a:p>
            <a:r>
              <a:rPr lang="en-US" sz="16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https://www.ama-assn.org/practice-management/cpt/cpt-appendix-s-ai-taxonomy-medical-services-procedures</a:t>
            </a:r>
            <a:r>
              <a:rPr lang="en-US" sz="1600" dirty="0">
                <a:solidFill>
                  <a:schemeClr val="tx2"/>
                </a:solidFill>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AF915E9-F1EA-C540-D6F0-8F74E247C589}"/>
              </a:ext>
            </a:extLst>
          </p:cNvPr>
          <p:cNvPicPr>
            <a:picLocks noChangeAspect="1"/>
          </p:cNvPicPr>
          <p:nvPr/>
        </p:nvPicPr>
        <p:blipFill>
          <a:blip r:embed="rId4"/>
          <a:srcRect l="32834" t="11407" r="33524" b="7331"/>
          <a:stretch/>
        </p:blipFill>
        <p:spPr>
          <a:xfrm>
            <a:off x="7483042" y="267179"/>
            <a:ext cx="4270195" cy="5801998"/>
          </a:xfrm>
          <a:prstGeom prst="rect">
            <a:avLst/>
          </a:prstGeom>
          <a:ln>
            <a:solidFill>
              <a:schemeClr val="tx1"/>
            </a:solidFill>
          </a:ln>
        </p:spPr>
      </p:pic>
    </p:spTree>
    <p:extLst>
      <p:ext uri="{BB962C8B-B14F-4D97-AF65-F5344CB8AC3E}">
        <p14:creationId xmlns:p14="http://schemas.microsoft.com/office/powerpoint/2010/main" val="1771419622"/>
      </p:ext>
    </p:extLst>
  </p:cSld>
  <p:clrMapOvr>
    <a:masterClrMapping/>
  </p:clrMapOvr>
</p:sld>
</file>

<file path=ppt/theme/theme1.xml><?xml version="1.0" encoding="utf-8"?>
<a:theme xmlns:a="http://schemas.openxmlformats.org/drawingml/2006/main" name="Office Theme">
  <a:themeElements>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E3DB15B2B204E8306A7EA26C1C8D1" ma:contentTypeVersion="18" ma:contentTypeDescription="Create a new document." ma:contentTypeScope="" ma:versionID="a30b027bf1b3f4331b6e98980ab366a8">
  <xsd:schema xmlns:xsd="http://www.w3.org/2001/XMLSchema" xmlns:xs="http://www.w3.org/2001/XMLSchema" xmlns:p="http://schemas.microsoft.com/office/2006/metadata/properties" xmlns:ns2="8542ab4e-69b2-4b1e-b651-a90a38827c99" xmlns:ns3="f97add02-3ae3-4f9c-9101-c360ebb5e37d" targetNamespace="http://schemas.microsoft.com/office/2006/metadata/properties" ma:root="true" ma:fieldsID="bcb28502606c72939917671955d94b39" ns2:_="" ns3:_="">
    <xsd:import namespace="8542ab4e-69b2-4b1e-b651-a90a38827c99"/>
    <xsd:import namespace="f97add02-3ae3-4f9c-9101-c360ebb5e3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2ab4e-69b2-4b1e-b651-a90a38827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7add02-3ae3-4f9c-9101-c360ebb5e3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2906c4-d980-45ed-9205-25acdc871aab}" ma:internalName="TaxCatchAll" ma:showField="CatchAllData" ma:web="f97add02-3ae3-4f9c-9101-c360ebb5e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97add02-3ae3-4f9c-9101-c360ebb5e37d" xsi:nil="true"/>
    <lcf76f155ced4ddcb4097134ff3c332f xmlns="8542ab4e-69b2-4b1e-b651-a90a38827c99">
      <Terms xmlns="http://schemas.microsoft.com/office/infopath/2007/PartnerControls"/>
    </lcf76f155ced4ddcb4097134ff3c332f>
    <SharedWithUsers xmlns="f97add02-3ae3-4f9c-9101-c360ebb5e37d">
      <UserInfo>
        <DisplayName>William Moy</DisplayName>
        <AccountId>444</AccountId>
        <AccountType/>
      </UserInfo>
      <UserInfo>
        <DisplayName>Dova Romelus</DisplayName>
        <AccountId>199</AccountId>
        <AccountType/>
      </UserInfo>
      <UserInfo>
        <DisplayName>Tonya Bourassa</DisplayName>
        <AccountId>101</AccountId>
        <AccountType/>
      </UserInfo>
      <UserInfo>
        <DisplayName>Daniel Wilczynski</DisplayName>
        <AccountId>137</AccountId>
        <AccountType/>
      </UserInfo>
      <UserInfo>
        <DisplayName>Steven Freedman</DisplayName>
        <AccountId>88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805975-F502-4D50-A9CE-F5F109D86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2ab4e-69b2-4b1e-b651-a90a38827c99"/>
    <ds:schemaRef ds:uri="f97add02-3ae3-4f9c-9101-c360ebb5e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F032A5-AD5A-4F39-8670-0148F02F7167}">
  <ds:schemaRefs>
    <ds:schemaRef ds:uri="http://schemas.microsoft.com/office/2006/metadata/properties"/>
    <ds:schemaRef ds:uri="http://schemas.microsoft.com/office/infopath/2007/PartnerControls"/>
    <ds:schemaRef ds:uri="f97add02-3ae3-4f9c-9101-c360ebb5e37d"/>
    <ds:schemaRef ds:uri="8542ab4e-69b2-4b1e-b651-a90a38827c99"/>
  </ds:schemaRefs>
</ds:datastoreItem>
</file>

<file path=customXml/itemProps3.xml><?xml version="1.0" encoding="utf-8"?>
<ds:datastoreItem xmlns:ds="http://schemas.openxmlformats.org/officeDocument/2006/customXml" ds:itemID="{CF8CDC38-D41E-4B52-B5E1-70BCADA267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7057</TotalTime>
  <Words>3383</Words>
  <Application>Microsoft Macintosh PowerPoint</Application>
  <PresentationFormat>Widescreen</PresentationFormat>
  <Paragraphs>236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175</cp:revision>
  <dcterms:created xsi:type="dcterms:W3CDTF">2023-11-30T17:48:03Z</dcterms:created>
  <dcterms:modified xsi:type="dcterms:W3CDTF">2025-02-25T14:22:32Z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0x0101007BAE3DB15B2B204E8306A7EA26C1C8D1</vt:lpwstr>
  </property>
  <property fmtid="{D5CDD505-2E9C-101B-9397-08002B2CF9AE}" pid="3" name="MediaServiceImageTags">
    <vt:lpwstr/>
  </property>
</Properties>
</file>