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61" r:id="rId7"/>
    <p:sldId id="264" r:id="rId8"/>
    <p:sldId id="307" r:id="rId9"/>
    <p:sldId id="303" r:id="rId10"/>
    <p:sldId id="315" r:id="rId11"/>
    <p:sldId id="299" r:id="rId12"/>
    <p:sldId id="316" r:id="rId13"/>
    <p:sldId id="272" r:id="rId14"/>
    <p:sldId id="289" r:id="rId15"/>
    <p:sldId id="308" r:id="rId16"/>
    <p:sldId id="309" r:id="rId17"/>
    <p:sldId id="317" r:id="rId18"/>
    <p:sldId id="318" r:id="rId19"/>
    <p:sldId id="276"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6ABDC-15E1-47F2-46DF-368CBA4FF7A8}" name="Deborah Gray" initials="DG" userId="S::Deborah.Gray@chiamass.gov::0ecee90e-8459-4c7d-ba54-fe9c52358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1B2"/>
    <a:srgbClr val="2C6294"/>
    <a:srgbClr val="276E99"/>
    <a:srgbClr val="027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p:restoredTop sz="96240"/>
  </p:normalViewPr>
  <p:slideViewPr>
    <p:cSldViewPr snapToGrid="0">
      <p:cViewPr varScale="1">
        <p:scale>
          <a:sx n="63" d="100"/>
          <a:sy n="63" d="100"/>
        </p:scale>
        <p:origin x="8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F273-6613-4B98-AD43-35689AD7F566}"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CE025-6D7B-4D96-8F14-316C9FAB0551}" type="slidenum">
              <a:rPr lang="en-US" smtClean="0"/>
              <a:t>‹#›</a:t>
            </a:fld>
            <a:endParaRPr lang="en-US"/>
          </a:p>
        </p:txBody>
      </p:sp>
    </p:spTree>
    <p:extLst>
      <p:ext uri="{BB962C8B-B14F-4D97-AF65-F5344CB8AC3E}">
        <p14:creationId xmlns:p14="http://schemas.microsoft.com/office/powerpoint/2010/main" val="370400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1</a:t>
            </a:fld>
            <a:endParaRPr lang="en-US"/>
          </a:p>
        </p:txBody>
      </p:sp>
    </p:spTree>
    <p:extLst>
      <p:ext uri="{BB962C8B-B14F-4D97-AF65-F5344CB8AC3E}">
        <p14:creationId xmlns:p14="http://schemas.microsoft.com/office/powerpoint/2010/main" val="362030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2355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5467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143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988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82072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2041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841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912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987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159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3/28/2025</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538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C699-E6DE-A340-9D72-F7BB39535468}" type="datetimeFigureOut">
              <a:rPr lang="en-US" smtClean="0"/>
              <a:t>3/28/2025</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5287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mass.gov/info-details/find-information-about-licensed-or-certified-health-care-facilit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irbnet.org/release/home.html" TargetMode="External"/><Relationship Id="rId5" Type="http://schemas.openxmlformats.org/officeDocument/2006/relationships/image" Target="../media/image20.emf"/><Relationship Id="rId4" Type="http://schemas.openxmlformats.org/officeDocument/2006/relationships/hyperlink" Target="mailto:casemix.data@state.ma.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hyperlink" Target="https://chiamass.gov/case-mix-da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hiamass.gov/ma-apcd/"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chiamass.gov/ma-apcd"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r0GTm9PBXg"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ai-podcast.nejm.org/"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hyperlink" Target="https://docs.iza.org/dp17738.pdf"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4847" y="-1936"/>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986657" y="1537878"/>
            <a:ext cx="1062696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CHIA Data User Workgroup</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986657" y="3061610"/>
            <a:ext cx="8397487" cy="2246769"/>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Donald Kirkwood, Manager of Data Release and Procurement</a:t>
            </a:r>
          </a:p>
          <a:p>
            <a:pPr>
              <a:spcBef>
                <a:spcPts val="1200"/>
              </a:spcBef>
            </a:pPr>
            <a:r>
              <a:rPr lang="en-US" sz="2000" dirty="0">
                <a:solidFill>
                  <a:schemeClr val="bg1"/>
                </a:solidFill>
                <a:latin typeface="Arial" panose="020B0604020202020204" pitchFamily="34" charset="0"/>
                <a:cs typeface="Arial" panose="020B0604020202020204" pitchFamily="34" charset="0"/>
              </a:rPr>
              <a:t>Scott Curley, Chief Data Product Officer</a:t>
            </a:r>
          </a:p>
          <a:p>
            <a:pPr>
              <a:spcBef>
                <a:spcPts val="1200"/>
              </a:spcBef>
            </a:pPr>
            <a:r>
              <a:rPr lang="en-US" sz="2000" dirty="0">
                <a:solidFill>
                  <a:schemeClr val="bg1"/>
                </a:solidFill>
                <a:latin typeface="Arial" panose="020B0604020202020204" pitchFamily="34" charset="0"/>
                <a:cs typeface="Arial" panose="020B0604020202020204" pitchFamily="34" charset="0"/>
              </a:rPr>
              <a:t>Anne Medinus, Senior Research Account Specialist</a:t>
            </a:r>
          </a:p>
          <a:p>
            <a:pPr>
              <a:spcBef>
                <a:spcPts val="1200"/>
              </a:spcBef>
            </a:pPr>
            <a:r>
              <a:rPr lang="en-US" sz="2000" dirty="0">
                <a:solidFill>
                  <a:schemeClr val="bg1"/>
                </a:solidFill>
                <a:latin typeface="Arial" panose="020B0604020202020204" pitchFamily="34" charset="0"/>
                <a:cs typeface="Arial" panose="020B0604020202020204" pitchFamily="34" charset="0"/>
              </a:rPr>
              <a:t>Sylvia Hobbs, Associate Director of Data Strategy and User Support</a:t>
            </a:r>
          </a:p>
          <a:p>
            <a:pPr>
              <a:spcBef>
                <a:spcPts val="1200"/>
              </a:spcBef>
            </a:pPr>
            <a:r>
              <a:rPr lang="en-US" sz="2000" dirty="0">
                <a:solidFill>
                  <a:schemeClr val="bg1"/>
                </a:solidFill>
                <a:latin typeface="Arial" panose="020B0604020202020204" pitchFamily="34" charset="0"/>
                <a:cs typeface="Arial" panose="020B0604020202020204" pitchFamily="34" charset="0"/>
              </a:rPr>
              <a:t>March 28, 2025</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March 28, 2025</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3"/>
          <a:stretch>
            <a:fillRect/>
          </a:stretch>
        </p:blipFill>
        <p:spPr>
          <a:xfrm>
            <a:off x="11145130" y="6299971"/>
            <a:ext cx="475741" cy="475741"/>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10</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March 28, 2025</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525518" y="1710598"/>
            <a:ext cx="1121453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Data User Support Questions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3468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5" name="Headline">
            <a:extLst>
              <a:ext uri="{FF2B5EF4-FFF2-40B4-BE49-F238E27FC236}">
                <a16:creationId xmlns:a16="http://schemas.microsoft.com/office/drawing/2014/main" id="{A17608BE-1117-970F-B35A-CC3A7AAB4E7E}"/>
              </a:ext>
            </a:extLst>
          </p:cNvPr>
          <p:cNvSpPr txBox="1">
            <a:spLocks/>
          </p:cNvSpPr>
          <p:nvPr/>
        </p:nvSpPr>
        <p:spPr>
          <a:xfrm>
            <a:off x="780546" y="257189"/>
            <a:ext cx="9287420"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b="1" u="sng" dirty="0">
                <a:solidFill>
                  <a:schemeClr val="tx2"/>
                </a:solidFill>
                <a:latin typeface="Arial" panose="020B0604020202020204" pitchFamily="34" charset="0"/>
                <a:ea typeface="+mn-ea"/>
                <a:cs typeface="Arial" panose="020B0604020202020204" pitchFamily="34" charset="0"/>
              </a:rPr>
              <a:t>Question</a:t>
            </a:r>
            <a:r>
              <a:rPr lang="en-US" sz="2000" b="1" dirty="0">
                <a:solidFill>
                  <a:schemeClr val="tx2"/>
                </a:solidFill>
                <a:latin typeface="Arial" panose="020B0604020202020204" pitchFamily="34" charset="0"/>
                <a:ea typeface="+mn-ea"/>
                <a:cs typeface="Arial" panose="020B0604020202020204" pitchFamily="34" charset="0"/>
              </a:rPr>
              <a:t>: I am using the MA APCD to analyze occupancy rates and determine to what extent Massachusetts hospitals are operating at or over capacity. In addition, I am benchmarking length of stay to determine if a hospital discharges more patients than its beds suggest it can handle. What would be the best source of health care facility bed counts?</a:t>
            </a:r>
          </a:p>
        </p:txBody>
      </p:sp>
      <p:grpSp>
        <p:nvGrpSpPr>
          <p:cNvPr id="5" name="Group 4">
            <a:extLst>
              <a:ext uri="{FF2B5EF4-FFF2-40B4-BE49-F238E27FC236}">
                <a16:creationId xmlns:a16="http://schemas.microsoft.com/office/drawing/2014/main" id="{D0AA305A-64EA-6A7C-D032-7C627D3630F4}"/>
              </a:ext>
            </a:extLst>
          </p:cNvPr>
          <p:cNvGrpSpPr/>
          <p:nvPr/>
        </p:nvGrpSpPr>
        <p:grpSpPr>
          <a:xfrm>
            <a:off x="10007600" y="310840"/>
            <a:ext cx="1920240" cy="1477324"/>
            <a:chOff x="10083482" y="302666"/>
            <a:chExt cx="2022478" cy="1477328"/>
          </a:xfrm>
        </p:grpSpPr>
        <p:sp>
          <p:nvSpPr>
            <p:cNvPr id="6" name="TextBox 5">
              <a:extLst>
                <a:ext uri="{FF2B5EF4-FFF2-40B4-BE49-F238E27FC236}">
                  <a16:creationId xmlns:a16="http://schemas.microsoft.com/office/drawing/2014/main" id="{10FA6878-E95A-4E0C-817C-4B968975470E}"/>
                </a:ext>
              </a:extLst>
            </p:cNvPr>
            <p:cNvSpPr txBox="1"/>
            <p:nvPr/>
          </p:nvSpPr>
          <p:spPr>
            <a:xfrm>
              <a:off x="10083482" y="302666"/>
              <a:ext cx="2022478" cy="1477328"/>
            </a:xfrm>
            <a:prstGeom prst="rect">
              <a:avLst/>
            </a:prstGeom>
            <a:noFill/>
            <a:ln>
              <a:solidFill>
                <a:schemeClr val="accent1"/>
              </a:solidFill>
            </a:ln>
          </p:spPr>
          <p:txBody>
            <a:bodyPr wrap="none" rtlCol="0">
              <a:spAutoFit/>
            </a:bodyPr>
            <a:lstStyle/>
            <a:p>
              <a:pPr algn="ctr"/>
              <a:r>
                <a:rPr lang="en-US" b="1" dirty="0">
                  <a:solidFill>
                    <a:srgbClr val="0E41B2"/>
                  </a:solidFill>
                </a:rPr>
                <a:t>Health Care Facility</a:t>
              </a:r>
            </a:p>
            <a:p>
              <a:pPr algn="ctr"/>
              <a:endParaRPr lang="en-US" b="1" dirty="0">
                <a:solidFill>
                  <a:srgbClr val="0E41B2"/>
                </a:solidFill>
              </a:endParaRPr>
            </a:p>
            <a:p>
              <a:pPr algn="ctr"/>
              <a:endParaRPr lang="en-US" b="1" dirty="0">
                <a:solidFill>
                  <a:srgbClr val="0E41B2"/>
                </a:solidFill>
              </a:endParaRPr>
            </a:p>
            <a:p>
              <a:pPr algn="ctr"/>
              <a:endParaRPr lang="en-US" b="1" dirty="0">
                <a:solidFill>
                  <a:srgbClr val="0E41B2"/>
                </a:solidFill>
              </a:endParaRPr>
            </a:p>
            <a:p>
              <a:pPr algn="ctr"/>
              <a:r>
                <a:rPr lang="en-US" b="1" dirty="0">
                  <a:solidFill>
                    <a:srgbClr val="0E41B2"/>
                  </a:solidFill>
                </a:rPr>
                <a:t>Bed Counts</a:t>
              </a:r>
            </a:p>
          </p:txBody>
        </p:sp>
        <p:pic>
          <p:nvPicPr>
            <p:cNvPr id="1026" name="Picture 2" descr="Hospital bed - Free medical icons">
              <a:extLst>
                <a:ext uri="{FF2B5EF4-FFF2-40B4-BE49-F238E27FC236}">
                  <a16:creationId xmlns:a16="http://schemas.microsoft.com/office/drawing/2014/main" id="{41B8ED1C-1591-717B-343C-491F076D3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361" y="573970"/>
              <a:ext cx="934720" cy="934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55A16C1E-28D4-5909-CB1B-737B9D4C2B13}"/>
              </a:ext>
            </a:extLst>
          </p:cNvPr>
          <p:cNvGrpSpPr/>
          <p:nvPr/>
        </p:nvGrpSpPr>
        <p:grpSpPr>
          <a:xfrm>
            <a:off x="782516" y="1868653"/>
            <a:ext cx="11145324" cy="4061837"/>
            <a:chOff x="782516" y="1868653"/>
            <a:chExt cx="11145324" cy="4061837"/>
          </a:xfrm>
        </p:grpSpPr>
        <p:sp>
          <p:nvSpPr>
            <p:cNvPr id="4" name="TextBox 3">
              <a:extLst>
                <a:ext uri="{FF2B5EF4-FFF2-40B4-BE49-F238E27FC236}">
                  <a16:creationId xmlns:a16="http://schemas.microsoft.com/office/drawing/2014/main" id="{93C5C5A5-C913-3225-DD70-3C1976B12E9E}"/>
                </a:ext>
              </a:extLst>
            </p:cNvPr>
            <p:cNvSpPr txBox="1"/>
            <p:nvPr/>
          </p:nvSpPr>
          <p:spPr>
            <a:xfrm>
              <a:off x="782516" y="1868653"/>
              <a:ext cx="11145324" cy="1077218"/>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Answer:</a:t>
              </a:r>
              <a:r>
                <a:rPr lang="en-US" sz="1400" dirty="0">
                  <a:latin typeface="Arial" panose="020B0604020202020204" pitchFamily="34" charset="0"/>
                  <a:cs typeface="Arial" panose="020B0604020202020204" pitchFamily="34" charset="0"/>
                </a:rPr>
                <a:t> The Massachusetts Department of Public Health’s Bureau of Health Care Safety and Quality provides information on health care facilities that it licenses or certifies through the Division of Health Care Facility Licensure on their website at the link below which has a downloadable spreadsheet containing bed capacity data as of March 6, 2025. A screenshot below previews the included data fields.</a:t>
              </a:r>
            </a:p>
            <a:p>
              <a:endParaRPr lang="en-US" sz="800" dirty="0">
                <a:latin typeface="Arial" panose="020B0604020202020204" pitchFamily="34" charset="0"/>
                <a:cs typeface="Arial" panose="020B0604020202020204" pitchFamily="34" charset="0"/>
              </a:endParaRPr>
            </a:p>
            <a:p>
              <a:r>
                <a:rPr lang="en-US" sz="1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https://www.mass.gov/info-details/find-information-about-licensed-or-certified-health-care-facilities</a:t>
              </a:r>
              <a:r>
                <a:rPr lang="en-US" sz="1400" dirty="0">
                  <a:solidFill>
                    <a:srgbClr val="0070C0"/>
                  </a:solidFill>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5E91653-C510-CBA7-D700-1E7B1B79E9B3}"/>
                </a:ext>
              </a:extLst>
            </p:cNvPr>
            <p:cNvPicPr>
              <a:picLocks noChangeAspect="1"/>
            </p:cNvPicPr>
            <p:nvPr/>
          </p:nvPicPr>
          <p:blipFill>
            <a:blip r:embed="rId5"/>
            <a:srcRect l="1122" t="31724" r="9304" b="27191"/>
            <a:stretch/>
          </p:blipFill>
          <p:spPr>
            <a:xfrm>
              <a:off x="861040" y="3112900"/>
              <a:ext cx="10921058" cy="2817590"/>
            </a:xfrm>
            <a:prstGeom prst="rect">
              <a:avLst/>
            </a:prstGeom>
            <a:ln w="15875">
              <a:solidFill>
                <a:schemeClr val="accent1"/>
              </a:solidFill>
            </a:ln>
          </p:spPr>
        </p:pic>
        <p:sp>
          <p:nvSpPr>
            <p:cNvPr id="19" name="Arrow: Down 18">
              <a:extLst>
                <a:ext uri="{FF2B5EF4-FFF2-40B4-BE49-F238E27FC236}">
                  <a16:creationId xmlns:a16="http://schemas.microsoft.com/office/drawing/2014/main" id="{D7C4FC1D-D74D-F250-8996-5FD9BF6709FB}"/>
                </a:ext>
              </a:extLst>
            </p:cNvPr>
            <p:cNvSpPr/>
            <p:nvPr/>
          </p:nvSpPr>
          <p:spPr>
            <a:xfrm>
              <a:off x="10137905" y="3261360"/>
              <a:ext cx="386080" cy="9753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141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FA03-DF23-72B2-8625-64F25A912474}"/>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013A575-D750-31F7-8A10-3D32F6B4E272}"/>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F543B971-C664-22D8-A4C8-673383B748D9}"/>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a:p>
        </p:txBody>
      </p:sp>
      <p:cxnSp>
        <p:nvCxnSpPr>
          <p:cNvPr id="7" name="Decorative: horizontal rule">
            <a:extLst>
              <a:ext uri="{FF2B5EF4-FFF2-40B4-BE49-F238E27FC236}">
                <a16:creationId xmlns:a16="http://schemas.microsoft.com/office/drawing/2014/main" id="{C9DBCAAA-AE43-C252-B376-092B51125A49}"/>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DA3D602-F2E6-90B3-9FF0-0B8B58AC2365}"/>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2BA6FB71-E23D-EBD7-5636-46F305E85B2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grpSp>
        <p:nvGrpSpPr>
          <p:cNvPr id="15" name="Group 14">
            <a:extLst>
              <a:ext uri="{FF2B5EF4-FFF2-40B4-BE49-F238E27FC236}">
                <a16:creationId xmlns:a16="http://schemas.microsoft.com/office/drawing/2014/main" id="{6DA84FD5-E848-0310-340A-5250290DB23C}"/>
              </a:ext>
            </a:extLst>
          </p:cNvPr>
          <p:cNvGrpSpPr/>
          <p:nvPr/>
        </p:nvGrpSpPr>
        <p:grpSpPr>
          <a:xfrm>
            <a:off x="10511096" y="319298"/>
            <a:ext cx="1329210" cy="1323439"/>
            <a:chOff x="10385467" y="531635"/>
            <a:chExt cx="1329210" cy="1323439"/>
          </a:xfrm>
        </p:grpSpPr>
        <p:pic>
          <p:nvPicPr>
            <p:cNvPr id="13" name="Picture 12" descr="A black and white icon of a block chain and a stack of coins&#10;&#10;AI-generated content may be incorrect.">
              <a:extLst>
                <a:ext uri="{FF2B5EF4-FFF2-40B4-BE49-F238E27FC236}">
                  <a16:creationId xmlns:a16="http://schemas.microsoft.com/office/drawing/2014/main" id="{CE672A08-C5EF-4D2D-5F89-BEFAB69733F5}"/>
                </a:ext>
              </a:extLst>
            </p:cNvPr>
            <p:cNvPicPr>
              <a:picLocks noChangeAspect="1"/>
            </p:cNvPicPr>
            <p:nvPr/>
          </p:nvPicPr>
          <p:blipFill>
            <a:blip r:embed="rId3"/>
            <a:srcRect l="11926" t="19259" r="11333" b="22073"/>
            <a:stretch/>
          </p:blipFill>
          <p:spPr>
            <a:xfrm>
              <a:off x="10587669" y="839857"/>
              <a:ext cx="924806" cy="706994"/>
            </a:xfrm>
            <a:prstGeom prst="rect">
              <a:avLst/>
            </a:prstGeom>
          </p:spPr>
        </p:pic>
        <p:sp>
          <p:nvSpPr>
            <p:cNvPr id="14" name="TextBox 13">
              <a:extLst>
                <a:ext uri="{FF2B5EF4-FFF2-40B4-BE49-F238E27FC236}">
                  <a16:creationId xmlns:a16="http://schemas.microsoft.com/office/drawing/2014/main" id="{69E1A5E8-81B4-E457-642F-707C52292916}"/>
                </a:ext>
              </a:extLst>
            </p:cNvPr>
            <p:cNvSpPr txBox="1"/>
            <p:nvPr/>
          </p:nvSpPr>
          <p:spPr>
            <a:xfrm>
              <a:off x="10385467" y="531635"/>
              <a:ext cx="1329210" cy="1323439"/>
            </a:xfrm>
            <a:prstGeom prst="rect">
              <a:avLst/>
            </a:prstGeom>
            <a:noFill/>
            <a:ln w="15875">
              <a:solidFill>
                <a:schemeClr val="accent1"/>
              </a:solidFill>
            </a:ln>
          </p:spPr>
          <p:txBody>
            <a:bodyPr wrap="none" rtlCol="0">
              <a:spAutoFit/>
            </a:bodyPr>
            <a:lstStyle/>
            <a:p>
              <a:pPr algn="ctr"/>
              <a:r>
                <a:rPr lang="en-US" sz="1600" b="1" dirty="0"/>
                <a:t>External Data</a:t>
              </a:r>
            </a:p>
            <a:p>
              <a:pPr algn="ctr"/>
              <a:endParaRPr lang="en-US" sz="1600" b="1" dirty="0"/>
            </a:p>
            <a:p>
              <a:pPr algn="ctr"/>
              <a:endParaRPr lang="en-US" sz="1600" b="1" dirty="0"/>
            </a:p>
            <a:p>
              <a:pPr algn="ctr"/>
              <a:endParaRPr lang="en-US" sz="1600" b="1" dirty="0"/>
            </a:p>
            <a:p>
              <a:pPr algn="ctr"/>
              <a:r>
                <a:rPr lang="en-US" sz="1600" b="1" dirty="0"/>
                <a:t>Linkage</a:t>
              </a:r>
            </a:p>
          </p:txBody>
        </p:sp>
      </p:grpSp>
      <p:sp>
        <p:nvSpPr>
          <p:cNvPr id="18" name="Headline">
            <a:extLst>
              <a:ext uri="{FF2B5EF4-FFF2-40B4-BE49-F238E27FC236}">
                <a16:creationId xmlns:a16="http://schemas.microsoft.com/office/drawing/2014/main" id="{85BC027E-8E02-2E4D-EBE5-BE98A224BC52}"/>
              </a:ext>
            </a:extLst>
          </p:cNvPr>
          <p:cNvSpPr txBox="1">
            <a:spLocks/>
          </p:cNvSpPr>
          <p:nvPr/>
        </p:nvSpPr>
        <p:spPr>
          <a:xfrm>
            <a:off x="627626" y="204565"/>
            <a:ext cx="9776213" cy="16712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900" b="1" u="sng" dirty="0">
                <a:solidFill>
                  <a:schemeClr val="tx2"/>
                </a:solidFill>
                <a:latin typeface="Arial" panose="020B0604020202020204" pitchFamily="34" charset="0"/>
                <a:ea typeface="+mn-ea"/>
                <a:cs typeface="Arial" panose="020B0604020202020204" pitchFamily="34" charset="0"/>
              </a:rPr>
              <a:t>Question</a:t>
            </a:r>
            <a:r>
              <a:rPr lang="en-US" sz="1900" b="1" dirty="0">
                <a:solidFill>
                  <a:schemeClr val="tx2"/>
                </a:solidFill>
                <a:latin typeface="Arial" panose="020B0604020202020204" pitchFamily="34" charset="0"/>
                <a:ea typeface="+mn-ea"/>
                <a:cs typeface="Arial" panose="020B0604020202020204" pitchFamily="34" charset="0"/>
              </a:rPr>
              <a:t>: I recently applied for access to the Massachusetts All-Payer Claims Database (MA APCD) and was informed that the submission was deemed incomplete due to insufficient detail regarding external data linkage. While I did specify the type of external dataset to which the MA APCD would be linked, I would appreciate further clarification on the specific information or documentation required to satisfy this criterion.</a:t>
            </a:r>
          </a:p>
        </p:txBody>
      </p:sp>
      <p:grpSp>
        <p:nvGrpSpPr>
          <p:cNvPr id="22" name="Group 21">
            <a:extLst>
              <a:ext uri="{FF2B5EF4-FFF2-40B4-BE49-F238E27FC236}">
                <a16:creationId xmlns:a16="http://schemas.microsoft.com/office/drawing/2014/main" id="{2D315B3A-A596-58EC-2B57-3116A44AE564}"/>
              </a:ext>
            </a:extLst>
          </p:cNvPr>
          <p:cNvGrpSpPr/>
          <p:nvPr/>
        </p:nvGrpSpPr>
        <p:grpSpPr>
          <a:xfrm>
            <a:off x="778062" y="3696958"/>
            <a:ext cx="4854771" cy="2267356"/>
            <a:chOff x="719586" y="3184062"/>
            <a:chExt cx="4854771" cy="2267356"/>
          </a:xfrm>
        </p:grpSpPr>
        <p:pic>
          <p:nvPicPr>
            <p:cNvPr id="10" name="Picture 9">
              <a:extLst>
                <a:ext uri="{FF2B5EF4-FFF2-40B4-BE49-F238E27FC236}">
                  <a16:creationId xmlns:a16="http://schemas.microsoft.com/office/drawing/2014/main" id="{CBED7FD0-162B-B179-AE70-D94FCC4E5293}"/>
                </a:ext>
              </a:extLst>
            </p:cNvPr>
            <p:cNvPicPr>
              <a:picLocks noChangeAspect="1"/>
            </p:cNvPicPr>
            <p:nvPr/>
          </p:nvPicPr>
          <p:blipFill>
            <a:blip r:embed="rId4"/>
            <a:srcRect l="29661" t="22986" r="31224" b="44537"/>
            <a:stretch/>
          </p:blipFill>
          <p:spPr>
            <a:xfrm>
              <a:off x="719586" y="3184062"/>
              <a:ext cx="4854771" cy="2267356"/>
            </a:xfrm>
            <a:prstGeom prst="rect">
              <a:avLst/>
            </a:prstGeom>
            <a:ln w="19050">
              <a:solidFill>
                <a:schemeClr val="accent1"/>
              </a:solidFill>
            </a:ln>
          </p:spPr>
        </p:pic>
        <p:pic>
          <p:nvPicPr>
            <p:cNvPr id="20" name="Graphic 19" descr="Checkmark with solid fill">
              <a:extLst>
                <a:ext uri="{FF2B5EF4-FFF2-40B4-BE49-F238E27FC236}">
                  <a16:creationId xmlns:a16="http://schemas.microsoft.com/office/drawing/2014/main" id="{13EEE4FA-26A7-0CCA-2EA0-1F34C094BF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1611" y="4722216"/>
              <a:ext cx="187604" cy="187604"/>
            </a:xfrm>
            <a:prstGeom prst="rect">
              <a:avLst/>
            </a:prstGeom>
          </p:spPr>
        </p:pic>
        <p:pic>
          <p:nvPicPr>
            <p:cNvPr id="21" name="Graphic 20" descr="Checkmark with solid fill">
              <a:extLst>
                <a:ext uri="{FF2B5EF4-FFF2-40B4-BE49-F238E27FC236}">
                  <a16:creationId xmlns:a16="http://schemas.microsoft.com/office/drawing/2014/main" id="{F5716649-3B8F-D7CC-9EA9-841A2B5048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6074" y="3992490"/>
              <a:ext cx="187604" cy="187604"/>
            </a:xfrm>
            <a:prstGeom prst="rect">
              <a:avLst/>
            </a:prstGeom>
          </p:spPr>
        </p:pic>
      </p:grpSp>
      <p:sp>
        <p:nvSpPr>
          <p:cNvPr id="24" name="TextBox 23">
            <a:extLst>
              <a:ext uri="{FF2B5EF4-FFF2-40B4-BE49-F238E27FC236}">
                <a16:creationId xmlns:a16="http://schemas.microsoft.com/office/drawing/2014/main" id="{FD9D0F68-5A2E-43A4-5450-62B177B9A6DB}"/>
              </a:ext>
            </a:extLst>
          </p:cNvPr>
          <p:cNvSpPr txBox="1"/>
          <p:nvPr/>
        </p:nvSpPr>
        <p:spPr>
          <a:xfrm>
            <a:off x="627626" y="1909225"/>
            <a:ext cx="11107174" cy="1631216"/>
          </a:xfrm>
          <a:prstGeom prst="rect">
            <a:avLst/>
          </a:prstGeom>
          <a:noFill/>
        </p:spPr>
        <p:txBody>
          <a:bodyPr wrap="square">
            <a:spAutoFit/>
          </a:bodyPr>
          <a:lstStyle/>
          <a:p>
            <a:pPr>
              <a:buNone/>
            </a:pPr>
            <a:r>
              <a:rPr lang="en-US" sz="1400" b="1" dirty="0">
                <a:latin typeface="Arial" panose="020B0604020202020204" pitchFamily="34" charset="0"/>
                <a:cs typeface="Arial" panose="020B0604020202020204" pitchFamily="34" charset="0"/>
              </a:rPr>
              <a:t>Answer:</a:t>
            </a:r>
            <a:r>
              <a:rPr lang="en-US" sz="1400" dirty="0">
                <a:latin typeface="Arial" panose="020B0604020202020204" pitchFamily="34" charset="0"/>
                <a:cs typeface="Arial" panose="020B0604020202020204" pitchFamily="34" charset="0"/>
              </a:rPr>
              <a:t> This a frequently encountered omission among data applicants. Within the </a:t>
            </a:r>
            <a:r>
              <a:rPr lang="en-US" sz="1400" i="1" dirty="0">
                <a:latin typeface="Arial" panose="020B0604020202020204" pitchFamily="34" charset="0"/>
                <a:cs typeface="Arial" panose="020B0604020202020204" pitchFamily="34" charset="0"/>
              </a:rPr>
              <a:t>Data Linkage</a:t>
            </a:r>
            <a:r>
              <a:rPr lang="en-US" sz="1400" dirty="0">
                <a:latin typeface="Arial" panose="020B0604020202020204" pitchFamily="34" charset="0"/>
                <a:cs typeface="Arial" panose="020B0604020202020204" pitchFamily="34" charset="0"/>
              </a:rPr>
              <a:t> section of the application (page 6), applicants who select “Yes” in response to Question 1, indicating their intention to link or integrate CHIA data with external datasets, and who identify the external data type in Question 2, must also address Question 5 on page 7. Specifically, they are required to either upload or include a comprehensive list of all variables from each data source that will be incorporated into the final linked analytic dataset. </a:t>
            </a:r>
            <a:r>
              <a:rPr lang="en-US" sz="1400" b="1" i="1" dirty="0">
                <a:latin typeface="Arial" panose="020B0604020202020204" pitchFamily="34" charset="0"/>
                <a:cs typeface="Arial" panose="020B0604020202020204" pitchFamily="34" charset="0"/>
              </a:rPr>
              <a:t>This information is essential for CHIA to verify that no identifiers or quasi-identifiers previously removed through the de-identification process are inadvertently reintroduced via linkage. </a:t>
            </a:r>
            <a:r>
              <a:rPr lang="en-US" sz="1400" dirty="0">
                <a:latin typeface="Arial" panose="020B0604020202020204" pitchFamily="34" charset="0"/>
                <a:cs typeface="Arial" panose="020B0604020202020204" pitchFamily="34" charset="0"/>
              </a:rPr>
              <a:t>Below is an illustrative example of the level of detail expected, using the American Medical Association Physician Masterfile as the external dataset selected in Question 2.</a:t>
            </a:r>
            <a:endParaRPr lang="en-US"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0C9803D-C1BE-7C18-020F-A32C363CCEFB}"/>
              </a:ext>
            </a:extLst>
          </p:cNvPr>
          <p:cNvSpPr txBox="1"/>
          <p:nvPr/>
        </p:nvSpPr>
        <p:spPr>
          <a:xfrm>
            <a:off x="6559169" y="3849484"/>
            <a:ext cx="5358511" cy="1938992"/>
          </a:xfrm>
          <a:prstGeom prst="rect">
            <a:avLst/>
          </a:prstGeom>
          <a:noFill/>
        </p:spPr>
        <p:txBody>
          <a:bodyPr wrap="square">
            <a:spAutoFit/>
          </a:bodyPr>
          <a:lstStyle/>
          <a:p>
            <a:r>
              <a:rPr lang="en-US" sz="1200" b="1" u="sng" dirty="0">
                <a:latin typeface="Arial" panose="020B0604020202020204" pitchFamily="34" charset="0"/>
                <a:cs typeface="Arial" panose="020B0604020202020204" pitchFamily="34" charset="0"/>
              </a:rPr>
              <a:t>External Data from American Medical Association Physician Masterfile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License expiration date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Primary Specialty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Board Certification Status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Type of Practice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Group Affiliation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Hospital Affiliation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Languages Spoken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Medical School Name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Degree Earned</a:t>
            </a:r>
          </a:p>
        </p:txBody>
      </p:sp>
      <p:sp>
        <p:nvSpPr>
          <p:cNvPr id="27" name="Arrow: Right 26">
            <a:extLst>
              <a:ext uri="{FF2B5EF4-FFF2-40B4-BE49-F238E27FC236}">
                <a16:creationId xmlns:a16="http://schemas.microsoft.com/office/drawing/2014/main" id="{D9D4CA09-EFFC-1521-8924-3635C96FDE58}"/>
              </a:ext>
            </a:extLst>
          </p:cNvPr>
          <p:cNvSpPr/>
          <p:nvPr/>
        </p:nvSpPr>
        <p:spPr>
          <a:xfrm>
            <a:off x="5703557" y="4833615"/>
            <a:ext cx="798449" cy="719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17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4406-5056-67FD-A879-11867B421C5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F390FF47-DEB8-FCA0-1986-5CF0A95BFADD}"/>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79B047CE-7A51-A6AA-B54E-517939C6B64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a:p>
        </p:txBody>
      </p:sp>
      <p:cxnSp>
        <p:nvCxnSpPr>
          <p:cNvPr id="7" name="Decorative: horizontal rule">
            <a:extLst>
              <a:ext uri="{FF2B5EF4-FFF2-40B4-BE49-F238E27FC236}">
                <a16:creationId xmlns:a16="http://schemas.microsoft.com/office/drawing/2014/main" id="{67939372-5A4A-A1D7-BC78-9C7FADDBBABA}"/>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88E73B73-255D-45FA-EE9A-009E7F8E6406}"/>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ECDC52CB-13EF-4800-D732-059FC2759D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5" name="Headline">
            <a:extLst>
              <a:ext uri="{FF2B5EF4-FFF2-40B4-BE49-F238E27FC236}">
                <a16:creationId xmlns:a16="http://schemas.microsoft.com/office/drawing/2014/main" id="{7B8CB31F-2FE4-1A81-E22B-D67217D97327}"/>
              </a:ext>
            </a:extLst>
          </p:cNvPr>
          <p:cNvSpPr txBox="1">
            <a:spLocks/>
          </p:cNvSpPr>
          <p:nvPr/>
        </p:nvSpPr>
        <p:spPr>
          <a:xfrm>
            <a:off x="627626" y="204564"/>
            <a:ext cx="9864539" cy="1588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00" b="1" u="sng" dirty="0">
                <a:solidFill>
                  <a:schemeClr val="tx2"/>
                </a:solidFill>
                <a:latin typeface="Arial" panose="020B0604020202020204" pitchFamily="34" charset="0"/>
                <a:ea typeface="+mn-ea"/>
                <a:cs typeface="Arial" panose="020B0604020202020204" pitchFamily="34" charset="0"/>
              </a:rPr>
              <a:t>Question</a:t>
            </a:r>
            <a:r>
              <a:rPr lang="en-US" sz="1800" b="1" dirty="0">
                <a:solidFill>
                  <a:schemeClr val="tx2"/>
                </a:solidFill>
                <a:latin typeface="Arial" panose="020B0604020202020204" pitchFamily="34" charset="0"/>
                <a:ea typeface="+mn-ea"/>
                <a:cs typeface="Arial" panose="020B0604020202020204" pitchFamily="34" charset="0"/>
              </a:rPr>
              <a:t>: I typically the use the case mix hospital inpatient discharge data (HIDD) to analyze hospital charges from the facility provider’s perspective. I am considering applying for the MA APCD to analyze by hospital the magnitude of decrease in the payer’s adjudicated amounts across hospitals, including getting a better understanding of patient cost-sharing and coordination of benefits. What is the between the difference between the currency fields between HIDD and the MA APCD?</a:t>
            </a:r>
          </a:p>
        </p:txBody>
      </p:sp>
      <p:grpSp>
        <p:nvGrpSpPr>
          <p:cNvPr id="14" name="Group 13">
            <a:extLst>
              <a:ext uri="{FF2B5EF4-FFF2-40B4-BE49-F238E27FC236}">
                <a16:creationId xmlns:a16="http://schemas.microsoft.com/office/drawing/2014/main" id="{DC15BC2E-F13F-9DDE-0BE4-75C7D66E81B8}"/>
              </a:ext>
            </a:extLst>
          </p:cNvPr>
          <p:cNvGrpSpPr/>
          <p:nvPr/>
        </p:nvGrpSpPr>
        <p:grpSpPr>
          <a:xfrm>
            <a:off x="10570607" y="112055"/>
            <a:ext cx="1235082" cy="1569660"/>
            <a:chOff x="10492165" y="316279"/>
            <a:chExt cx="1235082" cy="1569660"/>
          </a:xfrm>
        </p:grpSpPr>
        <p:sp>
          <p:nvSpPr>
            <p:cNvPr id="12" name="TextBox 11">
              <a:extLst>
                <a:ext uri="{FF2B5EF4-FFF2-40B4-BE49-F238E27FC236}">
                  <a16:creationId xmlns:a16="http://schemas.microsoft.com/office/drawing/2014/main" id="{9AB836C2-95BB-6FAB-DB12-0B5E651244F6}"/>
                </a:ext>
              </a:extLst>
            </p:cNvPr>
            <p:cNvSpPr txBox="1"/>
            <p:nvPr/>
          </p:nvSpPr>
          <p:spPr>
            <a:xfrm>
              <a:off x="10492165" y="316279"/>
              <a:ext cx="1235082" cy="1569660"/>
            </a:xfrm>
            <a:prstGeom prst="rect">
              <a:avLst/>
            </a:prstGeom>
            <a:noFill/>
            <a:ln>
              <a:solidFill>
                <a:schemeClr val="tx1"/>
              </a:solidFill>
            </a:ln>
          </p:spPr>
          <p:txBody>
            <a:bodyPr wrap="none" rtlCol="0">
              <a:spAutoFit/>
            </a:bodyPr>
            <a:lstStyle/>
            <a:p>
              <a:pPr algn="ctr"/>
              <a:r>
                <a:rPr lang="en-US" b="1" dirty="0">
                  <a:solidFill>
                    <a:schemeClr val="tx2"/>
                  </a:solidFill>
                </a:rPr>
                <a:t>Currency </a:t>
              </a:r>
            </a:p>
            <a:p>
              <a:pPr algn="ctr"/>
              <a:endParaRPr lang="en-US" sz="1400" b="1" dirty="0">
                <a:solidFill>
                  <a:schemeClr val="tx2"/>
                </a:solidFill>
              </a:endParaRPr>
            </a:p>
            <a:p>
              <a:pPr algn="ctr"/>
              <a:endParaRPr lang="en-US" sz="1400" b="1" dirty="0">
                <a:solidFill>
                  <a:schemeClr val="tx2"/>
                </a:solidFill>
              </a:endParaRPr>
            </a:p>
            <a:p>
              <a:pPr algn="ctr"/>
              <a:endParaRPr lang="en-US" sz="1400" b="1" dirty="0">
                <a:solidFill>
                  <a:schemeClr val="tx2"/>
                </a:solidFill>
              </a:endParaRPr>
            </a:p>
            <a:p>
              <a:pPr algn="ctr"/>
              <a:endParaRPr lang="en-US" b="1" dirty="0">
                <a:solidFill>
                  <a:schemeClr val="tx2"/>
                </a:solidFill>
              </a:endParaRPr>
            </a:p>
            <a:p>
              <a:pPr algn="ctr"/>
              <a:r>
                <a:rPr lang="en-US" b="1" dirty="0">
                  <a:solidFill>
                    <a:schemeClr val="tx2"/>
                  </a:solidFill>
                </a:rPr>
                <a:t>Data Fields</a:t>
              </a:r>
            </a:p>
          </p:txBody>
        </p:sp>
        <p:pic>
          <p:nvPicPr>
            <p:cNvPr id="11" name="Picture 10" descr="A coin and a coin with a graph and a coin with a coin on it&#10;&#10;AI-generated content may be incorrect.">
              <a:extLst>
                <a:ext uri="{FF2B5EF4-FFF2-40B4-BE49-F238E27FC236}">
                  <a16:creationId xmlns:a16="http://schemas.microsoft.com/office/drawing/2014/main" id="{4CCA951D-E53D-B770-101C-D0A2BB699F0E}"/>
                </a:ext>
              </a:extLst>
            </p:cNvPr>
            <p:cNvPicPr>
              <a:picLocks noChangeAspect="1"/>
            </p:cNvPicPr>
            <p:nvPr/>
          </p:nvPicPr>
          <p:blipFill>
            <a:blip r:embed="rId3"/>
            <a:srcRect l="15036" t="13629" r="15630" b="15408"/>
            <a:stretch/>
          </p:blipFill>
          <p:spPr>
            <a:xfrm>
              <a:off x="10606949" y="772721"/>
              <a:ext cx="782412" cy="800802"/>
            </a:xfrm>
            <a:prstGeom prst="rect">
              <a:avLst/>
            </a:prstGeom>
          </p:spPr>
        </p:pic>
      </p:grpSp>
      <p:graphicFrame>
        <p:nvGraphicFramePr>
          <p:cNvPr id="16" name="Table 15">
            <a:extLst>
              <a:ext uri="{FF2B5EF4-FFF2-40B4-BE49-F238E27FC236}">
                <a16:creationId xmlns:a16="http://schemas.microsoft.com/office/drawing/2014/main" id="{2A82B60E-AE9F-6859-EAAB-66A82E4760AA}"/>
              </a:ext>
            </a:extLst>
          </p:cNvPr>
          <p:cNvGraphicFramePr>
            <a:graphicFrameLocks noGrp="1"/>
          </p:cNvGraphicFramePr>
          <p:nvPr>
            <p:extLst>
              <p:ext uri="{D42A27DB-BD31-4B8C-83A1-F6EECF244321}">
                <p14:modId xmlns:p14="http://schemas.microsoft.com/office/powerpoint/2010/main" val="3154079686"/>
              </p:ext>
            </p:extLst>
          </p:nvPr>
        </p:nvGraphicFramePr>
        <p:xfrm>
          <a:off x="576826" y="3840885"/>
          <a:ext cx="4960374" cy="1902455"/>
        </p:xfrm>
        <a:graphic>
          <a:graphicData uri="http://schemas.openxmlformats.org/drawingml/2006/table">
            <a:tbl>
              <a:tblPr firstRow="1" firstCol="1" bandRow="1">
                <a:tableStyleId>{0505E3EF-67EA-436B-97B2-0124C06EBD24}</a:tableStyleId>
              </a:tblPr>
              <a:tblGrid>
                <a:gridCol w="1373894">
                  <a:extLst>
                    <a:ext uri="{9D8B030D-6E8A-4147-A177-3AD203B41FA5}">
                      <a16:colId xmlns:a16="http://schemas.microsoft.com/office/drawing/2014/main" val="2899025988"/>
                    </a:ext>
                  </a:extLst>
                </a:gridCol>
                <a:gridCol w="3586480">
                  <a:extLst>
                    <a:ext uri="{9D8B030D-6E8A-4147-A177-3AD203B41FA5}">
                      <a16:colId xmlns:a16="http://schemas.microsoft.com/office/drawing/2014/main" val="690439344"/>
                    </a:ext>
                  </a:extLst>
                </a:gridCol>
              </a:tblGrid>
              <a:tr h="185923">
                <a:tc>
                  <a:txBody>
                    <a:bodyPr/>
                    <a:lstStyle/>
                    <a:p>
                      <a:pPr marL="0" marR="0" algn="ctr">
                        <a:lnSpc>
                          <a:spcPct val="115000"/>
                        </a:lnSpc>
                        <a:spcAft>
                          <a:spcPts val="800"/>
                        </a:spcAft>
                        <a:buNone/>
                      </a:pPr>
                      <a:r>
                        <a:rPr lang="en-US" sz="1000" kern="0">
                          <a:effectLst/>
                        </a:rPr>
                        <a:t>FIELD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000" kern="0">
                          <a:effectLst/>
                        </a:rPr>
                        <a:t>DESCRIPTION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17660084"/>
                  </a:ext>
                </a:extLst>
              </a:tr>
              <a:tr h="330200">
                <a:tc>
                  <a:txBody>
                    <a:bodyPr/>
                    <a:lstStyle/>
                    <a:p>
                      <a:pPr marL="0" marR="0">
                        <a:lnSpc>
                          <a:spcPct val="115000"/>
                        </a:lnSpc>
                        <a:spcAft>
                          <a:spcPts val="800"/>
                        </a:spcAft>
                        <a:buNone/>
                      </a:pPr>
                      <a:r>
                        <a:rPr lang="en-US" sz="1000" kern="0">
                          <a:effectLst/>
                        </a:rPr>
                        <a:t>Total Charges Routine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000" kern="0" dirty="0">
                          <a:effectLst/>
                        </a:rPr>
                        <a:t>Charges related to routine daily services — standard room &amp; board, nursing care, meals, etc. Typically tied to routine inpatient stays without needing specialized equipment or services.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9858500"/>
                  </a:ext>
                </a:extLst>
              </a:tr>
              <a:tr h="330200">
                <a:tc>
                  <a:txBody>
                    <a:bodyPr/>
                    <a:lstStyle/>
                    <a:p>
                      <a:pPr marL="0" marR="0">
                        <a:lnSpc>
                          <a:spcPct val="115000"/>
                        </a:lnSpc>
                        <a:spcAft>
                          <a:spcPts val="800"/>
                        </a:spcAft>
                        <a:buNone/>
                      </a:pPr>
                      <a:r>
                        <a:rPr lang="en-US" sz="1000" kern="0">
                          <a:effectLst/>
                        </a:rPr>
                        <a:t>TotalChargeSpecial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000" kern="0" dirty="0">
                          <a:effectLst/>
                        </a:rPr>
                        <a:t>Charges for specialized services — think ICU, CCU, step-down units, or other non-routine care. Higher acuity areas fall here.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4959718"/>
                  </a:ext>
                </a:extLst>
              </a:tr>
              <a:tr h="330200">
                <a:tc>
                  <a:txBody>
                    <a:bodyPr/>
                    <a:lstStyle/>
                    <a:p>
                      <a:pPr marL="0" marR="0">
                        <a:lnSpc>
                          <a:spcPct val="115000"/>
                        </a:lnSpc>
                        <a:spcAft>
                          <a:spcPts val="800"/>
                        </a:spcAft>
                        <a:buNone/>
                      </a:pPr>
                      <a:r>
                        <a:rPr lang="en-US" sz="1000" kern="0">
                          <a:effectLst/>
                        </a:rPr>
                        <a:t>TotalChargesAncillaries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000" kern="0">
                          <a:effectLst/>
                        </a:rPr>
                        <a:t>Charges for ancillary services — labs, radiology, pharmacy, physical therapy, respiratory therapy, etc. These support diagnosis and treatment beyond bed and board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1131824"/>
                  </a:ext>
                </a:extLst>
              </a:tr>
              <a:tr h="184150">
                <a:tc>
                  <a:txBody>
                    <a:bodyPr/>
                    <a:lstStyle/>
                    <a:p>
                      <a:pPr marL="0" marR="0">
                        <a:lnSpc>
                          <a:spcPct val="115000"/>
                        </a:lnSpc>
                        <a:spcAft>
                          <a:spcPts val="800"/>
                        </a:spcAft>
                        <a:buNone/>
                      </a:pPr>
                      <a:r>
                        <a:rPr lang="en-US" sz="1000" kern="0">
                          <a:effectLst/>
                        </a:rPr>
                        <a:t>TotalChargesAll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000" kern="0" dirty="0">
                          <a:effectLst/>
                        </a:rPr>
                        <a:t>The total of all charges — usually equals Routine + Special + Ancillaries + Other.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10450958"/>
                  </a:ext>
                </a:extLst>
              </a:tr>
            </a:tbl>
          </a:graphicData>
        </a:graphic>
      </p:graphicFrame>
      <p:sp>
        <p:nvSpPr>
          <p:cNvPr id="17" name="TextBox 16">
            <a:extLst>
              <a:ext uri="{FF2B5EF4-FFF2-40B4-BE49-F238E27FC236}">
                <a16:creationId xmlns:a16="http://schemas.microsoft.com/office/drawing/2014/main" id="{091EC2F6-046F-EE09-DFB6-80C9B71CE4A9}"/>
              </a:ext>
            </a:extLst>
          </p:cNvPr>
          <p:cNvSpPr txBox="1"/>
          <p:nvPr/>
        </p:nvSpPr>
        <p:spPr>
          <a:xfrm>
            <a:off x="520932" y="3580746"/>
            <a:ext cx="11516101"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Main Discharge Table: Charges by Individual Patient              	             Submission Log: Charges by Hospital          Service Table: Charges by Revenue Code</a:t>
            </a:r>
          </a:p>
        </p:txBody>
      </p:sp>
      <p:graphicFrame>
        <p:nvGraphicFramePr>
          <p:cNvPr id="18" name="Table 17">
            <a:extLst>
              <a:ext uri="{FF2B5EF4-FFF2-40B4-BE49-F238E27FC236}">
                <a16:creationId xmlns:a16="http://schemas.microsoft.com/office/drawing/2014/main" id="{C4B2AD5B-DDD1-2CDC-1488-329E7AC6D0A1}"/>
              </a:ext>
            </a:extLst>
          </p:cNvPr>
          <p:cNvGraphicFramePr>
            <a:graphicFrameLocks noGrp="1"/>
          </p:cNvGraphicFramePr>
          <p:nvPr>
            <p:extLst>
              <p:ext uri="{D42A27DB-BD31-4B8C-83A1-F6EECF244321}">
                <p14:modId xmlns:p14="http://schemas.microsoft.com/office/powerpoint/2010/main" val="3711360784"/>
              </p:ext>
            </p:extLst>
          </p:nvPr>
        </p:nvGraphicFramePr>
        <p:xfrm>
          <a:off x="5721841" y="3840885"/>
          <a:ext cx="3015759" cy="700913"/>
        </p:xfrm>
        <a:graphic>
          <a:graphicData uri="http://schemas.openxmlformats.org/drawingml/2006/table">
            <a:tbl>
              <a:tblPr firstRow="1" firstCol="1" bandRow="1">
                <a:tableStyleId>{8A107856-5554-42FB-B03E-39F5DBC370BA}</a:tableStyleId>
              </a:tblPr>
              <a:tblGrid>
                <a:gridCol w="1180329">
                  <a:extLst>
                    <a:ext uri="{9D8B030D-6E8A-4147-A177-3AD203B41FA5}">
                      <a16:colId xmlns:a16="http://schemas.microsoft.com/office/drawing/2014/main" val="768352678"/>
                    </a:ext>
                  </a:extLst>
                </a:gridCol>
                <a:gridCol w="1835430">
                  <a:extLst>
                    <a:ext uri="{9D8B030D-6E8A-4147-A177-3AD203B41FA5}">
                      <a16:colId xmlns:a16="http://schemas.microsoft.com/office/drawing/2014/main" val="294934305"/>
                    </a:ext>
                  </a:extLst>
                </a:gridCol>
              </a:tblGrid>
              <a:tr h="184150">
                <a:tc>
                  <a:txBody>
                    <a:bodyPr/>
                    <a:lstStyle/>
                    <a:p>
                      <a:pPr marL="0" marR="0" algn="ctr">
                        <a:lnSpc>
                          <a:spcPct val="115000"/>
                        </a:lnSpc>
                        <a:spcAft>
                          <a:spcPts val="800"/>
                        </a:spcAft>
                        <a:buNone/>
                      </a:pPr>
                      <a:r>
                        <a:rPr lang="en-US" sz="1000" kern="0">
                          <a:effectLst/>
                        </a:rPr>
                        <a:t>Field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000" kern="0">
                          <a:effectLst/>
                        </a:rPr>
                        <a:t>DESCRIPTION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965110"/>
                  </a:ext>
                </a:extLst>
              </a:tr>
              <a:tr h="184150">
                <a:tc>
                  <a:txBody>
                    <a:bodyPr/>
                    <a:lstStyle/>
                    <a:p>
                      <a:pPr marL="0" marR="0">
                        <a:lnSpc>
                          <a:spcPct val="115000"/>
                        </a:lnSpc>
                        <a:spcAft>
                          <a:spcPts val="800"/>
                        </a:spcAft>
                        <a:buNone/>
                      </a:pPr>
                      <a:r>
                        <a:rPr lang="en-US" sz="1000" kern="0" dirty="0" err="1">
                          <a:effectLst/>
                        </a:rPr>
                        <a:t>TotalChargesAll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000" kern="0" dirty="0">
                          <a:effectLst/>
                        </a:rPr>
                        <a:t>The total of all charges — usually equals Routine + Special + Ancillaries + Other.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2570903"/>
                  </a:ext>
                </a:extLst>
              </a:tr>
            </a:tbl>
          </a:graphicData>
        </a:graphic>
      </p:graphicFrame>
      <p:graphicFrame>
        <p:nvGraphicFramePr>
          <p:cNvPr id="19" name="Table 18">
            <a:extLst>
              <a:ext uri="{FF2B5EF4-FFF2-40B4-BE49-F238E27FC236}">
                <a16:creationId xmlns:a16="http://schemas.microsoft.com/office/drawing/2014/main" id="{192C0929-24CB-E6FC-4FDA-6833E1AAA0D5}"/>
              </a:ext>
            </a:extLst>
          </p:cNvPr>
          <p:cNvGraphicFramePr>
            <a:graphicFrameLocks noGrp="1"/>
          </p:cNvGraphicFramePr>
          <p:nvPr>
            <p:extLst>
              <p:ext uri="{D42A27DB-BD31-4B8C-83A1-F6EECF244321}">
                <p14:modId xmlns:p14="http://schemas.microsoft.com/office/powerpoint/2010/main" val="379003890"/>
              </p:ext>
            </p:extLst>
          </p:nvPr>
        </p:nvGraphicFramePr>
        <p:xfrm>
          <a:off x="8840961" y="3834477"/>
          <a:ext cx="3015759" cy="525653"/>
        </p:xfrm>
        <a:graphic>
          <a:graphicData uri="http://schemas.openxmlformats.org/drawingml/2006/table">
            <a:tbl>
              <a:tblPr firstRow="1" firstCol="1" bandRow="1">
                <a:tableStyleId>{8A107856-5554-42FB-B03E-39F5DBC370BA}</a:tableStyleId>
              </a:tblPr>
              <a:tblGrid>
                <a:gridCol w="1180329">
                  <a:extLst>
                    <a:ext uri="{9D8B030D-6E8A-4147-A177-3AD203B41FA5}">
                      <a16:colId xmlns:a16="http://schemas.microsoft.com/office/drawing/2014/main" val="768352678"/>
                    </a:ext>
                  </a:extLst>
                </a:gridCol>
                <a:gridCol w="1835430">
                  <a:extLst>
                    <a:ext uri="{9D8B030D-6E8A-4147-A177-3AD203B41FA5}">
                      <a16:colId xmlns:a16="http://schemas.microsoft.com/office/drawing/2014/main" val="294934305"/>
                    </a:ext>
                  </a:extLst>
                </a:gridCol>
              </a:tblGrid>
              <a:tr h="184150">
                <a:tc>
                  <a:txBody>
                    <a:bodyPr/>
                    <a:lstStyle/>
                    <a:p>
                      <a:pPr marL="0" marR="0" algn="ctr">
                        <a:lnSpc>
                          <a:spcPct val="115000"/>
                        </a:lnSpc>
                        <a:spcAft>
                          <a:spcPts val="800"/>
                        </a:spcAft>
                        <a:buNone/>
                      </a:pPr>
                      <a:r>
                        <a:rPr lang="en-US" sz="1000" kern="0">
                          <a:effectLst/>
                        </a:rPr>
                        <a:t>Field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000" kern="0">
                          <a:effectLst/>
                        </a:rPr>
                        <a:t>DESCRIPTION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965110"/>
                  </a:ext>
                </a:extLst>
              </a:tr>
              <a:tr h="184150">
                <a:tc>
                  <a:txBody>
                    <a:bodyPr/>
                    <a:lstStyle/>
                    <a:p>
                      <a:pPr marL="0" marR="0">
                        <a:lnSpc>
                          <a:spcPct val="115000"/>
                        </a:lnSpc>
                        <a:spcAft>
                          <a:spcPts val="800"/>
                        </a:spcAft>
                        <a:buNone/>
                      </a:pPr>
                      <a:r>
                        <a:rPr lang="en-US" sz="1000" kern="0" dirty="0">
                          <a:effectLst/>
                        </a:rPr>
                        <a:t>TotalCharges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000" kern="0" dirty="0">
                          <a:effectLst/>
                        </a:rPr>
                        <a:t>Charges by distinct Revenue Codes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2570903"/>
                  </a:ext>
                </a:extLst>
              </a:tr>
            </a:tbl>
          </a:graphicData>
        </a:graphic>
      </p:graphicFrame>
      <p:sp>
        <p:nvSpPr>
          <p:cNvPr id="20" name="TextBox 19">
            <a:extLst>
              <a:ext uri="{FF2B5EF4-FFF2-40B4-BE49-F238E27FC236}">
                <a16:creationId xmlns:a16="http://schemas.microsoft.com/office/drawing/2014/main" id="{E288D65D-921E-365C-259D-25322B12A74B}"/>
              </a:ext>
            </a:extLst>
          </p:cNvPr>
          <p:cNvSpPr txBox="1"/>
          <p:nvPr/>
        </p:nvSpPr>
        <p:spPr>
          <a:xfrm>
            <a:off x="659252" y="1861729"/>
            <a:ext cx="11197467" cy="1323439"/>
          </a:xfrm>
          <a:prstGeom prst="rect">
            <a:avLst/>
          </a:prstGeom>
          <a:noFill/>
        </p:spPr>
        <p:txBody>
          <a:bodyPr wrap="square">
            <a:spAutoFit/>
          </a:bodyPr>
          <a:lstStyle/>
          <a:p>
            <a:pPr>
              <a:buNone/>
            </a:pPr>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The HIDD currency data is limited to charges which represent hospital’s valuation for rendered medical services and utilization. In HIDD that information is captured in three tables (see below). The main discharge table has four fields stratifying charges by total routine, total special, total ancillary, and total all for each individual patient discharged. The submission log table has total charges aggregated by hospital for each submission period, and services table has total charges stratified for each patient for each distinct revenue code. </a:t>
            </a:r>
          </a:p>
        </p:txBody>
      </p:sp>
      <p:sp>
        <p:nvSpPr>
          <p:cNvPr id="21" name="TextBox 20">
            <a:extLst>
              <a:ext uri="{FF2B5EF4-FFF2-40B4-BE49-F238E27FC236}">
                <a16:creationId xmlns:a16="http://schemas.microsoft.com/office/drawing/2014/main" id="{60C9B183-B68E-50E6-9B6D-62263CEE316F}"/>
              </a:ext>
            </a:extLst>
          </p:cNvPr>
          <p:cNvSpPr txBox="1"/>
          <p:nvPr/>
        </p:nvSpPr>
        <p:spPr>
          <a:xfrm>
            <a:off x="3878741" y="3254207"/>
            <a:ext cx="5673348" cy="369332"/>
          </a:xfrm>
          <a:prstGeom prst="rect">
            <a:avLst/>
          </a:prstGeom>
          <a:noFill/>
        </p:spPr>
        <p:txBody>
          <a:bodyPr wrap="none" rtlCol="0">
            <a:spAutoFit/>
          </a:bodyPr>
          <a:lstStyle/>
          <a:p>
            <a:r>
              <a:rPr lang="en-US" b="1" u="sng" dirty="0">
                <a:solidFill>
                  <a:schemeClr val="tx2"/>
                </a:solidFill>
                <a:latin typeface="Arial" panose="020B0604020202020204" pitchFamily="34" charset="0"/>
                <a:cs typeface="Arial" panose="020B0604020202020204" pitchFamily="34" charset="0"/>
              </a:rPr>
              <a:t>Hospital Inpatient Discharge Data Currency Fields</a:t>
            </a:r>
          </a:p>
        </p:txBody>
      </p:sp>
    </p:spTree>
    <p:extLst>
      <p:ext uri="{BB962C8B-B14F-4D97-AF65-F5344CB8AC3E}">
        <p14:creationId xmlns:p14="http://schemas.microsoft.com/office/powerpoint/2010/main" val="319397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0A9D-B029-1E69-1A0E-3FECC03712A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336F9994-8B42-57DF-BF21-9495DCDBE506}"/>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9450FB90-F146-A79A-7CC4-F3B478F08F02}"/>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a:p>
        </p:txBody>
      </p:sp>
      <p:cxnSp>
        <p:nvCxnSpPr>
          <p:cNvPr id="7" name="Decorative: horizontal rule">
            <a:extLst>
              <a:ext uri="{FF2B5EF4-FFF2-40B4-BE49-F238E27FC236}">
                <a16:creationId xmlns:a16="http://schemas.microsoft.com/office/drawing/2014/main" id="{548F7405-C834-F666-13AD-45E00BB66752}"/>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FE73648B-473A-762C-0DF2-5230B1C72AF2}"/>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EBFD8F0F-1A43-27F1-40F6-A52C8DC1C5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grpSp>
        <p:nvGrpSpPr>
          <p:cNvPr id="14" name="Group 13">
            <a:extLst>
              <a:ext uri="{FF2B5EF4-FFF2-40B4-BE49-F238E27FC236}">
                <a16:creationId xmlns:a16="http://schemas.microsoft.com/office/drawing/2014/main" id="{7B030395-9AC0-53E5-8C9C-DF95DA2C61F8}"/>
              </a:ext>
            </a:extLst>
          </p:cNvPr>
          <p:cNvGrpSpPr/>
          <p:nvPr/>
        </p:nvGrpSpPr>
        <p:grpSpPr>
          <a:xfrm>
            <a:off x="10570607" y="112055"/>
            <a:ext cx="1235082" cy="1569660"/>
            <a:chOff x="10492165" y="316279"/>
            <a:chExt cx="1235082" cy="1569660"/>
          </a:xfrm>
        </p:grpSpPr>
        <p:sp>
          <p:nvSpPr>
            <p:cNvPr id="12" name="TextBox 11">
              <a:extLst>
                <a:ext uri="{FF2B5EF4-FFF2-40B4-BE49-F238E27FC236}">
                  <a16:creationId xmlns:a16="http://schemas.microsoft.com/office/drawing/2014/main" id="{0DE1314B-3D3D-8687-5957-7EEDA19314FD}"/>
                </a:ext>
              </a:extLst>
            </p:cNvPr>
            <p:cNvSpPr txBox="1"/>
            <p:nvPr/>
          </p:nvSpPr>
          <p:spPr>
            <a:xfrm>
              <a:off x="10492165" y="316279"/>
              <a:ext cx="1235082" cy="1569660"/>
            </a:xfrm>
            <a:prstGeom prst="rect">
              <a:avLst/>
            </a:prstGeom>
            <a:noFill/>
            <a:ln>
              <a:solidFill>
                <a:schemeClr val="tx1"/>
              </a:solidFill>
            </a:ln>
          </p:spPr>
          <p:txBody>
            <a:bodyPr wrap="none" rtlCol="0">
              <a:spAutoFit/>
            </a:bodyPr>
            <a:lstStyle/>
            <a:p>
              <a:pPr algn="ctr"/>
              <a:r>
                <a:rPr lang="en-US" b="1" dirty="0">
                  <a:solidFill>
                    <a:schemeClr val="tx2"/>
                  </a:solidFill>
                </a:rPr>
                <a:t>Currency </a:t>
              </a:r>
            </a:p>
            <a:p>
              <a:pPr algn="ctr"/>
              <a:endParaRPr lang="en-US" sz="1400" b="1" dirty="0">
                <a:solidFill>
                  <a:schemeClr val="tx2"/>
                </a:solidFill>
              </a:endParaRPr>
            </a:p>
            <a:p>
              <a:pPr algn="ctr"/>
              <a:endParaRPr lang="en-US" sz="1400" b="1" dirty="0">
                <a:solidFill>
                  <a:schemeClr val="tx2"/>
                </a:solidFill>
              </a:endParaRPr>
            </a:p>
            <a:p>
              <a:pPr algn="ctr"/>
              <a:endParaRPr lang="en-US" sz="1400" b="1" dirty="0">
                <a:solidFill>
                  <a:schemeClr val="tx2"/>
                </a:solidFill>
              </a:endParaRPr>
            </a:p>
            <a:p>
              <a:pPr algn="ctr"/>
              <a:endParaRPr lang="en-US" b="1" dirty="0">
                <a:solidFill>
                  <a:schemeClr val="tx2"/>
                </a:solidFill>
              </a:endParaRPr>
            </a:p>
            <a:p>
              <a:pPr algn="ctr"/>
              <a:r>
                <a:rPr lang="en-US" b="1" dirty="0">
                  <a:solidFill>
                    <a:schemeClr val="tx2"/>
                  </a:solidFill>
                </a:rPr>
                <a:t>Data Fields</a:t>
              </a:r>
            </a:p>
          </p:txBody>
        </p:sp>
        <p:pic>
          <p:nvPicPr>
            <p:cNvPr id="11" name="Picture 10" descr="A coin and a coin with a graph and a coin with a coin on it&#10;&#10;AI-generated content may be incorrect.">
              <a:extLst>
                <a:ext uri="{FF2B5EF4-FFF2-40B4-BE49-F238E27FC236}">
                  <a16:creationId xmlns:a16="http://schemas.microsoft.com/office/drawing/2014/main" id="{8BE9B3DB-6264-49AF-3FCA-1315341DD268}"/>
                </a:ext>
              </a:extLst>
            </p:cNvPr>
            <p:cNvPicPr>
              <a:picLocks noChangeAspect="1"/>
            </p:cNvPicPr>
            <p:nvPr/>
          </p:nvPicPr>
          <p:blipFill>
            <a:blip r:embed="rId3"/>
            <a:srcRect l="15036" t="13629" r="15630" b="15408"/>
            <a:stretch/>
          </p:blipFill>
          <p:spPr>
            <a:xfrm>
              <a:off x="10606949" y="772721"/>
              <a:ext cx="782412" cy="800802"/>
            </a:xfrm>
            <a:prstGeom prst="rect">
              <a:avLst/>
            </a:prstGeom>
          </p:spPr>
        </p:pic>
      </p:grpSp>
      <p:graphicFrame>
        <p:nvGraphicFramePr>
          <p:cNvPr id="10" name="Table 9">
            <a:extLst>
              <a:ext uri="{FF2B5EF4-FFF2-40B4-BE49-F238E27FC236}">
                <a16:creationId xmlns:a16="http://schemas.microsoft.com/office/drawing/2014/main" id="{1EC58BB3-7626-26A9-02C8-CF31F1156068}"/>
              </a:ext>
            </a:extLst>
          </p:cNvPr>
          <p:cNvGraphicFramePr>
            <a:graphicFrameLocks noGrp="1"/>
          </p:cNvGraphicFramePr>
          <p:nvPr>
            <p:extLst>
              <p:ext uri="{D42A27DB-BD31-4B8C-83A1-F6EECF244321}">
                <p14:modId xmlns:p14="http://schemas.microsoft.com/office/powerpoint/2010/main" val="355303417"/>
              </p:ext>
            </p:extLst>
          </p:nvPr>
        </p:nvGraphicFramePr>
        <p:xfrm>
          <a:off x="1016299" y="1846901"/>
          <a:ext cx="10626968" cy="4242824"/>
        </p:xfrm>
        <a:graphic>
          <a:graphicData uri="http://schemas.openxmlformats.org/drawingml/2006/table">
            <a:tbl>
              <a:tblPr firstRow="1" firstCol="1" bandRow="1">
                <a:tableStyleId>{8799B23B-EC83-4686-B30A-512413B5E67A}</a:tableStyleId>
              </a:tblPr>
              <a:tblGrid>
                <a:gridCol w="3119844">
                  <a:extLst>
                    <a:ext uri="{9D8B030D-6E8A-4147-A177-3AD203B41FA5}">
                      <a16:colId xmlns:a16="http://schemas.microsoft.com/office/drawing/2014/main" val="2746026264"/>
                    </a:ext>
                  </a:extLst>
                </a:gridCol>
                <a:gridCol w="7507124">
                  <a:extLst>
                    <a:ext uri="{9D8B030D-6E8A-4147-A177-3AD203B41FA5}">
                      <a16:colId xmlns:a16="http://schemas.microsoft.com/office/drawing/2014/main" val="743238155"/>
                    </a:ext>
                  </a:extLst>
                </a:gridCol>
              </a:tblGrid>
              <a:tr h="184150">
                <a:tc>
                  <a:txBody>
                    <a:bodyPr/>
                    <a:lstStyle/>
                    <a:p>
                      <a:pPr marL="0" marR="0" algn="ctr">
                        <a:lnSpc>
                          <a:spcPct val="115000"/>
                        </a:lnSpc>
                        <a:spcAft>
                          <a:spcPts val="800"/>
                        </a:spcAft>
                        <a:buNone/>
                      </a:pPr>
                      <a:r>
                        <a:rPr lang="en-US" sz="1200" kern="0" dirty="0">
                          <a:effectLst/>
                        </a:rPr>
                        <a:t>Field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15000"/>
                        </a:lnSpc>
                        <a:spcAft>
                          <a:spcPts val="800"/>
                        </a:spcAft>
                        <a:buNone/>
                      </a:pPr>
                      <a:r>
                        <a:rPr lang="en-US" sz="1200" kern="0">
                          <a:effectLst/>
                        </a:rPr>
                        <a:t>Description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2472525"/>
                  </a:ext>
                </a:extLst>
              </a:tr>
              <a:tr h="184150">
                <a:tc>
                  <a:txBody>
                    <a:bodyPr/>
                    <a:lstStyle/>
                    <a:p>
                      <a:pPr marL="0" marR="0">
                        <a:lnSpc>
                          <a:spcPct val="115000"/>
                        </a:lnSpc>
                        <a:spcAft>
                          <a:spcPts val="800"/>
                        </a:spcAft>
                        <a:buNone/>
                      </a:pPr>
                      <a:r>
                        <a:rPr lang="en-US" sz="1200" kern="0" dirty="0" err="1">
                          <a:effectLst/>
                        </a:rPr>
                        <a:t>ChargeAmount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a:effectLst/>
                        </a:rPr>
                        <a:t>Total amount billed by the provider for a service, not necessarily what’s paid.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816400"/>
                  </a:ext>
                </a:extLst>
              </a:tr>
              <a:tr h="184150">
                <a:tc>
                  <a:txBody>
                    <a:bodyPr/>
                    <a:lstStyle/>
                    <a:p>
                      <a:pPr marL="0" marR="0">
                        <a:lnSpc>
                          <a:spcPct val="115000"/>
                        </a:lnSpc>
                        <a:spcAft>
                          <a:spcPts val="800"/>
                        </a:spcAft>
                        <a:buNone/>
                      </a:pPr>
                      <a:r>
                        <a:rPr lang="en-US" sz="1200" kern="0" dirty="0" err="1">
                          <a:effectLst/>
                        </a:rPr>
                        <a:t>PaidAmount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a:effectLst/>
                        </a:rPr>
                        <a:t>Total amount paid by the insurer or payer for the claim line or service.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928768"/>
                  </a:ext>
                </a:extLst>
              </a:tr>
              <a:tr h="184150">
                <a:tc>
                  <a:txBody>
                    <a:bodyPr/>
                    <a:lstStyle/>
                    <a:p>
                      <a:pPr marL="0" marR="0">
                        <a:lnSpc>
                          <a:spcPct val="115000"/>
                        </a:lnSpc>
                        <a:spcAft>
                          <a:spcPts val="800"/>
                        </a:spcAft>
                        <a:buNone/>
                      </a:pPr>
                      <a:r>
                        <a:rPr lang="en-US" sz="1200" kern="0" dirty="0" err="1">
                          <a:effectLst/>
                        </a:rPr>
                        <a:t>PrepaidAmount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a:effectLst/>
                        </a:rPr>
                        <a:t>Amount paid before the service was rendered, e.g., capitation or pre-authorized payment.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4014032"/>
                  </a:ext>
                </a:extLst>
              </a:tr>
              <a:tr h="184150">
                <a:tc>
                  <a:txBody>
                    <a:bodyPr/>
                    <a:lstStyle/>
                    <a:p>
                      <a:pPr marL="0" marR="0">
                        <a:lnSpc>
                          <a:spcPct val="115000"/>
                        </a:lnSpc>
                        <a:spcAft>
                          <a:spcPts val="800"/>
                        </a:spcAft>
                        <a:buNone/>
                      </a:pPr>
                      <a:r>
                        <a:rPr lang="en-US" sz="1200" kern="0">
                          <a:effectLst/>
                        </a:rPr>
                        <a:t>CopayAmount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Fixed amount the patient is required to pay for a service, typically due at the time of service.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3700913"/>
                  </a:ext>
                </a:extLst>
              </a:tr>
              <a:tr h="184150">
                <a:tc>
                  <a:txBody>
                    <a:bodyPr/>
                    <a:lstStyle/>
                    <a:p>
                      <a:pPr marL="0" marR="0">
                        <a:lnSpc>
                          <a:spcPct val="115000"/>
                        </a:lnSpc>
                        <a:spcAft>
                          <a:spcPts val="800"/>
                        </a:spcAft>
                        <a:buNone/>
                      </a:pPr>
                      <a:r>
                        <a:rPr lang="en-US" sz="1200" kern="0">
                          <a:effectLst/>
                        </a:rPr>
                        <a:t>CoinsuranceAmount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Percentage-based cost-sharing amount the patient owes, calculated as a percent of allowed charges.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3860708"/>
                  </a:ext>
                </a:extLst>
              </a:tr>
              <a:tr h="184150">
                <a:tc>
                  <a:txBody>
                    <a:bodyPr/>
                    <a:lstStyle/>
                    <a:p>
                      <a:pPr marL="0" marR="0">
                        <a:lnSpc>
                          <a:spcPct val="115000"/>
                        </a:lnSpc>
                        <a:spcAft>
                          <a:spcPts val="800"/>
                        </a:spcAft>
                        <a:buNone/>
                      </a:pPr>
                      <a:r>
                        <a:rPr lang="en-US" sz="1200" kern="0">
                          <a:effectLst/>
                        </a:rPr>
                        <a:t>DeductibleAmount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Amount the patient owes because their deductible hasn’t been met, the part they pay out-of-pocket before insurance kicks in.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9206480"/>
                  </a:ext>
                </a:extLst>
              </a:tr>
              <a:tr h="330200">
                <a:tc>
                  <a:txBody>
                    <a:bodyPr/>
                    <a:lstStyle/>
                    <a:p>
                      <a:pPr marL="0" marR="0">
                        <a:lnSpc>
                          <a:spcPct val="115000"/>
                        </a:lnSpc>
                        <a:spcAft>
                          <a:spcPts val="800"/>
                        </a:spcAft>
                        <a:buNone/>
                      </a:pPr>
                      <a:r>
                        <a:rPr lang="en-US" sz="1200" kern="0">
                          <a:effectLst/>
                        </a:rPr>
                        <a:t>CoordinationOfBenefitsTPLLiabilityAmount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Amount assigned to another payer under Coordination of Benefits (COB) or Third-Party Liability (TPL), e.g., auto insurer, workers’ comp, or secondary health plan.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4436424"/>
                  </a:ext>
                </a:extLst>
              </a:tr>
              <a:tr h="184150">
                <a:tc>
                  <a:txBody>
                    <a:bodyPr/>
                    <a:lstStyle/>
                    <a:p>
                      <a:pPr marL="0" marR="0">
                        <a:lnSpc>
                          <a:spcPct val="115000"/>
                        </a:lnSpc>
                        <a:spcAft>
                          <a:spcPts val="800"/>
                        </a:spcAft>
                        <a:buNone/>
                      </a:pPr>
                      <a:r>
                        <a:rPr lang="en-US" sz="1200" kern="0">
                          <a:effectLst/>
                        </a:rPr>
                        <a:t>OtherInsurancePaidAmount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Amount actually paid by a secondary or tertiary insurer.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761459"/>
                  </a:ext>
                </a:extLst>
              </a:tr>
              <a:tr h="184150">
                <a:tc>
                  <a:txBody>
                    <a:bodyPr/>
                    <a:lstStyle/>
                    <a:p>
                      <a:pPr marL="0" marR="0">
                        <a:lnSpc>
                          <a:spcPct val="115000"/>
                        </a:lnSpc>
                        <a:spcAft>
                          <a:spcPts val="800"/>
                        </a:spcAft>
                        <a:buNone/>
                      </a:pPr>
                      <a:r>
                        <a:rPr lang="en-US" sz="1200" kern="0">
                          <a:effectLst/>
                        </a:rPr>
                        <a:t>MedicarePaidAmount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a:effectLst/>
                        </a:rPr>
                        <a:t>Specific field showing what Medicare paid if it was the primary or secondary payer.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445876"/>
                  </a:ext>
                </a:extLst>
              </a:tr>
              <a:tr h="184150">
                <a:tc>
                  <a:txBody>
                    <a:bodyPr/>
                    <a:lstStyle/>
                    <a:p>
                      <a:pPr marL="0" marR="0">
                        <a:lnSpc>
                          <a:spcPct val="115000"/>
                        </a:lnSpc>
                        <a:spcAft>
                          <a:spcPts val="800"/>
                        </a:spcAft>
                        <a:buNone/>
                      </a:pPr>
                      <a:r>
                        <a:rPr lang="en-US" sz="1200" kern="0">
                          <a:effectLst/>
                        </a:rPr>
                        <a:t>AllowedAmount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Maximum amount the insurer agrees to consider for payment (i.e., Paid + Patient Responsibility). Often lower than Charge Amount.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8469285"/>
                  </a:ext>
                </a:extLst>
              </a:tr>
              <a:tr h="184150">
                <a:tc>
                  <a:txBody>
                    <a:bodyPr/>
                    <a:lstStyle/>
                    <a:p>
                      <a:pPr marL="0" marR="0">
                        <a:lnSpc>
                          <a:spcPct val="115000"/>
                        </a:lnSpc>
                        <a:spcAft>
                          <a:spcPts val="800"/>
                        </a:spcAft>
                        <a:buNone/>
                      </a:pPr>
                      <a:r>
                        <a:rPr lang="en-US" sz="1200" kern="0">
                          <a:effectLst/>
                        </a:rPr>
                        <a:t>NonCoveredAmount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Amount denied due to policy exclusions, services not covered under the plan.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5170115"/>
                  </a:ext>
                </a:extLst>
              </a:tr>
              <a:tr h="222250">
                <a:tc>
                  <a:txBody>
                    <a:bodyPr/>
                    <a:lstStyle/>
                    <a:p>
                      <a:pPr marL="0" marR="0">
                        <a:lnSpc>
                          <a:spcPct val="115000"/>
                        </a:lnSpc>
                        <a:spcAft>
                          <a:spcPts val="800"/>
                        </a:spcAft>
                        <a:buNone/>
                      </a:pPr>
                      <a:r>
                        <a:rPr lang="en-US" sz="1200" kern="0">
                          <a:effectLst/>
                        </a:rPr>
                        <a:t>ExcludedExpenses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Charges that are not payable under the plan and not applied to patient responsibility , could be administrative or policy-related exclusions.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018977"/>
                  </a:ext>
                </a:extLst>
              </a:tr>
              <a:tr h="184150">
                <a:tc>
                  <a:txBody>
                    <a:bodyPr/>
                    <a:lstStyle/>
                    <a:p>
                      <a:pPr marL="0" marR="0">
                        <a:lnSpc>
                          <a:spcPct val="115000"/>
                        </a:lnSpc>
                        <a:spcAft>
                          <a:spcPts val="800"/>
                        </a:spcAft>
                        <a:buNone/>
                      </a:pPr>
                      <a:r>
                        <a:rPr lang="en-US" sz="1200" kern="0">
                          <a:effectLst/>
                        </a:rPr>
                        <a:t>WithholdAmount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Amount temporarily withheld from payment, often used in capitation, risk-sharing, or performance-based contracts.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2717961"/>
                  </a:ext>
                </a:extLst>
              </a:tr>
              <a:tr h="184150">
                <a:tc>
                  <a:txBody>
                    <a:bodyPr/>
                    <a:lstStyle/>
                    <a:p>
                      <a:pPr marL="0" marR="0">
                        <a:lnSpc>
                          <a:spcPct val="115000"/>
                        </a:lnSpc>
                        <a:spcAft>
                          <a:spcPts val="800"/>
                        </a:spcAft>
                        <a:buNone/>
                      </a:pPr>
                      <a:r>
                        <a:rPr lang="en-US" sz="1200" kern="0">
                          <a:effectLst/>
                        </a:rPr>
                        <a:t>ValueCodeAmount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The dollar amount corresponding to </a:t>
                      </a:r>
                      <a:r>
                        <a:rPr lang="en-US" sz="1200" kern="0" dirty="0" err="1">
                          <a:effectLst/>
                        </a:rPr>
                        <a:t>ValueCode</a:t>
                      </a:r>
                      <a:r>
                        <a:rPr lang="en-US" sz="1200" kern="0" dirty="0">
                          <a:effectLst/>
                        </a:rPr>
                        <a:t> (Not always currency data)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2563304"/>
                  </a:ext>
                </a:extLst>
              </a:tr>
              <a:tr h="330200">
                <a:tc>
                  <a:txBody>
                    <a:bodyPr/>
                    <a:lstStyle/>
                    <a:p>
                      <a:pPr marL="0" marR="0">
                        <a:lnSpc>
                          <a:spcPct val="115000"/>
                        </a:lnSpc>
                        <a:spcAft>
                          <a:spcPts val="800"/>
                        </a:spcAft>
                        <a:buNone/>
                      </a:pPr>
                      <a:r>
                        <a:rPr lang="en-US" sz="1200" kern="0">
                          <a:effectLst/>
                        </a:rPr>
                        <a:t>PatientTotalOutOfPocketAmount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0" dirty="0">
                          <a:effectLst/>
                        </a:rPr>
                        <a:t>Sum of copay + coinsurance + deductible + other non-covered amounts the patient is responsible for ,sometimes tracked to monitor ACA out-of-pocket maximums.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106203"/>
                  </a:ext>
                </a:extLst>
              </a:tr>
            </a:tbl>
          </a:graphicData>
        </a:graphic>
      </p:graphicFrame>
      <p:sp>
        <p:nvSpPr>
          <p:cNvPr id="13" name="TextBox 12">
            <a:extLst>
              <a:ext uri="{FF2B5EF4-FFF2-40B4-BE49-F238E27FC236}">
                <a16:creationId xmlns:a16="http://schemas.microsoft.com/office/drawing/2014/main" id="{B5F17BB3-36BB-EA1C-0DE6-805BB5F0CB80}"/>
              </a:ext>
            </a:extLst>
          </p:cNvPr>
          <p:cNvSpPr txBox="1"/>
          <p:nvPr/>
        </p:nvSpPr>
        <p:spPr>
          <a:xfrm>
            <a:off x="1016299" y="251969"/>
            <a:ext cx="9402207" cy="1077218"/>
          </a:xfrm>
          <a:prstGeom prst="rect">
            <a:avLst/>
          </a:prstGeom>
          <a:noFill/>
        </p:spPr>
        <p:txBody>
          <a:bodyPr wrap="square">
            <a:spAutoFit/>
          </a:bodyPr>
          <a:lstStyle/>
          <a:p>
            <a:pPr>
              <a:buNone/>
            </a:pPr>
            <a:r>
              <a:rPr lang="en-US" sz="1600" dirty="0">
                <a:latin typeface="Arial" panose="020B0604020202020204" pitchFamily="34" charset="0"/>
                <a:cs typeface="Arial" panose="020B0604020202020204" pitchFamily="34" charset="0"/>
              </a:rPr>
              <a:t>Answer (continued): The MA APCD medical claims contains 15 currency fields (see table below). Compared to HIDD, the MA APCD currency fields enable more granular financial analysis of healthcare transactions, e.g., analysis of the distinction between billed charges, negotiated payments,  patient financial burden across different payer structures, and cost-sharing dynamics.</a:t>
            </a:r>
          </a:p>
        </p:txBody>
      </p:sp>
      <p:sp>
        <p:nvSpPr>
          <p:cNvPr id="15" name="TextBox 14">
            <a:extLst>
              <a:ext uri="{FF2B5EF4-FFF2-40B4-BE49-F238E27FC236}">
                <a16:creationId xmlns:a16="http://schemas.microsoft.com/office/drawing/2014/main" id="{5E3DEB29-5EBB-B5FB-6F42-79DC2B2E3D9F}"/>
              </a:ext>
            </a:extLst>
          </p:cNvPr>
          <p:cNvSpPr txBox="1"/>
          <p:nvPr/>
        </p:nvSpPr>
        <p:spPr>
          <a:xfrm>
            <a:off x="3533749" y="1477569"/>
            <a:ext cx="4784130" cy="369332"/>
          </a:xfrm>
          <a:prstGeom prst="rect">
            <a:avLst/>
          </a:prstGeom>
          <a:noFill/>
        </p:spPr>
        <p:txBody>
          <a:bodyPr wrap="none" rtlCol="0">
            <a:spAutoFit/>
          </a:bodyPr>
          <a:lstStyle/>
          <a:p>
            <a:r>
              <a:rPr lang="en-US" b="1" u="sng" dirty="0">
                <a:solidFill>
                  <a:schemeClr val="tx2"/>
                </a:solidFill>
                <a:latin typeface="Arial" panose="020B0604020202020204" pitchFamily="34" charset="0"/>
                <a:cs typeface="Arial" panose="020B0604020202020204" pitchFamily="34" charset="0"/>
              </a:rPr>
              <a:t>MA APCD Medical Claims Currency Fields</a:t>
            </a:r>
          </a:p>
        </p:txBody>
      </p:sp>
    </p:spTree>
    <p:extLst>
      <p:ext uri="{BB962C8B-B14F-4D97-AF65-F5344CB8AC3E}">
        <p14:creationId xmlns:p14="http://schemas.microsoft.com/office/powerpoint/2010/main" val="157710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723FA-4363-92B3-BAF5-BD023F40E0A8}"/>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48FD2238-3C0F-8E8A-B134-12233B079E43}"/>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E420800B-E6A0-8F6D-0E69-2F1B2D5B26DB}"/>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a:p>
        </p:txBody>
      </p:sp>
      <p:cxnSp>
        <p:nvCxnSpPr>
          <p:cNvPr id="7" name="Decorative: horizontal rule">
            <a:extLst>
              <a:ext uri="{FF2B5EF4-FFF2-40B4-BE49-F238E27FC236}">
                <a16:creationId xmlns:a16="http://schemas.microsoft.com/office/drawing/2014/main" id="{1597D4A4-7B79-7908-9D67-290266561752}"/>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0F1A6DC5-19FB-9E65-A466-91452C66B1F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B2B887CD-FA6B-59DA-430C-7C79D4F9808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5" name="Headline">
            <a:extLst>
              <a:ext uri="{FF2B5EF4-FFF2-40B4-BE49-F238E27FC236}">
                <a16:creationId xmlns:a16="http://schemas.microsoft.com/office/drawing/2014/main" id="{AC2B9887-45DA-5ACD-1BCD-A78079998F70}"/>
              </a:ext>
            </a:extLst>
          </p:cNvPr>
          <p:cNvSpPr txBox="1">
            <a:spLocks/>
          </p:cNvSpPr>
          <p:nvPr/>
        </p:nvSpPr>
        <p:spPr>
          <a:xfrm>
            <a:off x="536867" y="339373"/>
            <a:ext cx="9858245" cy="13388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00" b="1" u="sng" dirty="0">
                <a:solidFill>
                  <a:schemeClr val="tx2"/>
                </a:solidFill>
                <a:latin typeface="Arial" panose="020B0604020202020204" pitchFamily="34" charset="0"/>
                <a:ea typeface="+mn-ea"/>
                <a:cs typeface="Arial" panose="020B0604020202020204" pitchFamily="34" charset="0"/>
              </a:rPr>
              <a:t>Question</a:t>
            </a:r>
            <a:r>
              <a:rPr lang="en-US" sz="1800" b="1" dirty="0">
                <a:solidFill>
                  <a:schemeClr val="tx2"/>
                </a:solidFill>
                <a:latin typeface="Arial" panose="020B0604020202020204" pitchFamily="34" charset="0"/>
                <a:ea typeface="+mn-ea"/>
                <a:cs typeface="Arial" panose="020B0604020202020204" pitchFamily="34" charset="0"/>
              </a:rPr>
              <a:t>: How are patients categorized who initially present to an outpatient emergency department but are subsequently escalated to a 24-hour level of care setting, such as Acute Treatment Services (ATS) or Community Crisis Stabilization (CCS)? Specifically, is their discharge disposition typically recorded as a “transfer to another facility,” or is it classified under “routine discharge”?</a:t>
            </a:r>
          </a:p>
        </p:txBody>
      </p:sp>
      <p:pic>
        <p:nvPicPr>
          <p:cNvPr id="6" name="Picture 5" descr="A blue and black building with arrows&#10;&#10;AI-generated content may be incorrect.">
            <a:extLst>
              <a:ext uri="{FF2B5EF4-FFF2-40B4-BE49-F238E27FC236}">
                <a16:creationId xmlns:a16="http://schemas.microsoft.com/office/drawing/2014/main" id="{7F879C6A-FC5B-A167-0834-77A07B75871B}"/>
              </a:ext>
            </a:extLst>
          </p:cNvPr>
          <p:cNvPicPr>
            <a:picLocks noChangeAspect="1"/>
          </p:cNvPicPr>
          <p:nvPr/>
        </p:nvPicPr>
        <p:blipFill>
          <a:blip r:embed="rId3"/>
          <a:srcRect l="11631" t="16296" r="10889" b="9612"/>
          <a:stretch/>
        </p:blipFill>
        <p:spPr>
          <a:xfrm>
            <a:off x="10714626" y="617434"/>
            <a:ext cx="981429" cy="897729"/>
          </a:xfrm>
          <a:prstGeom prst="flowChartAlternateProcess">
            <a:avLst/>
          </a:prstGeom>
        </p:spPr>
      </p:pic>
      <p:sp>
        <p:nvSpPr>
          <p:cNvPr id="10" name="TextBox 9">
            <a:extLst>
              <a:ext uri="{FF2B5EF4-FFF2-40B4-BE49-F238E27FC236}">
                <a16:creationId xmlns:a16="http://schemas.microsoft.com/office/drawing/2014/main" id="{7D96B6F8-58F3-E22A-21C2-DE5E66827A13}"/>
              </a:ext>
            </a:extLst>
          </p:cNvPr>
          <p:cNvSpPr txBox="1"/>
          <p:nvPr/>
        </p:nvSpPr>
        <p:spPr>
          <a:xfrm>
            <a:off x="10485872" y="307528"/>
            <a:ext cx="1404552" cy="1508105"/>
          </a:xfrm>
          <a:prstGeom prst="rect">
            <a:avLst/>
          </a:prstGeom>
          <a:noFill/>
        </p:spPr>
        <p:txBody>
          <a:bodyPr wrap="none" rtlCol="0">
            <a:spAutoFit/>
          </a:bodyPr>
          <a:lstStyle/>
          <a:p>
            <a:pPr algn="ctr"/>
            <a:r>
              <a:rPr lang="en-US" sz="2000" b="1" dirty="0">
                <a:solidFill>
                  <a:schemeClr val="tx2"/>
                </a:solidFill>
              </a:rPr>
              <a:t>Interfacility</a:t>
            </a:r>
          </a:p>
          <a:p>
            <a:pPr algn="ctr"/>
            <a:endParaRPr lang="en-US" sz="800" b="1" dirty="0">
              <a:solidFill>
                <a:schemeClr val="tx2"/>
              </a:solidFill>
            </a:endParaRPr>
          </a:p>
          <a:p>
            <a:pPr algn="ctr"/>
            <a:endParaRPr lang="en-US" sz="800" b="1" dirty="0">
              <a:solidFill>
                <a:schemeClr val="tx2"/>
              </a:solidFill>
            </a:endParaRPr>
          </a:p>
          <a:p>
            <a:pPr algn="ctr"/>
            <a:endParaRPr lang="en-US" sz="800" b="1" dirty="0">
              <a:solidFill>
                <a:schemeClr val="tx2"/>
              </a:solidFill>
            </a:endParaRPr>
          </a:p>
          <a:p>
            <a:pPr algn="ctr"/>
            <a:endParaRPr lang="en-US" sz="800" b="1" dirty="0">
              <a:solidFill>
                <a:schemeClr val="tx2"/>
              </a:solidFill>
            </a:endParaRPr>
          </a:p>
          <a:p>
            <a:pPr algn="ctr"/>
            <a:endParaRPr lang="en-US" sz="2000" b="1" dirty="0">
              <a:solidFill>
                <a:schemeClr val="tx2"/>
              </a:solidFill>
            </a:endParaRPr>
          </a:p>
          <a:p>
            <a:pPr algn="ctr"/>
            <a:r>
              <a:rPr lang="en-US" sz="2000" b="1" dirty="0">
                <a:solidFill>
                  <a:schemeClr val="tx2"/>
                </a:solidFill>
              </a:rPr>
              <a:t>Transfers</a:t>
            </a:r>
          </a:p>
        </p:txBody>
      </p:sp>
      <p:sp>
        <p:nvSpPr>
          <p:cNvPr id="15" name="TextBox 14">
            <a:extLst>
              <a:ext uri="{FF2B5EF4-FFF2-40B4-BE49-F238E27FC236}">
                <a16:creationId xmlns:a16="http://schemas.microsoft.com/office/drawing/2014/main" id="{80395D74-8A6F-D9CD-AFF1-4740557FB97A}"/>
              </a:ext>
            </a:extLst>
          </p:cNvPr>
          <p:cNvSpPr txBox="1"/>
          <p:nvPr/>
        </p:nvSpPr>
        <p:spPr>
          <a:xfrm>
            <a:off x="659252" y="1861729"/>
            <a:ext cx="10984015" cy="4031873"/>
          </a:xfrm>
          <a:prstGeom prst="rect">
            <a:avLst/>
          </a:prstGeom>
          <a:noFill/>
        </p:spPr>
        <p:txBody>
          <a:bodyPr wrap="square">
            <a:spAutoFit/>
          </a:bodyPr>
          <a:lstStyle/>
          <a:p>
            <a:pPr>
              <a:buNone/>
            </a:pPr>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Hospitals classify a patient as an interfacility transfer when the individual is transitioned directly, without interruption, from one licensed facility to another with 24-hour beds, utilizing a licensed medical transport service, whether emergent (e.g., ground or air ambulance) or non-emergent (e.g., stretcher van, wheelchair van).</a:t>
            </a:r>
          </a:p>
          <a:p>
            <a:pPr>
              <a:buNone/>
            </a:pPr>
            <a:endParaRPr lang="en-US" sz="1600" dirty="0">
              <a:latin typeface="Arial" panose="020B0604020202020204" pitchFamily="34" charset="0"/>
              <a:cs typeface="Arial" panose="020B0604020202020204" pitchFamily="34" charset="0"/>
            </a:endParaRPr>
          </a:p>
          <a:p>
            <a:pPr>
              <a:buNone/>
            </a:pPr>
            <a:r>
              <a:rPr lang="en-US" sz="1600" dirty="0">
                <a:latin typeface="Arial" panose="020B0604020202020204" pitchFamily="34" charset="0"/>
                <a:cs typeface="Arial" panose="020B0604020202020204" pitchFamily="34" charset="0"/>
              </a:rPr>
              <a:t>Specifically, an interfacility transfer encompasses a continuous and structured chain-of-custody protocol that preserves medical accountability for the patient’s identity, clinical trajectory, and therapeutic plan throughout the handoff. At no point should clinical oversight lapse; the responsibility for patient care must remain clearly designated from the time of departure at the sending facility to the moment of arrival at the receiving institution. This process involves a formal clinical handoff, which includes a comprehensive transfer packet comprising documentation such as the current clinical summary, which could include relevant medical history, active medication lists, diagnostic imaging, laboratory data, insurance details, and any applicable authorizations or advance directives. This protocol not only ensures medical continuity but also satisfies standards related to interfacility coordination of care.</a:t>
            </a:r>
          </a:p>
          <a:p>
            <a:pPr>
              <a:buNone/>
            </a:pPr>
            <a:endParaRPr lang="en-US" sz="1600" dirty="0">
              <a:latin typeface="Arial" panose="020B0604020202020204" pitchFamily="34" charset="0"/>
              <a:cs typeface="Arial" panose="020B0604020202020204" pitchFamily="34" charset="0"/>
            </a:endParaRPr>
          </a:p>
          <a:p>
            <a:pPr>
              <a:buNone/>
            </a:pPr>
            <a:r>
              <a:rPr lang="en-US" sz="1600" dirty="0">
                <a:latin typeface="Arial" panose="020B0604020202020204" pitchFamily="34" charset="0"/>
                <a:cs typeface="Arial" panose="020B0604020202020204" pitchFamily="34" charset="0"/>
              </a:rPr>
              <a:t>However, when a patient departs the emergency department independently and subsequently seeks care at a different site, the encounter is typically recorded as a routine discharge, as the chain of clinical custody has been disrupted, and no formal transfer of responsibility or medical oversight has occurred.</a:t>
            </a:r>
          </a:p>
        </p:txBody>
      </p:sp>
    </p:spTree>
    <p:extLst>
      <p:ext uri="{BB962C8B-B14F-4D97-AF65-F5344CB8AC3E}">
        <p14:creationId xmlns:p14="http://schemas.microsoft.com/office/powerpoint/2010/main" val="182680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27018" y="451292"/>
            <a:ext cx="115649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When is the next Data User Group meeting? </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B4DE9B5F-EA8A-1404-F74D-79CF6D89BD81}"/>
              </a:ext>
            </a:extLst>
          </p:cNvPr>
          <p:cNvSpPr txBox="1"/>
          <p:nvPr/>
        </p:nvSpPr>
        <p:spPr>
          <a:xfrm>
            <a:off x="1586204" y="1852394"/>
            <a:ext cx="9171992" cy="923330"/>
          </a:xfrm>
          <a:prstGeom prst="rect">
            <a:avLst/>
          </a:prstGeom>
          <a:noFill/>
        </p:spPr>
        <p:txBody>
          <a:bodyPr wrap="square">
            <a:spAutoFit/>
          </a:bodyPr>
          <a:lstStyle/>
          <a:p>
            <a:pPr marL="742950" lvl="1" indent="-285750">
              <a:buClr>
                <a:schemeClr val="accent1"/>
              </a:buClr>
              <a:buFont typeface="Wingdings" charset="2"/>
              <a:buChar char="§"/>
            </a:pPr>
            <a:r>
              <a:rPr lang="en-US" dirty="0">
                <a:solidFill>
                  <a:srgbClr val="63666A"/>
                </a:solidFill>
                <a:latin typeface="Arial"/>
                <a:cs typeface="Arial"/>
              </a:rPr>
              <a:t>The next User Group will meet Tuesday, April 22, 2025.</a:t>
            </a:r>
          </a:p>
          <a:p>
            <a:pPr lvl="1">
              <a:buClr>
                <a:schemeClr val="accent1"/>
              </a:buClr>
            </a:pPr>
            <a:endParaRPr lang="en-US" dirty="0">
              <a:solidFill>
                <a:srgbClr val="63666A"/>
              </a:solidFill>
              <a:latin typeface="Arial"/>
              <a:cs typeface="Arial"/>
            </a:endParaRPr>
          </a:p>
          <a:p>
            <a:pPr marL="742950" lvl="1" indent="-285750">
              <a:buClr>
                <a:schemeClr val="accent1"/>
              </a:buClr>
              <a:buFont typeface="Wingdings" charset="2"/>
              <a:buChar char="§"/>
            </a:pPr>
            <a:r>
              <a:rPr lang="en-US" sz="1800" dirty="0">
                <a:hlinkClick r:id="rId3"/>
              </a:rPr>
              <a:t>http://www.chiamass.gov/ma-apcd-and-case-mix-user-workgroup-information/</a:t>
            </a:r>
            <a:endParaRPr lang="en-US" sz="1800" dirty="0"/>
          </a:p>
        </p:txBody>
      </p:sp>
    </p:spTree>
    <p:extLst>
      <p:ext uri="{BB962C8B-B14F-4D97-AF65-F5344CB8AC3E}">
        <p14:creationId xmlns:p14="http://schemas.microsoft.com/office/powerpoint/2010/main" val="250025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69627-5510-7A0F-B0BD-BDFC5C55674E}"/>
              </a:ext>
            </a:extLst>
          </p:cNvPr>
          <p:cNvSpPr txBox="1">
            <a:spLocks/>
          </p:cNvSpPr>
          <p:nvPr/>
        </p:nvSpPr>
        <p:spPr>
          <a:xfrm>
            <a:off x="944218" y="576470"/>
            <a:ext cx="106990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Questions?</a:t>
            </a:r>
            <a:endParaRPr lang="en-US" b="1" dirty="0">
              <a:solidFill>
                <a:schemeClr val="accent1"/>
              </a:solidFill>
              <a:latin typeface="Arial" panose="020B0604020202020204" pitchFamily="34" charset="0"/>
              <a:ea typeface="+mn-ea"/>
              <a:cs typeface="Arial" panose="020B0604020202020204" pitchFamily="34" charset="0"/>
            </a:endParaRPr>
          </a:p>
        </p:txBody>
      </p:sp>
      <p:sp>
        <p:nvSpPr>
          <p:cNvPr id="3" name="Decorative: Blue Sidebar">
            <a:extLst>
              <a:ext uri="{FF2B5EF4-FFF2-40B4-BE49-F238E27FC236}">
                <a16:creationId xmlns:a16="http://schemas.microsoft.com/office/drawing/2014/main" id="{F556CC58-4F4F-61BD-B5AA-D77732FE81B5}"/>
              </a:ext>
              <a:ext uri="{C183D7F6-B498-43B3-948B-1728B52AA6E4}">
                <adec:decorative xmlns:adec="http://schemas.microsoft.com/office/drawing/2017/decorative" val="1"/>
              </a:ext>
            </a:extLst>
          </p:cNvPr>
          <p:cNvSpPr/>
          <p:nvPr/>
        </p:nvSpPr>
        <p:spPr>
          <a:xfrm>
            <a:off x="0" y="0"/>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5677248-BBB9-E42A-33CC-0CBEA2AB41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a:p>
        </p:txBody>
      </p:sp>
      <p:sp>
        <p:nvSpPr>
          <p:cNvPr id="5" name="Footer Placeholder 4">
            <a:extLst>
              <a:ext uri="{FF2B5EF4-FFF2-40B4-BE49-F238E27FC236}">
                <a16:creationId xmlns:a16="http://schemas.microsoft.com/office/drawing/2014/main" id="{BEBD38E9-55EA-5BB6-3B76-D33EDD22E59D}"/>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t>CHIA Data User Workgroup  |  March 28, 2025</a:t>
            </a:r>
          </a:p>
        </p:txBody>
      </p:sp>
      <p:pic>
        <p:nvPicPr>
          <p:cNvPr id="6" name="Decorative: CHIA Logo">
            <a:extLst>
              <a:ext uri="{FF2B5EF4-FFF2-40B4-BE49-F238E27FC236}">
                <a16:creationId xmlns:a16="http://schemas.microsoft.com/office/drawing/2014/main" id="{C2F50C6E-D440-E8D2-8B7B-955CFF4A7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7" name="Decorative: horizontal rule">
            <a:extLst>
              <a:ext uri="{FF2B5EF4-FFF2-40B4-BE49-F238E27FC236}">
                <a16:creationId xmlns:a16="http://schemas.microsoft.com/office/drawing/2014/main" id="{89030621-2E93-9DFD-4CC5-393F2F23D22C}"/>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A2CA1-AF41-5C15-AB75-25A4CE2EF15B}"/>
              </a:ext>
            </a:extLst>
          </p:cNvPr>
          <p:cNvSpPr txBox="1"/>
          <p:nvPr/>
        </p:nvSpPr>
        <p:spPr>
          <a:xfrm>
            <a:off x="944218" y="1736229"/>
            <a:ext cx="6892190" cy="1495281"/>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MA APCD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apcd.data@chiamass.gov</a:t>
            </a:r>
            <a:endParaRPr lang="en-US" sz="18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Case Mix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casemix.data@chiamass.gov</a:t>
            </a:r>
            <a:r>
              <a:rPr lang="en-US" sz="1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C49FE9C-37CE-8B44-DB82-D84917714777}"/>
              </a:ext>
            </a:extLst>
          </p:cNvPr>
          <p:cNvPicPr>
            <a:picLocks noChangeAspect="1"/>
          </p:cNvPicPr>
          <p:nvPr/>
        </p:nvPicPr>
        <p:blipFill>
          <a:blip r:embed="rId5"/>
          <a:stretch>
            <a:fillRect/>
          </a:stretch>
        </p:blipFill>
        <p:spPr>
          <a:xfrm>
            <a:off x="8628577" y="1015944"/>
            <a:ext cx="2537672" cy="2537672"/>
          </a:xfrm>
          <a:prstGeom prst="rect">
            <a:avLst/>
          </a:prstGeom>
        </p:spPr>
      </p:pic>
      <p:sp>
        <p:nvSpPr>
          <p:cNvPr id="10" name="TextBox 9">
            <a:extLst>
              <a:ext uri="{FF2B5EF4-FFF2-40B4-BE49-F238E27FC236}">
                <a16:creationId xmlns:a16="http://schemas.microsoft.com/office/drawing/2014/main" id="{C178F155-3F6D-378A-8D07-F061D2E822AE}"/>
              </a:ext>
            </a:extLst>
          </p:cNvPr>
          <p:cNvSpPr txBox="1"/>
          <p:nvPr/>
        </p:nvSpPr>
        <p:spPr>
          <a:xfrm>
            <a:off x="1683067" y="3571174"/>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6"/>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300725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17805" y="216252"/>
            <a:ext cx="99301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dirty="0">
                <a:solidFill>
                  <a:schemeClr val="tx2"/>
                </a:solidFill>
                <a:latin typeface="Arial" panose="020B0604020202020204" pitchFamily="34" charset="0"/>
                <a:ea typeface="+mn-ea"/>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F43D4C1E-B83B-39FB-5642-1444C7707B24}"/>
              </a:ext>
            </a:extLst>
          </p:cNvPr>
          <p:cNvSpPr txBox="1"/>
          <p:nvPr/>
        </p:nvSpPr>
        <p:spPr>
          <a:xfrm>
            <a:off x="2082895" y="862583"/>
            <a:ext cx="8210068" cy="3708708"/>
          </a:xfrm>
          <a:prstGeom prst="rect">
            <a:avLst/>
          </a:prstGeom>
          <a:noFill/>
        </p:spPr>
        <p:txBody>
          <a:bodyPr wrap="square" rtlCol="0">
            <a:spAutoFit/>
          </a:bodyPr>
          <a:lstStyle/>
          <a:p>
            <a:pPr marL="342900" indent="-342900">
              <a:buFont typeface="Wingdings" panose="05000000000000000000" pitchFamily="2" charset="2"/>
              <a:buChar char="Ø"/>
            </a:pPr>
            <a:r>
              <a:rPr lang="en-US" sz="1600" b="1"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1600" dirty="0">
                <a:solidFill>
                  <a:srgbClr val="63666A"/>
                </a:solidFill>
                <a:latin typeface="Arial"/>
                <a:cs typeface="Arial"/>
              </a:rPr>
              <a:t>All FY2023 Case Mix Releases and FY2024 HIDD</a:t>
            </a:r>
          </a:p>
          <a:p>
            <a:pPr marL="742950" lvl="1" indent="-285750">
              <a:buClr>
                <a:schemeClr val="accent1"/>
              </a:buClr>
              <a:buFont typeface="Wingdings" charset="2"/>
              <a:buChar char="§"/>
            </a:pPr>
            <a:r>
              <a:rPr lang="en-US" sz="1600" dirty="0">
                <a:solidFill>
                  <a:srgbClr val="63666A"/>
                </a:solidFill>
                <a:latin typeface="Arial"/>
                <a:cs typeface="Arial"/>
              </a:rPr>
              <a:t>Certificate of Continued Need and Compliance</a:t>
            </a:r>
          </a:p>
          <a:p>
            <a:pPr marL="742950" lvl="1" indent="-285750">
              <a:buClr>
                <a:schemeClr val="accent1"/>
              </a:buClr>
              <a:buFont typeface="Wingdings" charset="2"/>
              <a:buChar char="§"/>
            </a:pPr>
            <a:r>
              <a:rPr lang="en-US" sz="1600" dirty="0">
                <a:solidFill>
                  <a:srgbClr val="63666A"/>
                </a:solidFill>
                <a:latin typeface="Arial"/>
                <a:cs typeface="Arial"/>
              </a:rPr>
              <a:t>MA APCD CY2023 Now Available for Request</a:t>
            </a:r>
          </a:p>
          <a:p>
            <a:pPr marL="742950" lvl="1" indent="-285750">
              <a:buClr>
                <a:schemeClr val="accent1"/>
              </a:buClr>
              <a:buFont typeface="Wingdings" charset="2"/>
              <a:buChar char="§"/>
            </a:pPr>
            <a:r>
              <a:rPr lang="en-US" sz="1600" dirty="0">
                <a:solidFill>
                  <a:srgbClr val="63666A"/>
                </a:solidFill>
                <a:latin typeface="Arial"/>
                <a:cs typeface="Arial"/>
              </a:rPr>
              <a:t>CHIA’s YouTube Video Training on Data Use Obligations</a:t>
            </a:r>
          </a:p>
          <a:p>
            <a:pPr marL="742950" lvl="1" indent="-285750">
              <a:buClr>
                <a:schemeClr val="accent1"/>
              </a:buClr>
              <a:buFont typeface="Wingdings" charset="2"/>
              <a:buChar char="§"/>
            </a:pPr>
            <a:r>
              <a:rPr lang="en-US" sz="1600" dirty="0">
                <a:solidFill>
                  <a:srgbClr val="63666A"/>
                </a:solidFill>
                <a:latin typeface="Arial"/>
                <a:cs typeface="Arial"/>
              </a:rPr>
              <a:t>NEJM AI Launches Grand Rounds Podcasts</a:t>
            </a:r>
          </a:p>
          <a:p>
            <a:pPr marL="742950" lvl="1" indent="-285750">
              <a:buClr>
                <a:schemeClr val="accent1"/>
              </a:buClr>
              <a:buFont typeface="Wingdings" charset="2"/>
              <a:buChar char="§"/>
            </a:pPr>
            <a:r>
              <a:rPr lang="en-US" sz="1600" dirty="0">
                <a:solidFill>
                  <a:srgbClr val="63666A"/>
                </a:solidFill>
                <a:latin typeface="Arial"/>
                <a:cs typeface="Arial"/>
              </a:rPr>
              <a:t>New publication using the MA APCD</a:t>
            </a:r>
          </a:p>
          <a:p>
            <a:pPr lvl="1">
              <a:buClr>
                <a:schemeClr val="accent1"/>
              </a:buClr>
            </a:pPr>
            <a:endParaRPr lang="en-US" sz="1100"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Data User Support Questions</a:t>
            </a:r>
          </a:p>
          <a:p>
            <a:pPr marL="742950" lvl="1" indent="-285750">
              <a:buClr>
                <a:schemeClr val="accent1"/>
              </a:buClr>
              <a:buFont typeface="Wingdings" charset="2"/>
              <a:buChar char="§"/>
            </a:pPr>
            <a:r>
              <a:rPr lang="en-US" sz="1600" dirty="0">
                <a:solidFill>
                  <a:srgbClr val="63666A"/>
                </a:solidFill>
                <a:latin typeface="Arial"/>
                <a:cs typeface="Arial"/>
              </a:rPr>
              <a:t>Health Care Facility Bed Counts</a:t>
            </a:r>
          </a:p>
          <a:p>
            <a:pPr marL="742950" lvl="1" indent="-285750">
              <a:buClr>
                <a:schemeClr val="accent1"/>
              </a:buClr>
              <a:buFont typeface="Wingdings" charset="2"/>
              <a:buChar char="§"/>
            </a:pPr>
            <a:r>
              <a:rPr lang="en-US" sz="1600" dirty="0">
                <a:solidFill>
                  <a:srgbClr val="63666A"/>
                </a:solidFill>
                <a:latin typeface="Arial"/>
                <a:cs typeface="Arial"/>
              </a:rPr>
              <a:t>Designating External Linkage Fields</a:t>
            </a:r>
          </a:p>
          <a:p>
            <a:pPr marL="742950" lvl="1" indent="-285750">
              <a:buClr>
                <a:schemeClr val="accent1"/>
              </a:buClr>
              <a:buFont typeface="Wingdings" charset="2"/>
              <a:buChar char="§"/>
            </a:pPr>
            <a:r>
              <a:rPr lang="en-US" sz="1600" dirty="0">
                <a:solidFill>
                  <a:srgbClr val="63666A"/>
                </a:solidFill>
                <a:latin typeface="Arial"/>
                <a:cs typeface="Arial"/>
              </a:rPr>
              <a:t>MA APCD Currency Fields</a:t>
            </a:r>
          </a:p>
          <a:p>
            <a:pPr marL="742950" lvl="1" indent="-285750">
              <a:buClr>
                <a:schemeClr val="accent1"/>
              </a:buClr>
              <a:buFont typeface="Wingdings" charset="2"/>
              <a:buChar char="§"/>
            </a:pPr>
            <a:r>
              <a:rPr lang="en-US" sz="1600" dirty="0">
                <a:solidFill>
                  <a:srgbClr val="63666A"/>
                </a:solidFill>
                <a:latin typeface="Arial"/>
                <a:cs typeface="Arial"/>
              </a:rPr>
              <a:t>Interfacility Transfers Revisited</a:t>
            </a:r>
          </a:p>
          <a:p>
            <a:pPr marR="0" lvl="1">
              <a:spcBef>
                <a:spcPts val="0"/>
              </a:spcBef>
              <a:spcAft>
                <a:spcPts val="0"/>
              </a:spcAft>
              <a:buClr>
                <a:schemeClr val="accent1"/>
              </a:buClr>
            </a:pPr>
            <a:endParaRPr lang="en-US" sz="1600" b="1"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Q&amp;A</a:t>
            </a:r>
            <a:endParaRPr lang="en-US" sz="1600" dirty="0">
              <a:latin typeface="Arial"/>
              <a:cs typeface="Arial"/>
            </a:endParaRPr>
          </a:p>
        </p:txBody>
      </p:sp>
    </p:spTree>
    <p:extLst>
      <p:ext uri="{BB962C8B-B14F-4D97-AF65-F5344CB8AC3E}">
        <p14:creationId xmlns:p14="http://schemas.microsoft.com/office/powerpoint/2010/main" val="103334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3</a:t>
            </a:fld>
            <a:endParaRPr lang="en-US" dirty="0">
              <a:solidFill>
                <a:schemeClr val="bg1"/>
              </a:solidFill>
            </a:endParaRP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Announcements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March 28, 2025</a:t>
            </a:r>
          </a:p>
        </p:txBody>
      </p: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43281" y="142361"/>
            <a:ext cx="11084560"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800" b="1" dirty="0">
                <a:solidFill>
                  <a:schemeClr val="tx2"/>
                </a:solidFill>
                <a:latin typeface="Arial" panose="020B0604020202020204" pitchFamily="34" charset="0"/>
                <a:ea typeface="+mn-ea"/>
                <a:cs typeface="Arial" panose="020B0604020202020204" pitchFamily="34" charset="0"/>
              </a:rPr>
              <a:t>FY2023 Case Mix Releases and Documentation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771319" y="1090585"/>
            <a:ext cx="7279987" cy="569387"/>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ALL FY2023 CASE MIX RELEASES ARE AVAILABLE</a:t>
            </a:r>
          </a:p>
          <a:p>
            <a:endParaRPr lang="en-US" sz="1100" b="1" dirty="0">
              <a:solidFill>
                <a:srgbClr val="000000"/>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2EAB8D1-C75A-B29E-8912-457D101C481F}"/>
              </a:ext>
            </a:extLst>
          </p:cNvPr>
          <p:cNvPicPr>
            <a:picLocks noChangeAspect="1"/>
          </p:cNvPicPr>
          <p:nvPr/>
        </p:nvPicPr>
        <p:blipFill>
          <a:blip r:embed="rId3"/>
          <a:srcRect l="57329" t="50001" r="19928" b="13348"/>
          <a:stretch/>
        </p:blipFill>
        <p:spPr>
          <a:xfrm>
            <a:off x="8233453" y="1090585"/>
            <a:ext cx="3582627" cy="3247468"/>
          </a:xfrm>
          <a:prstGeom prst="rect">
            <a:avLst/>
          </a:prstGeom>
          <a:ln w="19050">
            <a:solidFill>
              <a:srgbClr val="0070C0"/>
            </a:solidFill>
          </a:ln>
        </p:spPr>
      </p:pic>
      <p:sp>
        <p:nvSpPr>
          <p:cNvPr id="23" name="TextBox 22">
            <a:extLst>
              <a:ext uri="{FF2B5EF4-FFF2-40B4-BE49-F238E27FC236}">
                <a16:creationId xmlns:a16="http://schemas.microsoft.com/office/drawing/2014/main" id="{22ECB993-9A8A-C828-ECFF-C11B96C207EF}"/>
              </a:ext>
            </a:extLst>
          </p:cNvPr>
          <p:cNvSpPr txBox="1"/>
          <p:nvPr/>
        </p:nvSpPr>
        <p:spPr>
          <a:xfrm>
            <a:off x="722362" y="1575911"/>
            <a:ext cx="7377899"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Before accessing the FY2023, review the  case mix documentation and release notes. The documentation contains a data overview, including data element list, data dictionary, reference tables, and summary statistics. The release notes contain information directly submitted by hospitals explaining data anomalies. Remember to review documentation and release notes before accessing data.</a:t>
            </a:r>
          </a:p>
        </p:txBody>
      </p:sp>
      <p:grpSp>
        <p:nvGrpSpPr>
          <p:cNvPr id="27" name="Group 26">
            <a:extLst>
              <a:ext uri="{FF2B5EF4-FFF2-40B4-BE49-F238E27FC236}">
                <a16:creationId xmlns:a16="http://schemas.microsoft.com/office/drawing/2014/main" id="{5EC94535-7E7A-BCA6-F332-140F605CBA4F}"/>
              </a:ext>
            </a:extLst>
          </p:cNvPr>
          <p:cNvGrpSpPr/>
          <p:nvPr/>
        </p:nvGrpSpPr>
        <p:grpSpPr>
          <a:xfrm>
            <a:off x="923152" y="3055867"/>
            <a:ext cx="6695262" cy="771950"/>
            <a:chOff x="1270000" y="3230880"/>
            <a:chExt cx="6695262" cy="771950"/>
          </a:xfrm>
        </p:grpSpPr>
        <p:sp>
          <p:nvSpPr>
            <p:cNvPr id="24" name="Arrow: Pentagon 23">
              <a:extLst>
                <a:ext uri="{FF2B5EF4-FFF2-40B4-BE49-F238E27FC236}">
                  <a16:creationId xmlns:a16="http://schemas.microsoft.com/office/drawing/2014/main" id="{7F0E4EB9-C6EB-AF14-8576-DA3CC50C3FE4}"/>
                </a:ext>
              </a:extLst>
            </p:cNvPr>
            <p:cNvSpPr/>
            <p:nvPr/>
          </p:nvSpPr>
          <p:spPr>
            <a:xfrm>
              <a:off x="1270000" y="3230880"/>
              <a:ext cx="6695262" cy="771950"/>
            </a:xfrm>
            <a:prstGeom prst="homePlate">
              <a:avLst/>
            </a:prstGeom>
            <a:solidFill>
              <a:schemeClr val="accent1">
                <a:alpha val="4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016F332-3DA1-381E-06A2-5FAB7DFBA60C}"/>
                </a:ext>
              </a:extLst>
            </p:cNvPr>
            <p:cNvSpPr txBox="1"/>
            <p:nvPr/>
          </p:nvSpPr>
          <p:spPr>
            <a:xfrm>
              <a:off x="2099912" y="3284760"/>
              <a:ext cx="4622800" cy="646331"/>
            </a:xfrm>
            <a:prstGeom prst="rect">
              <a:avLst/>
            </a:prstGeom>
            <a:noFill/>
          </p:spPr>
          <p:txBody>
            <a:bodyPr wrap="square">
              <a:spAutoFit/>
            </a:bodyPr>
            <a:lstStyle/>
            <a:p>
              <a:pPr algn="ctr"/>
              <a:r>
                <a:rPr lang="en-US" dirty="0"/>
                <a:t>Documentation and Release notes available at </a:t>
              </a:r>
            </a:p>
            <a:p>
              <a:pPr algn="ctr"/>
              <a:r>
                <a:rPr lang="en-US" dirty="0">
                  <a:solidFill>
                    <a:srgbClr val="2C6294"/>
                  </a:solidFill>
                  <a:hlinkClick r:id="rId4">
                    <a:extLst>
                      <a:ext uri="{A12FA001-AC4F-418D-AE19-62706E023703}">
                        <ahyp:hlinkClr xmlns:ahyp="http://schemas.microsoft.com/office/drawing/2018/hyperlinkcolor" val="tx"/>
                      </a:ext>
                    </a:extLst>
                  </a:hlinkClick>
                </a:rPr>
                <a:t>https://chiamass.gov/case-mix-data</a:t>
              </a:r>
              <a:r>
                <a:rPr lang="en-US" dirty="0">
                  <a:solidFill>
                    <a:srgbClr val="2C6294"/>
                  </a:solidFill>
                </a:rPr>
                <a:t> </a:t>
              </a:r>
            </a:p>
          </p:txBody>
        </p:sp>
      </p:grpSp>
      <p:sp>
        <p:nvSpPr>
          <p:cNvPr id="6" name="TextBox 5">
            <a:extLst>
              <a:ext uri="{FF2B5EF4-FFF2-40B4-BE49-F238E27FC236}">
                <a16:creationId xmlns:a16="http://schemas.microsoft.com/office/drawing/2014/main" id="{DEEDA59B-D73C-6E9F-608B-D72688B53105}"/>
              </a:ext>
            </a:extLst>
          </p:cNvPr>
          <p:cNvSpPr txBox="1"/>
          <p:nvPr/>
        </p:nvSpPr>
        <p:spPr>
          <a:xfrm>
            <a:off x="893809" y="4759612"/>
            <a:ext cx="10871947" cy="1077218"/>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r>
              <a:rPr lang="en-US" sz="3200" b="1" dirty="0">
                <a:solidFill>
                  <a:schemeClr val="tx2"/>
                </a:solidFill>
                <a:latin typeface="Arial" panose="020B0604020202020204" pitchFamily="34" charset="0"/>
                <a:cs typeface="Arial" panose="020B0604020202020204" pitchFamily="34" charset="0"/>
              </a:rPr>
              <a:t>The Projected Data Release Schedule for</a:t>
            </a:r>
          </a:p>
          <a:p>
            <a:pPr algn="ctr" fontAlgn="base"/>
            <a:r>
              <a:rPr lang="en-US" sz="3200" b="1" dirty="0">
                <a:solidFill>
                  <a:schemeClr val="tx2"/>
                </a:solidFill>
                <a:latin typeface="Arial" panose="020B0604020202020204" pitchFamily="34" charset="0"/>
                <a:cs typeface="Arial" panose="020B0604020202020204" pitchFamily="34" charset="0"/>
              </a:rPr>
              <a:t>FY2024 Hospital Inpatient Discharge Data is June 2025</a:t>
            </a:r>
          </a:p>
        </p:txBody>
      </p:sp>
    </p:spTree>
    <p:extLst>
      <p:ext uri="{BB962C8B-B14F-4D97-AF65-F5344CB8AC3E}">
        <p14:creationId xmlns:p14="http://schemas.microsoft.com/office/powerpoint/2010/main" val="3366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B85A-8FBF-2206-4D53-F6E2DF5952C7}"/>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7DC8C1E6-0B92-6A15-EDE5-62625C8E3DB1}"/>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C44DE71C-42C3-6AE9-8C06-1761D7A02A5A}"/>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a:p>
        </p:txBody>
      </p:sp>
      <p:sp>
        <p:nvSpPr>
          <p:cNvPr id="4" name="Headline">
            <a:extLst>
              <a:ext uri="{FF2B5EF4-FFF2-40B4-BE49-F238E27FC236}">
                <a16:creationId xmlns:a16="http://schemas.microsoft.com/office/drawing/2014/main" id="{A4F1D4ED-6C7B-B86E-DD28-1A7BDD59871C}"/>
              </a:ext>
            </a:extLst>
          </p:cNvPr>
          <p:cNvSpPr txBox="1">
            <a:spLocks/>
          </p:cNvSpPr>
          <p:nvPr/>
        </p:nvSpPr>
        <p:spPr>
          <a:xfrm>
            <a:off x="778548" y="250175"/>
            <a:ext cx="6135654"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3200" b="1" dirty="0">
                <a:solidFill>
                  <a:schemeClr val="tx2"/>
                </a:solidFill>
                <a:latin typeface="Arial" panose="020B0604020202020204" pitchFamily="34" charset="0"/>
                <a:ea typeface="+mn-ea"/>
                <a:cs typeface="Arial" panose="020B0604020202020204" pitchFamily="34" charset="0"/>
              </a:rPr>
              <a:t>CERTIFICATE OF CONTINUED NEED AND COMPLIANCE</a:t>
            </a:r>
          </a:p>
        </p:txBody>
      </p:sp>
      <p:cxnSp>
        <p:nvCxnSpPr>
          <p:cNvPr id="7" name="Decorative: horizontal rule">
            <a:extLst>
              <a:ext uri="{FF2B5EF4-FFF2-40B4-BE49-F238E27FC236}">
                <a16:creationId xmlns:a16="http://schemas.microsoft.com/office/drawing/2014/main" id="{C7E2F230-20DF-A622-5965-BAC2E920DF36}"/>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261A8FD2-AAE2-B4FE-C78D-E2E8C6E26B4E}"/>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4E027E83-F186-A274-E09B-22FCF4893B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6" name="TextBox 15">
            <a:extLst>
              <a:ext uri="{FF2B5EF4-FFF2-40B4-BE49-F238E27FC236}">
                <a16:creationId xmlns:a16="http://schemas.microsoft.com/office/drawing/2014/main" id="{8FEFE70B-11DC-4624-AEEB-25AB3BFA20A1}"/>
              </a:ext>
            </a:extLst>
          </p:cNvPr>
          <p:cNvSpPr txBox="1"/>
          <p:nvPr/>
        </p:nvSpPr>
        <p:spPr>
          <a:xfrm>
            <a:off x="944218" y="2671147"/>
            <a:ext cx="5969984"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Those with approved projects using previous data who a new year’s data should submit an Exhibit B (Certificate of Continued Need and Compliance) of page 10 the Data Use Agreement. Afterwards,  you will receive an invoice (if applicable).  Upon payment, the order for the new year of data will be placed.</a:t>
            </a:r>
          </a:p>
        </p:txBody>
      </p:sp>
      <p:pic>
        <p:nvPicPr>
          <p:cNvPr id="29" name="Picture 28">
            <a:extLst>
              <a:ext uri="{FF2B5EF4-FFF2-40B4-BE49-F238E27FC236}">
                <a16:creationId xmlns:a16="http://schemas.microsoft.com/office/drawing/2014/main" id="{D9CDA459-B4D2-835D-E875-0DA0BDF78299}"/>
              </a:ext>
            </a:extLst>
          </p:cNvPr>
          <p:cNvPicPr>
            <a:picLocks noChangeAspect="1"/>
          </p:cNvPicPr>
          <p:nvPr/>
        </p:nvPicPr>
        <p:blipFill>
          <a:blip r:embed="rId3"/>
          <a:srcRect l="36182" t="20113" r="38103" b="20000"/>
          <a:stretch/>
        </p:blipFill>
        <p:spPr>
          <a:xfrm>
            <a:off x="7259781" y="190333"/>
            <a:ext cx="4383486" cy="5742459"/>
          </a:xfrm>
          <a:prstGeom prst="rect">
            <a:avLst/>
          </a:prstGeom>
          <a:ln>
            <a:solidFill>
              <a:schemeClr val="tx1"/>
            </a:solidFill>
          </a:ln>
        </p:spPr>
      </p:pic>
      <p:sp>
        <p:nvSpPr>
          <p:cNvPr id="32" name="TextBox 31">
            <a:extLst>
              <a:ext uri="{FF2B5EF4-FFF2-40B4-BE49-F238E27FC236}">
                <a16:creationId xmlns:a16="http://schemas.microsoft.com/office/drawing/2014/main" id="{BB8A9E86-64D9-A654-4AA9-D2E324581F0C}"/>
              </a:ext>
            </a:extLst>
          </p:cNvPr>
          <p:cNvSpPr txBox="1"/>
          <p:nvPr/>
        </p:nvSpPr>
        <p:spPr>
          <a:xfrm>
            <a:off x="819188" y="1457317"/>
            <a:ext cx="6096000" cy="954107"/>
          </a:xfrm>
          <a:prstGeom prst="rect">
            <a:avLst/>
          </a:prstGeom>
          <a:noFill/>
        </p:spPr>
        <p:txBody>
          <a:bodyPr wrap="square">
            <a:spAutoFit/>
          </a:bodyPr>
          <a:lstStyle/>
          <a:p>
            <a:pPr algn="ctr"/>
            <a:r>
              <a:rPr lang="en-US" sz="2800" b="1" dirty="0"/>
              <a:t>Exhibit B</a:t>
            </a:r>
          </a:p>
          <a:p>
            <a:pPr algn="ctr"/>
            <a:r>
              <a:rPr lang="en-US" sz="2800" b="1" u="sng" dirty="0"/>
              <a:t>Page 10 of the Data Use Agreement</a:t>
            </a:r>
          </a:p>
        </p:txBody>
      </p:sp>
      <p:cxnSp>
        <p:nvCxnSpPr>
          <p:cNvPr id="6" name="Straight Arrow Connector 5">
            <a:extLst>
              <a:ext uri="{FF2B5EF4-FFF2-40B4-BE49-F238E27FC236}">
                <a16:creationId xmlns:a16="http://schemas.microsoft.com/office/drawing/2014/main" id="{F930719D-DF7A-0079-2A34-F37AE433B05F}"/>
              </a:ext>
            </a:extLst>
          </p:cNvPr>
          <p:cNvCxnSpPr>
            <a:cxnSpLocks/>
          </p:cNvCxnSpPr>
          <p:nvPr/>
        </p:nvCxnSpPr>
        <p:spPr>
          <a:xfrm>
            <a:off x="4856480" y="1717040"/>
            <a:ext cx="18084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10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3D93-DC50-1B02-FC97-FD248301FE6F}"/>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33D32BE3-7D21-9814-7A44-1455BC040E91}"/>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2B517984-43AE-5EF4-F775-FAE6B70C539C}"/>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a:p>
        </p:txBody>
      </p:sp>
      <p:sp>
        <p:nvSpPr>
          <p:cNvPr id="4" name="Headline">
            <a:extLst>
              <a:ext uri="{FF2B5EF4-FFF2-40B4-BE49-F238E27FC236}">
                <a16:creationId xmlns:a16="http://schemas.microsoft.com/office/drawing/2014/main" id="{18AECB12-C02B-F47F-E436-402D1FBA99C8}"/>
              </a:ext>
            </a:extLst>
          </p:cNvPr>
          <p:cNvSpPr txBox="1">
            <a:spLocks/>
          </p:cNvSpPr>
          <p:nvPr/>
        </p:nvSpPr>
        <p:spPr>
          <a:xfrm>
            <a:off x="1016299" y="332113"/>
            <a:ext cx="7854954"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800" b="1" dirty="0">
                <a:solidFill>
                  <a:schemeClr val="tx2"/>
                </a:solidFill>
                <a:latin typeface="Arial" panose="020B0604020202020204" pitchFamily="34" charset="0"/>
                <a:ea typeface="+mn-ea"/>
                <a:cs typeface="Arial" panose="020B0604020202020204" pitchFamily="34" charset="0"/>
              </a:rPr>
              <a:t>MA APCD CY2023 Now Available</a:t>
            </a:r>
          </a:p>
        </p:txBody>
      </p:sp>
      <p:cxnSp>
        <p:nvCxnSpPr>
          <p:cNvPr id="7" name="Decorative: horizontal rule">
            <a:extLst>
              <a:ext uri="{FF2B5EF4-FFF2-40B4-BE49-F238E27FC236}">
                <a16:creationId xmlns:a16="http://schemas.microsoft.com/office/drawing/2014/main" id="{F3480E4C-EE06-4626-595E-910792C68958}"/>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968F759-DC8B-2B3F-812D-BA341D190233}"/>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1CE5903B-97A7-29C5-6F1F-47BD37C0EC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DFCE0018-283B-9CCB-1B5C-B0448A0B3D27}"/>
              </a:ext>
            </a:extLst>
          </p:cNvPr>
          <p:cNvSpPr txBox="1"/>
          <p:nvPr/>
        </p:nvSpPr>
        <p:spPr>
          <a:xfrm>
            <a:off x="677319" y="1157167"/>
            <a:ext cx="11293877" cy="2446824"/>
          </a:xfrm>
          <a:prstGeom prst="rect">
            <a:avLst/>
          </a:prstGeom>
          <a:noFill/>
        </p:spPr>
        <p:txBody>
          <a:bodyPr wrap="square" rtlCol="0">
            <a:spAutoFit/>
          </a:bodyPr>
          <a:lstStyle/>
          <a:p>
            <a:r>
              <a:rPr lang="en-US" sz="1700" b="1" dirty="0">
                <a:solidFill>
                  <a:srgbClr val="000000"/>
                </a:solidFill>
                <a:latin typeface="Arial" panose="020B0604020202020204" pitchFamily="34" charset="0"/>
                <a:cs typeface="Arial" panose="020B0604020202020204" pitchFamily="34" charset="0"/>
              </a:rPr>
              <a:t>CY2023 MA APCD is now available and</a:t>
            </a:r>
            <a:r>
              <a:rPr lang="en-US" sz="1700" b="1" dirty="0">
                <a:solidFill>
                  <a:srgbClr val="00B050"/>
                </a:solidFill>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includes medical, pharmacy and dental claims incurred between January 1, 2019, and December 31, 2023. It includes a six months of run-out (paid claims through June 30, 2024). In addition to claims data, the release includes associated member eligibility, providers, products, and benefit plans. Applicants already approved for MA APCD CY2022 who require CY2023 should, as mentioned previously, submit to CHIA a completed Exhibit B (</a:t>
            </a:r>
            <a:r>
              <a:rPr lang="en-US" sz="1700" i="1" dirty="0">
                <a:latin typeface="Arial" panose="020B0604020202020204" pitchFamily="34" charset="0"/>
                <a:cs typeface="Arial" panose="020B0604020202020204" pitchFamily="34" charset="0"/>
              </a:rPr>
              <a:t>Certificate of Continued Need and Compliance</a:t>
            </a:r>
            <a:r>
              <a:rPr lang="en-US" sz="1700" dirty="0">
                <a:latin typeface="Arial" panose="020B0604020202020204" pitchFamily="34" charset="0"/>
                <a:cs typeface="Arial" panose="020B0604020202020204" pitchFamily="34" charset="0"/>
              </a:rPr>
              <a:t>) of the DUA. Afterwards, you will receive an invoice (if applicable) for the requested data.  Upon payment of the invoice the order for the data will be placed. As with case mix data, before accessing the MA APCD remember to review documentation on the releases available at: </a:t>
            </a:r>
            <a:r>
              <a:rPr lang="en-US" sz="1700" dirty="0">
                <a:latin typeface="Arial" panose="020B0604020202020204" pitchFamily="34" charset="0"/>
                <a:cs typeface="Arial" panose="020B0604020202020204" pitchFamily="34" charset="0"/>
                <a:hlinkClick r:id="rId3"/>
              </a:rPr>
              <a:t>https://www.chiamass.gov/ma-apcd/</a:t>
            </a:r>
            <a:r>
              <a:rPr lang="en-US" sz="1700" dirty="0">
                <a:latin typeface="Arial" panose="020B0604020202020204" pitchFamily="34" charset="0"/>
                <a:cs typeface="Arial" panose="020B0604020202020204" pitchFamily="34" charset="0"/>
              </a:rPr>
              <a:t> </a:t>
            </a:r>
          </a:p>
          <a:p>
            <a:pPr lvl="1">
              <a:buClr>
                <a:schemeClr val="accent1"/>
              </a:buClr>
            </a:pPr>
            <a:endParaRPr lang="en-US" sz="1700" b="1"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E46DED6-2BE1-AFBD-8A38-F574643D29FF}"/>
              </a:ext>
            </a:extLst>
          </p:cNvPr>
          <p:cNvPicPr>
            <a:picLocks noChangeAspect="1"/>
          </p:cNvPicPr>
          <p:nvPr/>
        </p:nvPicPr>
        <p:blipFill>
          <a:blip r:embed="rId4"/>
          <a:srcRect l="58917" t="41333" r="15834" b="24530"/>
          <a:stretch/>
        </p:blipFill>
        <p:spPr>
          <a:xfrm>
            <a:off x="8059310" y="3175731"/>
            <a:ext cx="3769306" cy="2866514"/>
          </a:xfrm>
          <a:prstGeom prst="rect">
            <a:avLst/>
          </a:prstGeom>
          <a:ln>
            <a:solidFill>
              <a:schemeClr val="accent1">
                <a:shade val="15000"/>
              </a:schemeClr>
            </a:solidFill>
          </a:ln>
        </p:spPr>
      </p:pic>
      <p:pic>
        <p:nvPicPr>
          <p:cNvPr id="10" name="Picture 9">
            <a:extLst>
              <a:ext uri="{FF2B5EF4-FFF2-40B4-BE49-F238E27FC236}">
                <a16:creationId xmlns:a16="http://schemas.microsoft.com/office/drawing/2014/main" id="{B97825B5-82CB-A715-85E1-E0DEC640010C}"/>
              </a:ext>
            </a:extLst>
          </p:cNvPr>
          <p:cNvPicPr>
            <a:picLocks noChangeAspect="1"/>
          </p:cNvPicPr>
          <p:nvPr/>
        </p:nvPicPr>
        <p:blipFill>
          <a:blip r:embed="rId5"/>
          <a:srcRect t="9858" b="13793"/>
          <a:stretch/>
        </p:blipFill>
        <p:spPr>
          <a:xfrm>
            <a:off x="9579439" y="301650"/>
            <a:ext cx="1935242" cy="827425"/>
          </a:xfrm>
          <a:prstGeom prst="rect">
            <a:avLst/>
          </a:prstGeom>
        </p:spPr>
      </p:pic>
      <p:grpSp>
        <p:nvGrpSpPr>
          <p:cNvPr id="15" name="Group 14">
            <a:extLst>
              <a:ext uri="{FF2B5EF4-FFF2-40B4-BE49-F238E27FC236}">
                <a16:creationId xmlns:a16="http://schemas.microsoft.com/office/drawing/2014/main" id="{8B4824C6-1B75-234D-0568-853505CCD466}"/>
              </a:ext>
            </a:extLst>
          </p:cNvPr>
          <p:cNvGrpSpPr/>
          <p:nvPr/>
        </p:nvGrpSpPr>
        <p:grpSpPr>
          <a:xfrm>
            <a:off x="1192471" y="3603991"/>
            <a:ext cx="6695262" cy="771950"/>
            <a:chOff x="1210918" y="3720099"/>
            <a:chExt cx="6695262" cy="771950"/>
          </a:xfrm>
        </p:grpSpPr>
        <p:sp>
          <p:nvSpPr>
            <p:cNvPr id="11" name="Arrow: Pentagon 10">
              <a:extLst>
                <a:ext uri="{FF2B5EF4-FFF2-40B4-BE49-F238E27FC236}">
                  <a16:creationId xmlns:a16="http://schemas.microsoft.com/office/drawing/2014/main" id="{05ED4A35-A22F-1640-B636-8D24230FAA5C}"/>
                </a:ext>
              </a:extLst>
            </p:cNvPr>
            <p:cNvSpPr/>
            <p:nvPr/>
          </p:nvSpPr>
          <p:spPr>
            <a:xfrm>
              <a:off x="1210918" y="3720099"/>
              <a:ext cx="6695262" cy="771950"/>
            </a:xfrm>
            <a:prstGeom prst="homePlate">
              <a:avLst/>
            </a:prstGeom>
            <a:solidFill>
              <a:schemeClr val="accent1">
                <a:alpha val="4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75FD21-1A00-8BF7-46AD-21EAD65AC1CD}"/>
                </a:ext>
              </a:extLst>
            </p:cNvPr>
            <p:cNvSpPr txBox="1"/>
            <p:nvPr/>
          </p:nvSpPr>
          <p:spPr>
            <a:xfrm>
              <a:off x="1696720" y="3760508"/>
              <a:ext cx="6096000" cy="646331"/>
            </a:xfrm>
            <a:prstGeom prst="rect">
              <a:avLst/>
            </a:prstGeom>
            <a:noFill/>
          </p:spPr>
          <p:txBody>
            <a:bodyPr wrap="square">
              <a:spAutoFit/>
            </a:bodyPr>
            <a:lstStyle/>
            <a:p>
              <a:pPr algn="ctr"/>
              <a:r>
                <a:rPr lang="en-US" dirty="0"/>
                <a:t>Documentation and Release notes available at </a:t>
              </a:r>
            </a:p>
            <a:p>
              <a:pPr algn="ctr"/>
              <a:r>
                <a:rPr lang="en-US" dirty="0">
                  <a:solidFill>
                    <a:srgbClr val="2C6294"/>
                  </a:solidFill>
                  <a:hlinkClick r:id="rId6">
                    <a:extLst>
                      <a:ext uri="{A12FA001-AC4F-418D-AE19-62706E023703}">
                        <ahyp:hlinkClr xmlns:ahyp="http://schemas.microsoft.com/office/drawing/2018/hyperlinkcolor" val="tx"/>
                      </a:ext>
                    </a:extLst>
                  </a:hlinkClick>
                </a:rPr>
                <a:t>https://chiamass.gov/ma-apcd</a:t>
              </a:r>
              <a:r>
                <a:rPr lang="en-US" dirty="0">
                  <a:solidFill>
                    <a:srgbClr val="2C6294"/>
                  </a:solidFill>
                </a:rPr>
                <a:t> </a:t>
              </a:r>
            </a:p>
          </p:txBody>
        </p:sp>
      </p:grpSp>
      <p:sp>
        <p:nvSpPr>
          <p:cNvPr id="17" name="TextBox 16">
            <a:extLst>
              <a:ext uri="{FF2B5EF4-FFF2-40B4-BE49-F238E27FC236}">
                <a16:creationId xmlns:a16="http://schemas.microsoft.com/office/drawing/2014/main" id="{DAE269A7-DF67-DB41-ADF0-00DCEAB6E1DF}"/>
              </a:ext>
            </a:extLst>
          </p:cNvPr>
          <p:cNvSpPr txBox="1"/>
          <p:nvPr/>
        </p:nvSpPr>
        <p:spPr>
          <a:xfrm>
            <a:off x="709500" y="4532458"/>
            <a:ext cx="7178233" cy="1400383"/>
          </a:xfrm>
          <a:prstGeom prst="rect">
            <a:avLst/>
          </a:prstGeom>
          <a:noFill/>
        </p:spPr>
        <p:txBody>
          <a:bodyPr wrap="square">
            <a:spAutoFit/>
          </a:bodyPr>
          <a:lstStyle/>
          <a:p>
            <a:r>
              <a:rPr lang="en-US" sz="1700" dirty="0">
                <a:latin typeface="Arial" panose="020B0604020202020204" pitchFamily="34" charset="0"/>
                <a:cs typeface="Arial" panose="020B0604020202020204" pitchFamily="34" charset="0"/>
              </a:rPr>
              <a:t>Before accessing the CY2023 MA APCD, review the documentation guide and release notes for important highlights and updates to the data. For example, in this release, CHIA’s substance use disorder filter was updated to include fourteen new codes within the ranges in the 2018 CMS SUD filter.</a:t>
            </a:r>
          </a:p>
        </p:txBody>
      </p:sp>
    </p:spTree>
    <p:extLst>
      <p:ext uri="{BB962C8B-B14F-4D97-AF65-F5344CB8AC3E}">
        <p14:creationId xmlns:p14="http://schemas.microsoft.com/office/powerpoint/2010/main" val="152382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3A0B1-D3E7-D763-2ED1-574D13E6419C}"/>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00AE8B33-E4FE-2163-AB1E-E9435F22C160}"/>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C6303A4A-7BF3-3CD1-EC85-ABA3C21E05CC}"/>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a:p>
        </p:txBody>
      </p:sp>
      <p:cxnSp>
        <p:nvCxnSpPr>
          <p:cNvPr id="7" name="Decorative: horizontal rule">
            <a:extLst>
              <a:ext uri="{FF2B5EF4-FFF2-40B4-BE49-F238E27FC236}">
                <a16:creationId xmlns:a16="http://schemas.microsoft.com/office/drawing/2014/main" id="{49FB55E3-D590-9B0D-8D46-605A5A246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29F23BFA-F1FD-4E8E-3F9C-3D031BAD435E}"/>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C706B2A8-63AE-7084-4EE4-95020F8B57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9" name="TextBox 18">
            <a:extLst>
              <a:ext uri="{FF2B5EF4-FFF2-40B4-BE49-F238E27FC236}">
                <a16:creationId xmlns:a16="http://schemas.microsoft.com/office/drawing/2014/main" id="{26C1E16F-3155-C40C-EAF7-A8EA5CDCA20A}"/>
              </a:ext>
            </a:extLst>
          </p:cNvPr>
          <p:cNvSpPr txBox="1"/>
          <p:nvPr/>
        </p:nvSpPr>
        <p:spPr>
          <a:xfrm>
            <a:off x="2890747" y="253772"/>
            <a:ext cx="5994400" cy="584775"/>
          </a:xfrm>
          <a:prstGeom prst="rect">
            <a:avLst/>
          </a:prstGeom>
          <a:noFill/>
        </p:spPr>
        <p:txBody>
          <a:bodyPr wrap="square">
            <a:spAutoFit/>
          </a:bodyPr>
          <a:lstStyle/>
          <a:p>
            <a:pPr algn="ctr"/>
            <a:r>
              <a:rPr lang="en-US" sz="3200" b="1" dirty="0">
                <a:solidFill>
                  <a:schemeClr val="tx2"/>
                </a:solidFill>
                <a:latin typeface="Arial" panose="020B0604020202020204" pitchFamily="34" charset="0"/>
                <a:cs typeface="Arial" panose="020B0604020202020204" pitchFamily="34" charset="0"/>
              </a:rPr>
              <a:t>CHIA’s YouTube Channel</a:t>
            </a:r>
          </a:p>
        </p:txBody>
      </p:sp>
      <p:sp>
        <p:nvSpPr>
          <p:cNvPr id="27" name="TextBox 26">
            <a:extLst>
              <a:ext uri="{FF2B5EF4-FFF2-40B4-BE49-F238E27FC236}">
                <a16:creationId xmlns:a16="http://schemas.microsoft.com/office/drawing/2014/main" id="{1058A435-7561-774C-E9BF-896E2EF9A88B}"/>
              </a:ext>
            </a:extLst>
          </p:cNvPr>
          <p:cNvSpPr txBox="1"/>
          <p:nvPr/>
        </p:nvSpPr>
        <p:spPr>
          <a:xfrm>
            <a:off x="860271" y="838547"/>
            <a:ext cx="1093902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Data users should review CHIA’s short 12-minute YouTube video by CHIA’s Legal Unit on the Data Use Obligations of Recipients of CHIA Data: A Refresher Training Session for Lead Researchers Holding and Using CHIA Confidential Data at</a:t>
            </a:r>
            <a:r>
              <a:rPr lang="en-US" dirty="0">
                <a:solidFill>
                  <a:srgbClr val="2C6294"/>
                </a:solidFill>
                <a:latin typeface="Arial" panose="020B0604020202020204" pitchFamily="34" charset="0"/>
                <a:cs typeface="Arial" panose="020B0604020202020204" pitchFamily="34" charset="0"/>
              </a:rPr>
              <a:t>: </a:t>
            </a:r>
            <a:r>
              <a:rPr lang="en-US" dirty="0">
                <a:solidFill>
                  <a:srgbClr val="2C629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https://www.youtube.com/watch?v=Zr0GTm9PBXg</a:t>
            </a:r>
            <a:r>
              <a:rPr lang="en-US" dirty="0">
                <a:solidFill>
                  <a:srgbClr val="2C6294"/>
                </a:solidFill>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D44FDADB-8587-BA8A-5B87-CCAAC84299D6}"/>
              </a:ext>
            </a:extLst>
          </p:cNvPr>
          <p:cNvPicPr>
            <a:picLocks noChangeAspect="1"/>
          </p:cNvPicPr>
          <p:nvPr/>
        </p:nvPicPr>
        <p:blipFill>
          <a:blip r:embed="rId4"/>
          <a:srcRect l="1065" t="5743" r="19110" b="8252"/>
          <a:stretch/>
        </p:blipFill>
        <p:spPr>
          <a:xfrm>
            <a:off x="2509520" y="1844704"/>
            <a:ext cx="7030719" cy="4260953"/>
          </a:xfrm>
          <a:prstGeom prst="rect">
            <a:avLst/>
          </a:prstGeom>
        </p:spPr>
      </p:pic>
    </p:spTree>
    <p:extLst>
      <p:ext uri="{BB962C8B-B14F-4D97-AF65-F5344CB8AC3E}">
        <p14:creationId xmlns:p14="http://schemas.microsoft.com/office/powerpoint/2010/main" val="234710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E0F6-48A2-62A8-6452-77A2B9343024}"/>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96E050DB-427B-BBA6-AE80-5287117B4158}"/>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667E5BC8-2FCC-64DB-94F9-268435D2175A}"/>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a:p>
        </p:txBody>
      </p:sp>
      <p:cxnSp>
        <p:nvCxnSpPr>
          <p:cNvPr id="7" name="Decorative: horizontal rule">
            <a:extLst>
              <a:ext uri="{FF2B5EF4-FFF2-40B4-BE49-F238E27FC236}">
                <a16:creationId xmlns:a16="http://schemas.microsoft.com/office/drawing/2014/main" id="{C8113C30-C59A-22E4-758A-B13D03BD69F8}"/>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38145D4F-93E6-8703-589A-17FC7E58863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DE1F3B30-AFA1-36BA-1A54-12F7DDBBFA3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028" name="Picture 4" descr="Megaphone Generic Simple Colors icon ...">
            <a:extLst>
              <a:ext uri="{FF2B5EF4-FFF2-40B4-BE49-F238E27FC236}">
                <a16:creationId xmlns:a16="http://schemas.microsoft.com/office/drawing/2014/main" id="{8CD31472-AD59-B2F7-E6CF-95024EBCB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036495" y="163516"/>
            <a:ext cx="770156" cy="6713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2F0C0B-D6E3-01CB-9F94-5810C7A4332E}"/>
              </a:ext>
            </a:extLst>
          </p:cNvPr>
          <p:cNvSpPr txBox="1"/>
          <p:nvPr/>
        </p:nvSpPr>
        <p:spPr>
          <a:xfrm>
            <a:off x="546636" y="214096"/>
            <a:ext cx="10341677"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400" dirty="0">
                <a:ln w="0"/>
                <a:solidFill>
                  <a:schemeClr val="tx1"/>
                </a:solidFill>
                <a:effectLst>
                  <a:outerShdw blurRad="38100" dist="19050" dir="2700000" algn="tl" rotWithShape="0">
                    <a:schemeClr val="dk1">
                      <a:alpha val="40000"/>
                    </a:schemeClr>
                  </a:outerShdw>
                </a:effectLst>
              </a:rPr>
              <a:t>Alert: Massachusetts Medical Society’s NEJM AI Launches Grand Rounds Podcasts</a:t>
            </a:r>
          </a:p>
        </p:txBody>
      </p:sp>
      <p:pic>
        <p:nvPicPr>
          <p:cNvPr id="4" name="Picture 3">
            <a:extLst>
              <a:ext uri="{FF2B5EF4-FFF2-40B4-BE49-F238E27FC236}">
                <a16:creationId xmlns:a16="http://schemas.microsoft.com/office/drawing/2014/main" id="{93ABE992-E17C-19C0-FB35-F47B23ECF506}"/>
              </a:ext>
            </a:extLst>
          </p:cNvPr>
          <p:cNvPicPr>
            <a:picLocks noChangeAspect="1"/>
          </p:cNvPicPr>
          <p:nvPr/>
        </p:nvPicPr>
        <p:blipFill>
          <a:blip r:embed="rId4"/>
          <a:stretch>
            <a:fillRect/>
          </a:stretch>
        </p:blipFill>
        <p:spPr>
          <a:xfrm>
            <a:off x="8972940" y="2212663"/>
            <a:ext cx="2304659" cy="3929146"/>
          </a:xfrm>
          <a:prstGeom prst="rect">
            <a:avLst/>
          </a:prstGeom>
        </p:spPr>
      </p:pic>
      <p:sp>
        <p:nvSpPr>
          <p:cNvPr id="6" name="TextBox 5">
            <a:extLst>
              <a:ext uri="{FF2B5EF4-FFF2-40B4-BE49-F238E27FC236}">
                <a16:creationId xmlns:a16="http://schemas.microsoft.com/office/drawing/2014/main" id="{C899D131-B30D-7AE9-0346-9BD2B1458AE4}"/>
              </a:ext>
            </a:extLst>
          </p:cNvPr>
          <p:cNvSpPr txBox="1"/>
          <p:nvPr/>
        </p:nvSpPr>
        <p:spPr>
          <a:xfrm>
            <a:off x="428622" y="743646"/>
            <a:ext cx="11458578" cy="1461939"/>
          </a:xfrm>
          <a:prstGeom prst="rect">
            <a:avLst/>
          </a:prstGeom>
          <a:noFill/>
        </p:spPr>
        <p:txBody>
          <a:bodyPr wrap="square">
            <a:spAutoFit/>
          </a:bodyPr>
          <a:lstStyle/>
          <a:p>
            <a:pPr algn="ctr">
              <a:buNone/>
            </a:pPr>
            <a:r>
              <a:rPr lang="en-US" sz="1700" b="1" i="0" dirty="0">
                <a:effectLst/>
                <a:latin typeface="Arial" panose="020B0604020202020204" pitchFamily="34" charset="0"/>
                <a:ea typeface="Roboto" panose="02000000000000000000" pitchFamily="2" charset="0"/>
                <a:cs typeface="Arial" panose="020B0604020202020204" pitchFamily="34" charset="0"/>
              </a:rPr>
              <a:t>NEJM AI Launches Grand Rounds Podcasts</a:t>
            </a:r>
          </a:p>
          <a:p>
            <a:pPr lvl="2" algn="ctr"/>
            <a:r>
              <a:rPr lang="en-US" sz="1600" b="1" i="0" dirty="0">
                <a:solidFill>
                  <a:srgbClr val="0070C0"/>
                </a:solidFill>
                <a:effectLst/>
                <a:latin typeface="Arial" panose="020B0604020202020204" pitchFamily="34" charset="0"/>
                <a:ea typeface="Roboto" panose="02000000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https://ai-podcast.nejm.org/</a:t>
            </a:r>
            <a:r>
              <a:rPr lang="en-US" sz="1600" b="1" i="0" dirty="0">
                <a:solidFill>
                  <a:srgbClr val="0070C0"/>
                </a:solidFill>
                <a:effectLst/>
                <a:latin typeface="Arial" panose="020B0604020202020204" pitchFamily="34" charset="0"/>
                <a:ea typeface="Roboto" panose="02000000000000000000" pitchFamily="2" charset="0"/>
                <a:cs typeface="Arial" panose="020B0604020202020204" pitchFamily="34" charset="0"/>
              </a:rPr>
              <a:t> </a:t>
            </a:r>
          </a:p>
          <a:p>
            <a:pPr algn="l">
              <a:buNone/>
            </a:pPr>
            <a:endParaRPr lang="en-US" sz="800" b="1" i="0" dirty="0">
              <a:effectLst/>
              <a:latin typeface="Arial" panose="020B0604020202020204" pitchFamily="34" charset="0"/>
              <a:ea typeface="Roboto" panose="02000000000000000000" pitchFamily="2" charset="0"/>
              <a:cs typeface="Arial" panose="020B0604020202020204" pitchFamily="34" charset="0"/>
            </a:endParaRPr>
          </a:p>
          <a:p>
            <a:pPr algn="l"/>
            <a:r>
              <a:rPr lang="en-US" sz="1200" b="0" i="0" dirty="0">
                <a:effectLst/>
                <a:latin typeface="Arial" panose="020B0604020202020204" pitchFamily="34" charset="0"/>
                <a:ea typeface="Roboto" panose="02000000000000000000" pitchFamily="2" charset="0"/>
                <a:cs typeface="Arial" panose="020B0604020202020204" pitchFamily="34" charset="0"/>
              </a:rPr>
              <a:t>NEJM AI new Grand Rounds Podcasts, hosted by Dr. Arjun Manrai and  Dr. Andrew Beam, features informal conversations with a variety of unique experts exploring the deep issues at the intersection of artificial intelligence,  machine learning, and medicine. Available on Apple Podcast, Spotify, or YouTube. You’ll learn how AI will change clinical practice  and healthcare, how it will impact the patient experience, and about the people who are pushing for innovation. Whether you are an AI researcher or a practicing clinician, these conversations will enlighten and surprise you as we journey through this very exciting field. Produced by NEJM Group.</a:t>
            </a:r>
          </a:p>
        </p:txBody>
      </p:sp>
      <p:pic>
        <p:nvPicPr>
          <p:cNvPr id="11" name="Picture 10">
            <a:extLst>
              <a:ext uri="{FF2B5EF4-FFF2-40B4-BE49-F238E27FC236}">
                <a16:creationId xmlns:a16="http://schemas.microsoft.com/office/drawing/2014/main" id="{3C691F4F-87E9-3DC0-21D0-04F21B17F44C}"/>
              </a:ext>
            </a:extLst>
          </p:cNvPr>
          <p:cNvPicPr>
            <a:picLocks noChangeAspect="1"/>
          </p:cNvPicPr>
          <p:nvPr/>
        </p:nvPicPr>
        <p:blipFill>
          <a:blip r:embed="rId6"/>
          <a:stretch>
            <a:fillRect/>
          </a:stretch>
        </p:blipFill>
        <p:spPr>
          <a:xfrm>
            <a:off x="1940859" y="2266501"/>
            <a:ext cx="6468417" cy="3932261"/>
          </a:xfrm>
          <a:prstGeom prst="rect">
            <a:avLst/>
          </a:prstGeom>
        </p:spPr>
      </p:pic>
    </p:spTree>
    <p:extLst>
      <p:ext uri="{BB962C8B-B14F-4D97-AF65-F5344CB8AC3E}">
        <p14:creationId xmlns:p14="http://schemas.microsoft.com/office/powerpoint/2010/main" val="138044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C7901-F268-052A-52E0-51E8EF68E883}"/>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4116AE0B-3B91-340D-3D6E-453BBC713F06}"/>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E0565642-3F50-AB9F-FA0B-9CCBFB4FDE3C}"/>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a:p>
        </p:txBody>
      </p:sp>
      <p:cxnSp>
        <p:nvCxnSpPr>
          <p:cNvPr id="7" name="Decorative: horizontal rule">
            <a:extLst>
              <a:ext uri="{FF2B5EF4-FFF2-40B4-BE49-F238E27FC236}">
                <a16:creationId xmlns:a16="http://schemas.microsoft.com/office/drawing/2014/main" id="{A30DD2BE-5C30-B25A-98B3-16F62C04D461}"/>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EF3901A6-8A7E-71B9-524E-426C0F134D66}"/>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March 28, 2025</a:t>
            </a:r>
          </a:p>
        </p:txBody>
      </p:sp>
      <p:pic>
        <p:nvPicPr>
          <p:cNvPr id="9" name="Decorative: CHIA Logo">
            <a:extLst>
              <a:ext uri="{FF2B5EF4-FFF2-40B4-BE49-F238E27FC236}">
                <a16:creationId xmlns:a16="http://schemas.microsoft.com/office/drawing/2014/main" id="{6DC219EA-BB1B-E8CB-C370-B495A73DAA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028" name="Picture 4" descr="Megaphone Generic Simple Colors icon ...">
            <a:extLst>
              <a:ext uri="{FF2B5EF4-FFF2-40B4-BE49-F238E27FC236}">
                <a16:creationId xmlns:a16="http://schemas.microsoft.com/office/drawing/2014/main" id="{DFA99D2F-5608-2E7C-5F15-8A4C72B2B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503235" y="213154"/>
            <a:ext cx="770156" cy="6713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0D7F557-F99A-B635-C816-C084BCFFACD7}"/>
              </a:ext>
            </a:extLst>
          </p:cNvPr>
          <p:cNvSpPr txBox="1"/>
          <p:nvPr/>
        </p:nvSpPr>
        <p:spPr>
          <a:xfrm>
            <a:off x="1016299" y="268356"/>
            <a:ext cx="879234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400" dirty="0">
                <a:ln w="0"/>
                <a:solidFill>
                  <a:schemeClr val="tx1"/>
                </a:solidFill>
                <a:effectLst>
                  <a:outerShdw blurRad="38100" dist="19050" dir="2700000" algn="tl" rotWithShape="0">
                    <a:schemeClr val="dk1">
                      <a:alpha val="40000"/>
                    </a:schemeClr>
                  </a:outerShdw>
                </a:effectLst>
              </a:rPr>
              <a:t>Alert: New Publication using the Massachusetts All Payer Claims Data</a:t>
            </a:r>
          </a:p>
        </p:txBody>
      </p:sp>
      <p:pic>
        <p:nvPicPr>
          <p:cNvPr id="12" name="Picture 11">
            <a:extLst>
              <a:ext uri="{FF2B5EF4-FFF2-40B4-BE49-F238E27FC236}">
                <a16:creationId xmlns:a16="http://schemas.microsoft.com/office/drawing/2014/main" id="{BA5F4305-9EA6-1306-56EA-AE32A0578433}"/>
              </a:ext>
            </a:extLst>
          </p:cNvPr>
          <p:cNvPicPr>
            <a:picLocks noChangeAspect="1"/>
          </p:cNvPicPr>
          <p:nvPr/>
        </p:nvPicPr>
        <p:blipFill>
          <a:blip r:embed="rId4"/>
          <a:srcRect l="33917" t="20296" r="35084" b="9613"/>
          <a:stretch/>
        </p:blipFill>
        <p:spPr>
          <a:xfrm>
            <a:off x="7863747" y="1164013"/>
            <a:ext cx="3779520" cy="4806842"/>
          </a:xfrm>
          <a:prstGeom prst="rect">
            <a:avLst/>
          </a:prstGeom>
          <a:ln>
            <a:solidFill>
              <a:schemeClr val="accent1">
                <a:shade val="15000"/>
              </a:schemeClr>
            </a:solidFill>
          </a:ln>
        </p:spPr>
      </p:pic>
      <p:sp>
        <p:nvSpPr>
          <p:cNvPr id="14" name="TextBox 13">
            <a:extLst>
              <a:ext uri="{FF2B5EF4-FFF2-40B4-BE49-F238E27FC236}">
                <a16:creationId xmlns:a16="http://schemas.microsoft.com/office/drawing/2014/main" id="{3161688C-D0EF-2638-1BAB-76322BEEE822}"/>
              </a:ext>
            </a:extLst>
          </p:cNvPr>
          <p:cNvSpPr txBox="1"/>
          <p:nvPr/>
        </p:nvSpPr>
        <p:spPr>
          <a:xfrm>
            <a:off x="812801" y="957928"/>
            <a:ext cx="6970721" cy="954107"/>
          </a:xfrm>
          <a:prstGeom prst="rect">
            <a:avLst/>
          </a:prstGeom>
          <a:noFill/>
        </p:spPr>
        <p:txBody>
          <a:bodyPr wrap="square">
            <a:spAutoFit/>
          </a:bodyPr>
          <a:lstStyle/>
          <a:p>
            <a:r>
              <a:rPr lang="en-US" b="1" dirty="0"/>
              <a:t>Why Are Opioid Prescribing Rates Higher in Rural Versus Urban Areas?</a:t>
            </a:r>
          </a:p>
          <a:p>
            <a:pPr algn="ctr"/>
            <a:r>
              <a:rPr lang="en-US" sz="1200" i="1" dirty="0"/>
              <a:t>by Alicia Modestino, Gary Young, Mahmudul Hasan, Jiesheng Shi, Noor E Alam</a:t>
            </a:r>
          </a:p>
          <a:p>
            <a:pPr algn="ctr"/>
            <a:endParaRPr lang="en-US" sz="1200" i="1" dirty="0"/>
          </a:p>
          <a:p>
            <a:pPr algn="ctr"/>
            <a:r>
              <a:rPr lang="en-US" sz="1400" i="1" dirty="0">
                <a:solidFill>
                  <a:srgbClr val="0E41B2"/>
                </a:solidFill>
                <a:hlinkClick r:id="rId5">
                  <a:extLst>
                    <a:ext uri="{A12FA001-AC4F-418D-AE19-62706E023703}">
                      <ahyp:hlinkClr xmlns:ahyp="http://schemas.microsoft.com/office/drawing/2018/hyperlinkcolor" val="tx"/>
                    </a:ext>
                  </a:extLst>
                </a:hlinkClick>
              </a:rPr>
              <a:t>https://docs.iza.org/dp17738.pdf</a:t>
            </a:r>
            <a:r>
              <a:rPr lang="en-US" sz="1400" i="1" dirty="0">
                <a:solidFill>
                  <a:srgbClr val="0E41B2"/>
                </a:solidFill>
              </a:rPr>
              <a:t> </a:t>
            </a:r>
          </a:p>
        </p:txBody>
      </p:sp>
      <p:sp>
        <p:nvSpPr>
          <p:cNvPr id="16" name="TextBox 15">
            <a:extLst>
              <a:ext uri="{FF2B5EF4-FFF2-40B4-BE49-F238E27FC236}">
                <a16:creationId xmlns:a16="http://schemas.microsoft.com/office/drawing/2014/main" id="{2BFB951E-E3C3-277B-C758-1B28DB7F374F}"/>
              </a:ext>
            </a:extLst>
          </p:cNvPr>
          <p:cNvSpPr txBox="1"/>
          <p:nvPr/>
        </p:nvSpPr>
        <p:spPr>
          <a:xfrm>
            <a:off x="728558" y="2088768"/>
            <a:ext cx="7054964" cy="3893374"/>
          </a:xfrm>
          <a:prstGeom prst="rect">
            <a:avLst/>
          </a:prstGeom>
          <a:noFill/>
        </p:spPr>
        <p:txBody>
          <a:bodyPr wrap="square">
            <a:spAutoFit/>
          </a:bodyPr>
          <a:lstStyle/>
          <a:p>
            <a:r>
              <a:rPr lang="en-US" sz="1300" dirty="0">
                <a:latin typeface="Arial" panose="020B0604020202020204" pitchFamily="34" charset="0"/>
                <a:cs typeface="Arial" panose="020B0604020202020204" pitchFamily="34" charset="0"/>
              </a:rPr>
              <a:t>A new paper published February 2025 entitled </a:t>
            </a:r>
            <a:r>
              <a:rPr lang="en-US" sz="1300" i="1" dirty="0">
                <a:latin typeface="Arial" panose="020B0604020202020204" pitchFamily="34" charset="0"/>
                <a:cs typeface="Arial" panose="020B0604020202020204" pitchFamily="34" charset="0"/>
              </a:rPr>
              <a:t>"Why Are Opioid Prescribing Rates Higher in Rural Versus Urban Areas?"</a:t>
            </a:r>
            <a:r>
              <a:rPr lang="en-US" sz="1300" dirty="0">
                <a:latin typeface="Arial" panose="020B0604020202020204" pitchFamily="34" charset="0"/>
                <a:cs typeface="Arial" panose="020B0604020202020204" pitchFamily="34" charset="0"/>
              </a:rPr>
              <a:t> investigates the persistent disparity in opioid prescribing rates between rural (non-metropolitan) and urban (metropolitan) areas using Massachusetts All-Payer Claims Data from 2010–2014.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The authors find that patients in rural areas are 10 percent more likely to receive an opioid prescription. About half of this gap is due to the underlying health status of rural populations, such as higher rates of chronic pain conditions and disabilities.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A detailed Blinder-Oaxaca decomposition breaking down the differences in outcomes between groups shows that most of the remaining disparity is driven by demand-side factors like insurance type and veteran status, and supply-side factors such as limited access to alternative pain treatments and the predominance of general practitioners over specialists.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When both demand and supply-side variables and their interactions (e.g., physically demanding jobs and healthcare system characteristics) are considered, the gap effectively disappears. The study highlights that policy solutions to reduce excessive opioid prescribing should be context-specific, accounting for local economic and healthcare system conditions rather than relying on one-size-fits-all interventions.</a:t>
            </a:r>
          </a:p>
        </p:txBody>
      </p:sp>
    </p:spTree>
    <p:extLst>
      <p:ext uri="{BB962C8B-B14F-4D97-AF65-F5344CB8AC3E}">
        <p14:creationId xmlns:p14="http://schemas.microsoft.com/office/powerpoint/2010/main" val="2630151078"/>
      </p:ext>
    </p:extLst>
  </p:cSld>
  <p:clrMapOvr>
    <a:masterClrMapping/>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a30b027bf1b3f4331b6e98980ab366a8">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bcb28502606c72939917671955d94b39"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SharedWithUsers xmlns="f97add02-3ae3-4f9c-9101-c360ebb5e37d">
      <UserInfo>
        <DisplayName>William Moy</DisplayName>
        <AccountId>444</AccountId>
        <AccountType/>
      </UserInfo>
      <UserInfo>
        <DisplayName>Dova Romelus</DisplayName>
        <AccountId>199</AccountId>
        <AccountType/>
      </UserInfo>
      <UserInfo>
        <DisplayName>Tonya Bourassa</DisplayName>
        <AccountId>101</AccountId>
        <AccountType/>
      </UserInfo>
      <UserInfo>
        <DisplayName>Daniel Wilczynski</DisplayName>
        <AccountId>137</AccountId>
        <AccountType/>
      </UserInfo>
      <UserInfo>
        <DisplayName>Steven Freedman</DisplayName>
        <AccountId>88</AccountId>
        <AccountType/>
      </UserInfo>
    </SharedWithUsers>
  </documentManagement>
</p:properties>
</file>

<file path=customXml/itemProps1.xml><?xml version="1.0" encoding="utf-8"?>
<ds:datastoreItem xmlns:ds="http://schemas.openxmlformats.org/officeDocument/2006/customXml" ds:itemID="{CF8CDC38-D41E-4B52-B5E1-70BCADA26703}">
  <ds:schemaRefs>
    <ds:schemaRef ds:uri="http://schemas.microsoft.com/sharepoint/v3/contenttype/forms"/>
  </ds:schemaRefs>
</ds:datastoreItem>
</file>

<file path=customXml/itemProps2.xml><?xml version="1.0" encoding="utf-8"?>
<ds:datastoreItem xmlns:ds="http://schemas.openxmlformats.org/officeDocument/2006/customXml" ds:itemID="{C0805975-F502-4D50-A9CE-F5F109D8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F032A5-AD5A-4F39-8670-0148F02F7167}">
  <ds:schemaRefs>
    <ds:schemaRef ds:uri="http://schemas.microsoft.com/office/2006/metadata/properties"/>
    <ds:schemaRef ds:uri="http://schemas.microsoft.com/office/infopath/2007/PartnerControls"/>
    <ds:schemaRef ds:uri="f97add02-3ae3-4f9c-9101-c360ebb5e37d"/>
    <ds:schemaRef ds:uri="8542ab4e-69b2-4b1e-b651-a90a38827c99"/>
  </ds:schemaRefs>
</ds:datastoreItem>
</file>

<file path=docProps/app.xml><?xml version="1.0" encoding="utf-8"?>
<Properties xmlns="http://schemas.openxmlformats.org/officeDocument/2006/extended-properties" xmlns:vt="http://schemas.openxmlformats.org/officeDocument/2006/docPropsVTypes">
  <Template/>
  <TotalTime>7531</TotalTime>
  <Words>2717</Words>
  <Application>Microsoft Office PowerPoint</Application>
  <PresentationFormat>Widescreen</PresentationFormat>
  <Paragraphs>214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Sylvia Hobbs</cp:lastModifiedBy>
  <cp:revision>194</cp:revision>
  <dcterms:created xsi:type="dcterms:W3CDTF">2023-11-30T17:48:03Z</dcterms:created>
  <dcterms:modified xsi:type="dcterms:W3CDTF">2025-03-28T18:45:46Z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