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0" r:id="rId2"/>
  </p:sldMasterIdLst>
  <p:notesMasterIdLst>
    <p:notesMasterId r:id="rId4"/>
  </p:notesMasterIdLst>
  <p:sldIdLst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 PCP (ME046) Complete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Sheet1!$B$2:$B$7</c:f>
              <c:numCache>
                <c:formatCode>0.00%</c:formatCode>
                <c:ptCount val="6"/>
                <c:pt idx="0">
                  <c:v>0.87329999999999997</c:v>
                </c:pt>
                <c:pt idx="1">
                  <c:v>0.84989999999999999</c:v>
                </c:pt>
                <c:pt idx="2">
                  <c:v>0.84050000000000002</c:v>
                </c:pt>
                <c:pt idx="3">
                  <c:v>0.81979999999999997</c:v>
                </c:pt>
                <c:pt idx="4">
                  <c:v>0.95069999999999999</c:v>
                </c:pt>
                <c:pt idx="5">
                  <c:v>0.95320000000000005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09218912"/>
        <c:axId val="422026624"/>
      </c:barChart>
      <c:catAx>
        <c:axId val="309218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en-US"/>
          </a:p>
        </c:txPr>
        <c:crossAx val="422026624"/>
        <c:crosses val="autoZero"/>
        <c:auto val="1"/>
        <c:lblAlgn val="ctr"/>
        <c:lblOffset val="100"/>
        <c:noMultiLvlLbl val="0"/>
      </c:catAx>
      <c:valAx>
        <c:axId val="422026624"/>
        <c:scaling>
          <c:orientation val="minMax"/>
          <c:min val="0.75000000000000011"/>
        </c:scaling>
        <c:delete val="0"/>
        <c:axPos val="b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en-US"/>
          </a:p>
        </c:txPr>
        <c:crossAx val="309218912"/>
        <c:crosses val="autoZero"/>
        <c:crossBetween val="between"/>
        <c:majorUnit val="2.5000000000000005E-2"/>
        <c:minorUnit val="5.000000000000001E-3"/>
      </c:valAx>
    </c:plotArea>
    <c:legend>
      <c:legendPos val="t"/>
      <c:layout/>
      <c:overlay val="0"/>
      <c:txPr>
        <a:bodyPr/>
        <a:lstStyle/>
        <a:p>
          <a:pPr>
            <a:defRPr sz="900" baseline="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accent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 Both PCP and Attributed PCP Complete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aseline="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1.5599999999999999E-2</c:v>
                </c:pt>
                <c:pt idx="1">
                  <c:v>6.5100000000000005E-2</c:v>
                </c:pt>
                <c:pt idx="2">
                  <c:v>0.1235</c:v>
                </c:pt>
                <c:pt idx="3">
                  <c:v>0.17180000000000001</c:v>
                </c:pt>
                <c:pt idx="4">
                  <c:v>7.6899999999999996E-2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Percent Attributed PCP (ME124) Complete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aseline="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Sheet1!$C$2:$C$6</c:f>
              <c:numCache>
                <c:formatCode>0.00%</c:formatCode>
                <c:ptCount val="5"/>
                <c:pt idx="0">
                  <c:v>1.5599999999999999E-2</c:v>
                </c:pt>
                <c:pt idx="1">
                  <c:v>0.126</c:v>
                </c:pt>
                <c:pt idx="2">
                  <c:v>0.18729999999999999</c:v>
                </c:pt>
                <c:pt idx="3">
                  <c:v>0.17449999999999999</c:v>
                </c:pt>
                <c:pt idx="4">
                  <c:v>7.6899999999999996E-2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61069312"/>
        <c:axId val="369299008"/>
      </c:barChart>
      <c:catAx>
        <c:axId val="3610693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en-US"/>
          </a:p>
        </c:txPr>
        <c:crossAx val="369299008"/>
        <c:crosses val="autoZero"/>
        <c:auto val="1"/>
        <c:lblAlgn val="ctr"/>
        <c:lblOffset val="100"/>
        <c:noMultiLvlLbl val="0"/>
      </c:catAx>
      <c:valAx>
        <c:axId val="369299008"/>
        <c:scaling>
          <c:orientation val="minMax"/>
          <c:min val="1.0000000000000002E-2"/>
        </c:scaling>
        <c:delete val="0"/>
        <c:axPos val="b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en-US"/>
          </a:p>
        </c:txPr>
        <c:crossAx val="361069312"/>
        <c:crosses val="autoZero"/>
        <c:crossBetween val="between"/>
        <c:majorUnit val="2.5000000000000005E-2"/>
        <c:minorUnit val="5.000000000000001E-3"/>
      </c:valAx>
    </c:plotArea>
    <c:legend>
      <c:legendPos val="t"/>
      <c:layout>
        <c:manualLayout>
          <c:xMode val="edge"/>
          <c:yMode val="edge"/>
          <c:x val="0"/>
          <c:y val="3.2967032967032968E-2"/>
          <c:w val="1"/>
          <c:h val="0.17719910011248594"/>
        </c:manualLayout>
      </c:layout>
      <c:overlay val="0"/>
      <c:txPr>
        <a:bodyPr/>
        <a:lstStyle/>
        <a:p>
          <a:pPr>
            <a:defRPr sz="900" baseline="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accent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70B44-CBFE-4821-97AE-4E1B2D825056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DDADFA-1CC7-4358-80C5-6D8A7B083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E88B-3925-473F-BE2C-F056EDC9F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FD42-384F-4978-B073-536A27209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507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E88B-3925-473F-BE2C-F056EDC9F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FD42-384F-4978-B073-536A27209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308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E88B-3925-473F-BE2C-F056EDC9F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FD42-384F-4978-B073-536A27209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887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E88B-3925-473F-BE2C-F056EDC9F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FD42-384F-4978-B073-536A27209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67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E88B-3925-473F-BE2C-F056EDC9F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FD42-384F-4978-B073-536A27209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34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E88B-3925-473F-BE2C-F056EDC9F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FD42-384F-4978-B073-536A27209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109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E88B-3925-473F-BE2C-F056EDC9F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FD42-384F-4978-B073-536A27209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08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E88B-3925-473F-BE2C-F056EDC9F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FD42-384F-4978-B073-536A27209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701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E88B-3925-473F-BE2C-F056EDC9F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FD42-384F-4978-B073-536A27209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750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E88B-3925-473F-BE2C-F056EDC9F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FD42-384F-4978-B073-536A27209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792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7E88B-3925-473F-BE2C-F056EDC9F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4FD42-384F-4978-B073-536A27209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880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C31A-1841-45F0-A6FE-EB8C9B811A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D686-8476-4CC6-A2D2-E2E27BCD6C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984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C31A-1841-45F0-A6FE-EB8C9B811A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D686-8476-4CC6-A2D2-E2E27BCD6C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554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C31A-1841-45F0-A6FE-EB8C9B811A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D686-8476-4CC6-A2D2-E2E27BCD6C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108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C31A-1841-45F0-A6FE-EB8C9B811A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D686-8476-4CC6-A2D2-E2E27BCD6C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818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C31A-1841-45F0-A6FE-EB8C9B811A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D686-8476-4CC6-A2D2-E2E27BCD6C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164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C31A-1841-45F0-A6FE-EB8C9B811A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D686-8476-4CC6-A2D2-E2E27BCD6C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809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C31A-1841-45F0-A6FE-EB8C9B811A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D686-8476-4CC6-A2D2-E2E27BCD6C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4635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C31A-1841-45F0-A6FE-EB8C9B811A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D686-8476-4CC6-A2D2-E2E27BCD6C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4495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C31A-1841-45F0-A6FE-EB8C9B811A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D686-8476-4CC6-A2D2-E2E27BCD6C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747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C31A-1841-45F0-A6FE-EB8C9B811A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D686-8476-4CC6-A2D2-E2E27BCD6C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3874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C31A-1841-45F0-A6FE-EB8C9B811A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D686-8476-4CC6-A2D2-E2E27BCD6C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8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7E88B-3925-473F-BE2C-F056EDC9FA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4FD42-384F-4978-B073-536A27209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159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DC31A-1841-45F0-A6FE-EB8C9B811A7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8D686-8476-4CC6-A2D2-E2E27BCD6C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732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-152400"/>
            <a:ext cx="7239000" cy="1470025"/>
          </a:xfrm>
        </p:spPr>
        <p:txBody>
          <a:bodyPr>
            <a:noAutofit/>
          </a:bodyPr>
          <a:lstStyle/>
          <a:p>
            <a:r>
              <a:rPr lang="en-US" sz="20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</a:t>
            </a: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What is the difference between the </a:t>
            </a:r>
            <a:r>
              <a:rPr lang="en-US" sz="20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 PCP ID field (ME046)</a:t>
            </a: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the </a:t>
            </a:r>
            <a:r>
              <a:rPr lang="en-US" sz="20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Attributed PCP Provider ID field (ME124)</a:t>
            </a: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Member Eligibility file? </a:t>
            </a:r>
            <a:endParaRPr lang="en-US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mage result for &quot;primary care physician&quot; pc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1" y="76201"/>
            <a:ext cx="1834531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00200" y="1371600"/>
            <a:ext cx="8991600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For ME046 (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 PCP ID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carriers report the PCP identifier for their members with a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corresponding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 in the Provider File.  ME046 is </a:t>
            </a:r>
            <a:r>
              <a:rPr lang="en-US" sz="14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used </a:t>
            </a:r>
            <a:r>
              <a:rPr lang="en-US" sz="14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members </a:t>
            </a:r>
            <a:r>
              <a:rPr lang="en-US" sz="14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whose insurance </a:t>
            </a:r>
            <a:r>
              <a:rPr lang="en-US" sz="1400" b="1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 require </a:t>
            </a:r>
            <a:r>
              <a:rPr lang="en-US" sz="14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selection of a </a:t>
            </a:r>
            <a:r>
              <a:rPr lang="en-US" sz="14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care physician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health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aintenance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rganizations or point of service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lans).</a:t>
            </a:r>
          </a:p>
          <a:p>
            <a:endParaRPr lang="en-US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ME124 (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Attributed PCP Provider ID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carriers report PCPs attributed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the 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 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whose insurance </a:t>
            </a:r>
            <a:r>
              <a:rPr lang="en-US" sz="1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 do not require 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selection 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a primary care 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physician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preferred provider organization plans or indemnity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products).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attribution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the carrier’s 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 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attribution 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This value is reported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December only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for the year prior to the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year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For example: the December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 file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reports the Attributed PCP for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 for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 enrolled in 2012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Chart 2"/>
          <p:cNvGraphicFramePr/>
          <p:nvPr>
            <p:extLst/>
          </p:nvPr>
        </p:nvGraphicFramePr>
        <p:xfrm>
          <a:off x="1676400" y="4267200"/>
          <a:ext cx="4191000" cy="238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/>
          </p:nvPr>
        </p:nvGraphicFramePr>
        <p:xfrm>
          <a:off x="6019800" y="4267200"/>
          <a:ext cx="41910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6400" y="3559314"/>
            <a:ext cx="876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Comparison of Percent Completeness of Member PCP ID and Attributed PCP ID for Massachusetts Residents with Medical Coverage in the Member Eligibility File</a:t>
            </a:r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67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195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1_Office Theme</vt:lpstr>
      <vt:lpstr>Office Theme</vt:lpstr>
      <vt:lpstr>Question:  What is the difference between the Member PCP ID field (ME046) and the Attributed PCP Provider ID field (ME124) in the Member Eligibility file?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Question: Are there Hospice Claims in the MA APCD and how do I find them?</dc:title>
  <dc:creator>Adam</dc:creator>
  <cp:lastModifiedBy>Adam</cp:lastModifiedBy>
  <cp:revision>7</cp:revision>
  <dcterms:created xsi:type="dcterms:W3CDTF">2018-06-29T12:40:23Z</dcterms:created>
  <dcterms:modified xsi:type="dcterms:W3CDTF">2018-06-29T12:57:58Z</dcterms:modified>
</cp:coreProperties>
</file>